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9"/>
  </p:notesMasterIdLst>
  <p:sldIdLst>
    <p:sldId id="256" r:id="rId2"/>
    <p:sldId id="478" r:id="rId3"/>
    <p:sldId id="479" r:id="rId4"/>
    <p:sldId id="297" r:id="rId5"/>
    <p:sldId id="480" r:id="rId6"/>
    <p:sldId id="281" r:id="rId7"/>
    <p:sldId id="282" r:id="rId8"/>
    <p:sldId id="279" r:id="rId9"/>
    <p:sldId id="283" r:id="rId10"/>
    <p:sldId id="285" r:id="rId11"/>
    <p:sldId id="286" r:id="rId12"/>
    <p:sldId id="287" r:id="rId13"/>
    <p:sldId id="288" r:id="rId14"/>
    <p:sldId id="294" r:id="rId15"/>
    <p:sldId id="293" r:id="rId16"/>
    <p:sldId id="284" r:id="rId17"/>
    <p:sldId id="295" r:id="rId18"/>
    <p:sldId id="289" r:id="rId19"/>
    <p:sldId id="290" r:id="rId20"/>
    <p:sldId id="270" r:id="rId21"/>
    <p:sldId id="291" r:id="rId22"/>
    <p:sldId id="269" r:id="rId23"/>
    <p:sldId id="272" r:id="rId24"/>
    <p:sldId id="273" r:id="rId25"/>
    <p:sldId id="274" r:id="rId26"/>
    <p:sldId id="275" r:id="rId27"/>
    <p:sldId id="299" r:id="rId28"/>
    <p:sldId id="296" r:id="rId29"/>
    <p:sldId id="298" r:id="rId30"/>
    <p:sldId id="276" r:id="rId31"/>
    <p:sldId id="271" r:id="rId32"/>
    <p:sldId id="292" r:id="rId33"/>
    <p:sldId id="300" r:id="rId34"/>
    <p:sldId id="302" r:id="rId35"/>
    <p:sldId id="314" r:id="rId36"/>
    <p:sldId id="304" r:id="rId37"/>
    <p:sldId id="306" r:id="rId38"/>
    <p:sldId id="312" r:id="rId39"/>
    <p:sldId id="307" r:id="rId40"/>
    <p:sldId id="305" r:id="rId41"/>
    <p:sldId id="313" r:id="rId42"/>
    <p:sldId id="308" r:id="rId43"/>
    <p:sldId id="309" r:id="rId44"/>
    <p:sldId id="311" r:id="rId45"/>
    <p:sldId id="310" r:id="rId46"/>
    <p:sldId id="317" r:id="rId47"/>
    <p:sldId id="327" r:id="rId48"/>
    <p:sldId id="315" r:id="rId49"/>
    <p:sldId id="324" r:id="rId50"/>
    <p:sldId id="323" r:id="rId51"/>
    <p:sldId id="429" r:id="rId52"/>
    <p:sldId id="325" r:id="rId53"/>
    <p:sldId id="319" r:id="rId54"/>
    <p:sldId id="326" r:id="rId55"/>
    <p:sldId id="316" r:id="rId56"/>
    <p:sldId id="322" r:id="rId57"/>
    <p:sldId id="318" r:id="rId58"/>
    <p:sldId id="329" r:id="rId59"/>
    <p:sldId id="330" r:id="rId60"/>
    <p:sldId id="332" r:id="rId61"/>
    <p:sldId id="333" r:id="rId62"/>
    <p:sldId id="334" r:id="rId63"/>
    <p:sldId id="335" r:id="rId64"/>
    <p:sldId id="336" r:id="rId65"/>
    <p:sldId id="337" r:id="rId66"/>
    <p:sldId id="338" r:id="rId67"/>
    <p:sldId id="339" r:id="rId68"/>
    <p:sldId id="481" r:id="rId69"/>
    <p:sldId id="341" r:id="rId70"/>
    <p:sldId id="342" r:id="rId71"/>
    <p:sldId id="343" r:id="rId72"/>
    <p:sldId id="345" r:id="rId73"/>
    <p:sldId id="346" r:id="rId74"/>
    <p:sldId id="344" r:id="rId75"/>
    <p:sldId id="352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47" r:id="rId84"/>
    <p:sldId id="350" r:id="rId85"/>
    <p:sldId id="368" r:id="rId86"/>
    <p:sldId id="348" r:id="rId87"/>
    <p:sldId id="367" r:id="rId88"/>
    <p:sldId id="353" r:id="rId89"/>
    <p:sldId id="361" r:id="rId90"/>
    <p:sldId id="351" r:id="rId91"/>
    <p:sldId id="365" r:id="rId92"/>
    <p:sldId id="364" r:id="rId93"/>
    <p:sldId id="363" r:id="rId94"/>
    <p:sldId id="366" r:id="rId95"/>
    <p:sldId id="434" r:id="rId96"/>
    <p:sldId id="435" r:id="rId97"/>
    <p:sldId id="436" r:id="rId98"/>
    <p:sldId id="437" r:id="rId99"/>
    <p:sldId id="362" r:id="rId100"/>
    <p:sldId id="461" r:id="rId101"/>
    <p:sldId id="430" r:id="rId102"/>
    <p:sldId id="439" r:id="rId103"/>
    <p:sldId id="441" r:id="rId104"/>
    <p:sldId id="456" r:id="rId105"/>
    <p:sldId id="457" r:id="rId106"/>
    <p:sldId id="458" r:id="rId107"/>
    <p:sldId id="446" r:id="rId108"/>
    <p:sldId id="447" r:id="rId109"/>
    <p:sldId id="443" r:id="rId110"/>
    <p:sldId id="442" r:id="rId111"/>
    <p:sldId id="445" r:id="rId112"/>
    <p:sldId id="444" r:id="rId113"/>
    <p:sldId id="440" r:id="rId114"/>
    <p:sldId id="438" r:id="rId115"/>
    <p:sldId id="448" r:id="rId116"/>
    <p:sldId id="431" r:id="rId117"/>
    <p:sldId id="449" r:id="rId118"/>
    <p:sldId id="452" r:id="rId119"/>
    <p:sldId id="432" r:id="rId120"/>
    <p:sldId id="454" r:id="rId121"/>
    <p:sldId id="455" r:id="rId122"/>
    <p:sldId id="459" r:id="rId123"/>
    <p:sldId id="460" r:id="rId124"/>
    <p:sldId id="453" r:id="rId125"/>
    <p:sldId id="462" r:id="rId126"/>
    <p:sldId id="370" r:id="rId127"/>
    <p:sldId id="408" r:id="rId128"/>
    <p:sldId id="409" r:id="rId129"/>
    <p:sldId id="410" r:id="rId130"/>
    <p:sldId id="411" r:id="rId131"/>
    <p:sldId id="412" r:id="rId132"/>
    <p:sldId id="413" r:id="rId133"/>
    <p:sldId id="414" r:id="rId134"/>
    <p:sldId id="415" r:id="rId135"/>
    <p:sldId id="416" r:id="rId136"/>
    <p:sldId id="417" r:id="rId137"/>
    <p:sldId id="418" r:id="rId138"/>
    <p:sldId id="419" r:id="rId139"/>
    <p:sldId id="420" r:id="rId140"/>
    <p:sldId id="421" r:id="rId141"/>
    <p:sldId id="422" r:id="rId142"/>
    <p:sldId id="423" r:id="rId143"/>
    <p:sldId id="424" r:id="rId144"/>
    <p:sldId id="425" r:id="rId145"/>
    <p:sldId id="426" r:id="rId146"/>
    <p:sldId id="427" r:id="rId147"/>
    <p:sldId id="428" r:id="rId148"/>
    <p:sldId id="372" r:id="rId149"/>
    <p:sldId id="467" r:id="rId150"/>
    <p:sldId id="468" r:id="rId151"/>
    <p:sldId id="469" r:id="rId152"/>
    <p:sldId id="470" r:id="rId153"/>
    <p:sldId id="471" r:id="rId154"/>
    <p:sldId id="472" r:id="rId155"/>
    <p:sldId id="473" r:id="rId156"/>
    <p:sldId id="474" r:id="rId157"/>
    <p:sldId id="475" r:id="rId158"/>
    <p:sldId id="476" r:id="rId159"/>
    <p:sldId id="477" r:id="rId160"/>
    <p:sldId id="373" r:id="rId161"/>
    <p:sldId id="374" r:id="rId162"/>
    <p:sldId id="375" r:id="rId163"/>
    <p:sldId id="376" r:id="rId164"/>
    <p:sldId id="377" r:id="rId165"/>
    <p:sldId id="378" r:id="rId166"/>
    <p:sldId id="379" r:id="rId167"/>
    <p:sldId id="380" r:id="rId168"/>
    <p:sldId id="381" r:id="rId169"/>
    <p:sldId id="382" r:id="rId170"/>
    <p:sldId id="383" r:id="rId171"/>
    <p:sldId id="384" r:id="rId172"/>
    <p:sldId id="385" r:id="rId173"/>
    <p:sldId id="386" r:id="rId174"/>
    <p:sldId id="387" r:id="rId175"/>
    <p:sldId id="388" r:id="rId176"/>
    <p:sldId id="389" r:id="rId177"/>
    <p:sldId id="390" r:id="rId178"/>
    <p:sldId id="391" r:id="rId179"/>
    <p:sldId id="392" r:id="rId180"/>
    <p:sldId id="393" r:id="rId181"/>
    <p:sldId id="394" r:id="rId182"/>
    <p:sldId id="395" r:id="rId183"/>
    <p:sldId id="396" r:id="rId184"/>
    <p:sldId id="397" r:id="rId185"/>
    <p:sldId id="398" r:id="rId186"/>
    <p:sldId id="399" r:id="rId187"/>
    <p:sldId id="400" r:id="rId188"/>
    <p:sldId id="401" r:id="rId189"/>
    <p:sldId id="402" r:id="rId190"/>
    <p:sldId id="403" r:id="rId191"/>
    <p:sldId id="404" r:id="rId192"/>
    <p:sldId id="405" r:id="rId193"/>
    <p:sldId id="406" r:id="rId194"/>
    <p:sldId id="407" r:id="rId195"/>
    <p:sldId id="463" r:id="rId196"/>
    <p:sldId id="464" r:id="rId197"/>
    <p:sldId id="465" r:id="rId198"/>
  </p:sldIdLst>
  <p:sldSz cx="12192000" cy="75961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128" autoAdjust="0"/>
  </p:normalViewPr>
  <p:slideViewPr>
    <p:cSldViewPr snapToGrid="0">
      <p:cViewPr varScale="1">
        <p:scale>
          <a:sx n="50" d="100"/>
          <a:sy n="50" d="100"/>
        </p:scale>
        <p:origin x="1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D53E9-6833-4417-857A-727D1A313F5E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1143000"/>
            <a:ext cx="4953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A87B1-17A8-46B9-B788-0C6821BADA8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479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A87B1-17A8-46B9-B788-0C6821BADA8F}" type="slidenum">
              <a:rPr lang="zh-TW" altLang="en-US" smtClean="0"/>
              <a:t>197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716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43173"/>
            <a:ext cx="9144000" cy="26445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9757"/>
            <a:ext cx="9144000" cy="183398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49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74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04427"/>
            <a:ext cx="2628900" cy="643741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04427"/>
            <a:ext cx="7734300" cy="643741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251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466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93773"/>
            <a:ext cx="10515600" cy="315980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083468"/>
            <a:ext cx="10515600" cy="16616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6101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22133"/>
            <a:ext cx="5181600" cy="48197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22133"/>
            <a:ext cx="5181600" cy="481971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55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04427"/>
            <a:ext cx="10515600" cy="146824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862122"/>
            <a:ext cx="5157787" cy="9125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774719"/>
            <a:ext cx="5157787" cy="408119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62122"/>
            <a:ext cx="5183188" cy="9125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774719"/>
            <a:ext cx="5183188" cy="408119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0453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335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4604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06412"/>
            <a:ext cx="3932237" cy="17724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093711"/>
            <a:ext cx="6172200" cy="53982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78857"/>
            <a:ext cx="3932237" cy="4221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54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506412"/>
            <a:ext cx="3932237" cy="17724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093711"/>
            <a:ext cx="6172200" cy="539821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78857"/>
            <a:ext cx="3932237" cy="42218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29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1468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22133"/>
            <a:ext cx="10515600" cy="481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040541"/>
            <a:ext cx="2743200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F32C6-5FC7-461C-ADDA-0B46D9495070}" type="datetimeFigureOut">
              <a:rPr lang="zh-TW" altLang="en-US" smtClean="0"/>
              <a:t>2022/10/4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040541"/>
            <a:ext cx="4114800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040541"/>
            <a:ext cx="2743200" cy="4044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94FA3-881E-48B4-BC34-292DF87A4FD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3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detr" TargetMode="External"/><Relationship Id="rId2" Type="http://schemas.openxmlformats.org/officeDocument/2006/relationships/hyperlink" Target="https://arxiv.org/abs/2005.1287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jpg"/><Relationship Id="rId4" Type="http://schemas.openxmlformats.org/officeDocument/2006/relationships/image" Target="../media/image261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5.12872" TargetMode="External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facebookresearch/detr" TargetMode="Externa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74.png"/><Relationship Id="rId7" Type="http://schemas.openxmlformats.org/officeDocument/2006/relationships/image" Target="../media/image278.pn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Relationship Id="rId9" Type="http://schemas.openxmlformats.org/officeDocument/2006/relationships/image" Target="../media/image28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2" Type="http://schemas.openxmlformats.org/officeDocument/2006/relationships/image" Target="../media/image28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jalammar.github.io/illustrated-transformer/" TargetMode="External"/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gi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acebookresearch/detr" TargetMode="External"/><Relationship Id="rId2" Type="http://schemas.openxmlformats.org/officeDocument/2006/relationships/hyperlink" Target="https://arxiv.org/abs/2005.12872" TargetMode="Externa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undamentalvision/Deformable-DETR" TargetMode="External"/><Relationship Id="rId2" Type="http://schemas.openxmlformats.org/officeDocument/2006/relationships/hyperlink" Target="https://arxiv.org/abs/2010.0415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png"/><Relationship Id="rId4" Type="http://schemas.openxmlformats.org/officeDocument/2006/relationships/image" Target="../media/image276.jp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78.jp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hyperlink" Target="https://arxiv.org/abs/2010.04159" TargetMode="External"/><Relationship Id="rId5" Type="http://schemas.openxmlformats.org/officeDocument/2006/relationships/image" Target="../media/image2860.png"/><Relationship Id="rId10" Type="http://schemas.openxmlformats.org/officeDocument/2006/relationships/image" Target="../media/image292.png"/><Relationship Id="rId4" Type="http://schemas.openxmlformats.org/officeDocument/2006/relationships/image" Target="../media/image289.png"/><Relationship Id="rId9" Type="http://schemas.openxmlformats.org/officeDocument/2006/relationships/image" Target="../media/image291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undamentalvision/Deformable-DETR" TargetMode="External"/><Relationship Id="rId2" Type="http://schemas.openxmlformats.org/officeDocument/2006/relationships/hyperlink" Target="https://arxiv.org/abs/2010.04159" TargetMode="Externa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aopengcuhk/SMCA-DETR/" TargetMode="External"/><Relationship Id="rId2" Type="http://schemas.openxmlformats.org/officeDocument/2006/relationships/hyperlink" Target="https://arxiv.org/abs/2011.0931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G"/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2.JP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summary?doi=10.1.1.186.605" TargetMode="External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13" Type="http://schemas.openxmlformats.org/officeDocument/2006/relationships/image" Target="../media/image308.png"/><Relationship Id="rId3" Type="http://schemas.openxmlformats.org/officeDocument/2006/relationships/image" Target="../media/image285.JPG"/><Relationship Id="rId7" Type="http://schemas.openxmlformats.org/officeDocument/2006/relationships/image" Target="../media/image302.png"/><Relationship Id="rId12" Type="http://schemas.openxmlformats.org/officeDocument/2006/relationships/image" Target="../media/image307.png"/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6.png"/><Relationship Id="rId5" Type="http://schemas.openxmlformats.org/officeDocument/2006/relationships/image" Target="../media/image287.JPG"/><Relationship Id="rId10" Type="http://schemas.openxmlformats.org/officeDocument/2006/relationships/image" Target="../media/image305.png"/><Relationship Id="rId4" Type="http://schemas.openxmlformats.org/officeDocument/2006/relationships/image" Target="../media/image286.JPG"/><Relationship Id="rId9" Type="http://schemas.openxmlformats.org/officeDocument/2006/relationships/image" Target="../media/image304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311.png"/><Relationship Id="rId7" Type="http://schemas.openxmlformats.org/officeDocument/2006/relationships/image" Target="../media/image31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286.JPG"/><Relationship Id="rId9" Type="http://schemas.openxmlformats.org/officeDocument/2006/relationships/image" Target="../media/image31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aopengcuhk/SMCA-DETR/" TargetMode="External"/><Relationship Id="rId2" Type="http://schemas.openxmlformats.org/officeDocument/2006/relationships/hyperlink" Target="https://arxiv.org/abs/2011.09315" TargetMode="Externa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gi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508.04025.pdf" TargetMode="External"/><Relationship Id="rId2" Type="http://schemas.openxmlformats.org/officeDocument/2006/relationships/hyperlink" Target="https://arxiv.org/pdf/1409.0473.pdf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6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274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2940.PNG"/><Relationship Id="rId4" Type="http://schemas.openxmlformats.org/officeDocument/2006/relationships/image" Target="../media/image2930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hyperlink" Target="https://arxiv.org/abs/2005.08100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7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12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57.png"/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12" Type="http://schemas.openxmlformats.org/officeDocument/2006/relationships/image" Target="../media/image5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11" Type="http://schemas.openxmlformats.org/officeDocument/2006/relationships/image" Target="../media/image32.gif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openxmlformats.org/officeDocument/2006/relationships/image" Target="../media/image25.gif"/><Relationship Id="rId9" Type="http://schemas.openxmlformats.org/officeDocument/2006/relationships/image" Target="../media/image30.gif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0.PNG"/><Relationship Id="rId2" Type="http://schemas.openxmlformats.org/officeDocument/2006/relationships/image" Target="../media/image296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0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0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0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0.PNG"/><Relationship Id="rId7" Type="http://schemas.openxmlformats.org/officeDocument/2006/relationships/image" Target="../media/image3110.PNG"/><Relationship Id="rId2" Type="http://schemas.openxmlformats.org/officeDocument/2006/relationships/image" Target="../media/image30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0.PNG"/><Relationship Id="rId5" Type="http://schemas.openxmlformats.org/officeDocument/2006/relationships/image" Target="../media/image3080.PNG"/><Relationship Id="rId4" Type="http://schemas.openxmlformats.org/officeDocument/2006/relationships/image" Target="../media/image3070.PNG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0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0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0.PNG"/><Relationship Id="rId3" Type="http://schemas.openxmlformats.org/officeDocument/2006/relationships/image" Target="../media/image345.JPG"/><Relationship Id="rId7" Type="http://schemas.openxmlformats.org/officeDocument/2006/relationships/image" Target="../media/image3200.PNG"/><Relationship Id="rId2" Type="http://schemas.openxmlformats.org/officeDocument/2006/relationships/image" Target="../media/image3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90.PNG"/><Relationship Id="rId5" Type="http://schemas.openxmlformats.org/officeDocument/2006/relationships/image" Target="../media/image346.JPG"/><Relationship Id="rId4" Type="http://schemas.openxmlformats.org/officeDocument/2006/relationships/image" Target="../media/image3170.PNG"/><Relationship Id="rId9" Type="http://schemas.openxmlformats.org/officeDocument/2006/relationships/image" Target="../media/image3220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access.thecvf.com/content_cvpr_2017/html/Haeffele_Global_Optimality_in_CVPR_2017_paper.html" TargetMode="Externa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0.PNG"/><Relationship Id="rId7" Type="http://schemas.openxmlformats.org/officeDocument/2006/relationships/image" Target="../media/image3240.PNG"/><Relationship Id="rId2" Type="http://schemas.openxmlformats.org/officeDocument/2006/relationships/image" Target="../media/image30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0.PNG"/><Relationship Id="rId5" Type="http://schemas.openxmlformats.org/officeDocument/2006/relationships/image" Target="../media/image3230.PNG"/><Relationship Id="rId4" Type="http://schemas.openxmlformats.org/officeDocument/2006/relationships/image" Target="../media/image3070.PNG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0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0.PN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0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0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0.PNG"/><Relationship Id="rId2" Type="http://schemas.openxmlformats.org/officeDocument/2006/relationships/image" Target="../media/image3320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1610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70.PNG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access.thecvf.com/content_cvpr_2017/html/Haeffele_Global_Optimality_in_CVPR_2017_paper.html" TargetMode="Externa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3.png"/><Relationship Id="rId13" Type="http://schemas.openxmlformats.org/officeDocument/2006/relationships/image" Target="../media/image358.png"/><Relationship Id="rId18" Type="http://schemas.openxmlformats.org/officeDocument/2006/relationships/image" Target="../media/image363.png"/><Relationship Id="rId3" Type="http://schemas.openxmlformats.org/officeDocument/2006/relationships/image" Target="../media/image352.JPG"/><Relationship Id="rId7" Type="http://schemas.openxmlformats.org/officeDocument/2006/relationships/image" Target="../media/image352.png"/><Relationship Id="rId12" Type="http://schemas.openxmlformats.org/officeDocument/2006/relationships/image" Target="../media/image357.png"/><Relationship Id="rId17" Type="http://schemas.openxmlformats.org/officeDocument/2006/relationships/image" Target="../media/image362.png"/><Relationship Id="rId2" Type="http://schemas.openxmlformats.org/officeDocument/2006/relationships/image" Target="../media/image351.JPG"/><Relationship Id="rId16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1.png"/><Relationship Id="rId11" Type="http://schemas.openxmlformats.org/officeDocument/2006/relationships/image" Target="../media/image356.png"/><Relationship Id="rId5" Type="http://schemas.openxmlformats.org/officeDocument/2006/relationships/image" Target="../media/image3500.PNG"/><Relationship Id="rId15" Type="http://schemas.openxmlformats.org/officeDocument/2006/relationships/image" Target="../media/image360.png"/><Relationship Id="rId10" Type="http://schemas.openxmlformats.org/officeDocument/2006/relationships/image" Target="../media/image355.png"/><Relationship Id="rId19" Type="http://schemas.openxmlformats.org/officeDocument/2006/relationships/image" Target="../media/image364.png"/><Relationship Id="rId4" Type="http://schemas.openxmlformats.org/officeDocument/2006/relationships/image" Target="../media/image3490.PNG"/><Relationship Id="rId9" Type="http://schemas.openxmlformats.org/officeDocument/2006/relationships/image" Target="../media/image354.png"/><Relationship Id="rId14" Type="http://schemas.openxmlformats.org/officeDocument/2006/relationships/image" Target="../media/image359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JPG"/><Relationship Id="rId3" Type="http://schemas.openxmlformats.org/officeDocument/2006/relationships/image" Target="../media/image353.JPG"/><Relationship Id="rId7" Type="http://schemas.openxmlformats.org/officeDocument/2006/relationships/image" Target="../media/image355.JPG"/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science/article/pii/S0021999118305527?via%3Dihub" TargetMode="External"/><Relationship Id="rId5" Type="http://schemas.openxmlformats.org/officeDocument/2006/relationships/hyperlink" Target="https://www.sciencedirect.com/science/article/pii/S0021999118307125?via%3Dihub" TargetMode="External"/><Relationship Id="rId4" Type="http://schemas.openxmlformats.org/officeDocument/2006/relationships/image" Target="../media/image354.JP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9.JPG"/><Relationship Id="rId4" Type="http://schemas.openxmlformats.org/officeDocument/2006/relationships/image" Target="../media/image3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95.png"/><Relationship Id="rId7" Type="http://schemas.openxmlformats.org/officeDocument/2006/relationships/image" Target="../media/image107.png"/><Relationship Id="rId12" Type="http://schemas.openxmlformats.org/officeDocument/2006/relationships/image" Target="../media/image10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58.JPG"/><Relationship Id="rId5" Type="http://schemas.openxmlformats.org/officeDocument/2006/relationships/image" Target="../media/image105.png"/><Relationship Id="rId10" Type="http://schemas.openxmlformats.org/officeDocument/2006/relationships/image" Target="../media/image57.JPG"/><Relationship Id="rId4" Type="http://schemas.openxmlformats.org/officeDocument/2006/relationships/image" Target="../media/image104.png"/><Relationship Id="rId9" Type="http://schemas.openxmlformats.org/officeDocument/2006/relationships/image" Target="../media/image5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010.11929" TargetMode="Externa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hirotomusiker/schwert_colab_data_storage/blob/master/notebook/Vision_Transformer_Tutorial.ipynb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65.JP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09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11" Type="http://schemas.openxmlformats.org/officeDocument/2006/relationships/image" Target="../media/image121.png"/><Relationship Id="rId5" Type="http://schemas.openxmlformats.org/officeDocument/2006/relationships/image" Target="../media/image67.JP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10.png"/><Relationship Id="rId4" Type="http://schemas.openxmlformats.org/officeDocument/2006/relationships/image" Target="../media/image66.JPG"/><Relationship Id="rId9" Type="http://schemas.openxmlformats.org/officeDocument/2006/relationships/image" Target="../media/image119.png"/><Relationship Id="rId1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openaccess.thecvf.com/content/ICCV2021/html/Liu_Swin_Transformer_Hierarchical_Vision_Transformer_Using_Shifted_Windows_ICCV_2021_paper.html2021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11" Type="http://schemas.openxmlformats.org/officeDocument/2006/relationships/image" Target="../media/image145.png"/><Relationship Id="rId5" Type="http://schemas.openxmlformats.org/officeDocument/2006/relationships/image" Target="../media/image93.png"/><Relationship Id="rId10" Type="http://schemas.openxmlformats.org/officeDocument/2006/relationships/image" Target="../media/image144.png"/><Relationship Id="rId4" Type="http://schemas.openxmlformats.org/officeDocument/2006/relationships/image" Target="../media/image139.png"/><Relationship Id="rId9" Type="http://schemas.openxmlformats.org/officeDocument/2006/relationships/image" Target="../media/image14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29.PNG"/><Relationship Id="rId3" Type="http://schemas.openxmlformats.org/officeDocument/2006/relationships/image" Target="../media/image112.PNG"/><Relationship Id="rId7" Type="http://schemas.openxmlformats.org/officeDocument/2006/relationships/image" Target="../media/image151.png"/><Relationship Id="rId12" Type="http://schemas.openxmlformats.org/officeDocument/2006/relationships/image" Target="../media/image12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16.PNG"/><Relationship Id="rId5" Type="http://schemas.openxmlformats.org/officeDocument/2006/relationships/image" Target="../media/image114.PNG"/><Relationship Id="rId10" Type="http://schemas.openxmlformats.org/officeDocument/2006/relationships/image" Target="../media/image154.png"/><Relationship Id="rId4" Type="http://schemas.openxmlformats.org/officeDocument/2006/relationships/image" Target="../media/image113.PNG"/><Relationship Id="rId9" Type="http://schemas.openxmlformats.org/officeDocument/2006/relationships/image" Target="../media/image153.png"/><Relationship Id="rId14" Type="http://schemas.openxmlformats.org/officeDocument/2006/relationships/image" Target="../media/image13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0.png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93.png"/><Relationship Id="rId10" Type="http://schemas.openxmlformats.org/officeDocument/2006/relationships/image" Target="../media/image166.png"/><Relationship Id="rId4" Type="http://schemas.openxmlformats.org/officeDocument/2006/relationships/image" Target="../media/image161.png"/><Relationship Id="rId9" Type="http://schemas.openxmlformats.org/officeDocument/2006/relationships/image" Target="../media/image16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31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image" Target="../media/image170.png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89.png"/><Relationship Id="rId7" Type="http://schemas.openxmlformats.org/officeDocument/2006/relationships/image" Target="../media/image190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Relationship Id="rId9" Type="http://schemas.openxmlformats.org/officeDocument/2006/relationships/image" Target="../media/image19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" Type="http://schemas.openxmlformats.org/officeDocument/2006/relationships/image" Target="../media/image193.png"/><Relationship Id="rId21" Type="http://schemas.openxmlformats.org/officeDocument/2006/relationships/image" Target="../media/image210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image" Target="../media/image66.JP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24" Type="http://schemas.openxmlformats.org/officeDocument/2006/relationships/image" Target="../media/image213.png"/><Relationship Id="rId5" Type="http://schemas.openxmlformats.org/officeDocument/2006/relationships/image" Target="../media/image195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10" Type="http://schemas.openxmlformats.org/officeDocument/2006/relationships/image" Target="../media/image200.png"/><Relationship Id="rId19" Type="http://schemas.openxmlformats.org/officeDocument/2006/relationships/image" Target="../media/image208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67.JPG"/><Relationship Id="rId22" Type="http://schemas.openxmlformats.org/officeDocument/2006/relationships/image" Target="../media/image21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18" Type="http://schemas.openxmlformats.org/officeDocument/2006/relationships/image" Target="../media/image232.png"/><Relationship Id="rId3" Type="http://schemas.openxmlformats.org/officeDocument/2006/relationships/image" Target="../media/image217.png"/><Relationship Id="rId21" Type="http://schemas.openxmlformats.org/officeDocument/2006/relationships/image" Target="../media/image235.png"/><Relationship Id="rId7" Type="http://schemas.openxmlformats.org/officeDocument/2006/relationships/image" Target="../media/image221.png"/><Relationship Id="rId12" Type="http://schemas.openxmlformats.org/officeDocument/2006/relationships/image" Target="../media/image226.png"/><Relationship Id="rId17" Type="http://schemas.openxmlformats.org/officeDocument/2006/relationships/image" Target="../media/image231.png"/><Relationship Id="rId2" Type="http://schemas.openxmlformats.org/officeDocument/2006/relationships/image" Target="../media/image149.png"/><Relationship Id="rId16" Type="http://schemas.openxmlformats.org/officeDocument/2006/relationships/image" Target="../media/image230.png"/><Relationship Id="rId20" Type="http://schemas.openxmlformats.org/officeDocument/2006/relationships/image" Target="../media/image2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219.png"/><Relationship Id="rId15" Type="http://schemas.openxmlformats.org/officeDocument/2006/relationships/image" Target="../media/image229.png"/><Relationship Id="rId23" Type="http://schemas.openxmlformats.org/officeDocument/2006/relationships/image" Target="../media/image237.png"/><Relationship Id="rId10" Type="http://schemas.openxmlformats.org/officeDocument/2006/relationships/image" Target="../media/image224.png"/><Relationship Id="rId19" Type="http://schemas.openxmlformats.org/officeDocument/2006/relationships/image" Target="../media/image233.png"/><Relationship Id="rId4" Type="http://schemas.openxmlformats.org/officeDocument/2006/relationships/image" Target="../media/image218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Relationship Id="rId22" Type="http://schemas.openxmlformats.org/officeDocument/2006/relationships/image" Target="../media/image2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hyperlink" Target="https://openaccess.thecvf.com/content/ICCV2021/html/Liu_Swin_Transformer_Hierarchical_Vision_Transformer_Using_Shifted_Windows_ICCV_2021_paper.html202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149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keras-team/keras-io/blob/master/examples/vision/ipynb/swin_transformers.ipynb" TargetMode="External"/><Relationship Id="rId2" Type="http://schemas.openxmlformats.org/officeDocument/2006/relationships/hyperlink" Target="https://colab.research.google.com/github/hirotomusiker/schwert_colab_data_storage/blob/master/notebook/Vision_Transformer_Tutorial.ipynb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905.05055" TargetMode="External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abstract/document/8627998" TargetMode="External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G"/><Relationship Id="rId4" Type="http://schemas.openxmlformats.org/officeDocument/2006/relationships/image" Target="../media/image159.JP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xplore.ieee.org/abstract/document/8627998" TargetMode="External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25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8.png"/><Relationship Id="rId5" Type="http://schemas.openxmlformats.org/officeDocument/2006/relationships/image" Target="../media/image245.png"/><Relationship Id="rId4" Type="http://schemas.openxmlformats.org/officeDocument/2006/relationships/image" Target="../media/image16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1.2524" TargetMode="External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4.08083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6.01497" TargetMode="External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506.02640" TargetMode="External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0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EA0x98UdBqCzbW25aPUkxZkZPMRJHlsz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121FDF-7691-4602-B0D0-50375BF366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ML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總整理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33F39E-2C16-4320-864B-CEF32DB44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4790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822A8D-0562-573E-CE1A-BDB04CC2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85" y="89225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/>
              <a:t>Model</a:t>
            </a:r>
            <a:endParaRPr lang="zh-TW" altLang="en-US" dirty="0"/>
          </a:p>
        </p:txBody>
      </p:sp>
      <p:sp>
        <p:nvSpPr>
          <p:cNvPr id="4" name="Google Shape;644;p48">
            <a:extLst>
              <a:ext uri="{FF2B5EF4-FFF2-40B4-BE49-F238E27FC236}">
                <a16:creationId xmlns:a16="http://schemas.microsoft.com/office/drawing/2014/main" id="{8B8174D1-92B8-E934-6ED9-C9CD1AD37160}"/>
              </a:ext>
            </a:extLst>
          </p:cNvPr>
          <p:cNvSpPr/>
          <p:nvPr/>
        </p:nvSpPr>
        <p:spPr>
          <a:xfrm>
            <a:off x="2394684" y="1516442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5" name="Google Shape;645;p48">
            <a:extLst>
              <a:ext uri="{FF2B5EF4-FFF2-40B4-BE49-F238E27FC236}">
                <a16:creationId xmlns:a16="http://schemas.microsoft.com/office/drawing/2014/main" id="{E6CFD783-B54E-9411-BC61-5CEB4367CD6B}"/>
              </a:ext>
            </a:extLst>
          </p:cNvPr>
          <p:cNvSpPr txBox="1"/>
          <p:nvPr/>
        </p:nvSpPr>
        <p:spPr>
          <a:xfrm>
            <a:off x="3007150" y="3815843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32</a:t>
            </a:r>
            <a:endParaRPr sz="1799"/>
          </a:p>
        </p:txBody>
      </p:sp>
      <p:sp>
        <p:nvSpPr>
          <p:cNvPr id="6" name="Google Shape;646;p48">
            <a:extLst>
              <a:ext uri="{FF2B5EF4-FFF2-40B4-BE49-F238E27FC236}">
                <a16:creationId xmlns:a16="http://schemas.microsoft.com/office/drawing/2014/main" id="{F557E213-78A6-E143-8AA3-C755B94F414A}"/>
              </a:ext>
            </a:extLst>
          </p:cNvPr>
          <p:cNvSpPr txBox="1"/>
          <p:nvPr/>
        </p:nvSpPr>
        <p:spPr>
          <a:xfrm>
            <a:off x="3371355" y="1743208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32</a:t>
            </a:r>
            <a:endParaRPr sz="1799"/>
          </a:p>
        </p:txBody>
      </p:sp>
      <p:sp>
        <p:nvSpPr>
          <p:cNvPr id="7" name="Google Shape;647;p48">
            <a:extLst>
              <a:ext uri="{FF2B5EF4-FFF2-40B4-BE49-F238E27FC236}">
                <a16:creationId xmlns:a16="http://schemas.microsoft.com/office/drawing/2014/main" id="{C1F7C756-78B0-ECE1-6CED-F0CEC85EAAD9}"/>
              </a:ext>
            </a:extLst>
          </p:cNvPr>
          <p:cNvSpPr txBox="1"/>
          <p:nvPr/>
        </p:nvSpPr>
        <p:spPr>
          <a:xfrm>
            <a:off x="2336712" y="4207373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3</a:t>
            </a:r>
            <a:endParaRPr sz="1799"/>
          </a:p>
        </p:txBody>
      </p:sp>
      <p:sp>
        <p:nvSpPr>
          <p:cNvPr id="8" name="Google Shape;649;p48">
            <a:extLst>
              <a:ext uri="{FF2B5EF4-FFF2-40B4-BE49-F238E27FC236}">
                <a16:creationId xmlns:a16="http://schemas.microsoft.com/office/drawing/2014/main" id="{D780A6EF-4B85-B946-079B-1FA8FF2DA797}"/>
              </a:ext>
            </a:extLst>
          </p:cNvPr>
          <p:cNvSpPr txBox="1"/>
          <p:nvPr/>
        </p:nvSpPr>
        <p:spPr>
          <a:xfrm>
            <a:off x="3396390" y="3420115"/>
            <a:ext cx="1628421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950" i="1" dirty="0">
                <a:solidFill>
                  <a:srgbClr val="0000FF"/>
                </a:solidFill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</a:rPr>
              <a:t>1</a:t>
            </a:r>
            <a:r>
              <a:rPr lang="en-US" sz="195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1950" i="1" dirty="0">
                <a:solidFill>
                  <a:srgbClr val="0000FF"/>
                </a:solidFill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</a:rPr>
              <a:t>1</a:t>
            </a:r>
            <a:r>
              <a:rPr lang="en-US" sz="195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9" name="Google Shape;650;p48">
            <a:extLst>
              <a:ext uri="{FF2B5EF4-FFF2-40B4-BE49-F238E27FC236}">
                <a16:creationId xmlns:a16="http://schemas.microsoft.com/office/drawing/2014/main" id="{C4B2280F-6782-2113-92FE-3873B01949DD}"/>
              </a:ext>
            </a:extLst>
          </p:cNvPr>
          <p:cNvSpPr/>
          <p:nvPr/>
        </p:nvSpPr>
        <p:spPr>
          <a:xfrm>
            <a:off x="4908629" y="1516442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10" name="Google Shape;651;p48">
            <a:extLst>
              <a:ext uri="{FF2B5EF4-FFF2-40B4-BE49-F238E27FC236}">
                <a16:creationId xmlns:a16="http://schemas.microsoft.com/office/drawing/2014/main" id="{1FE316DB-F6AB-E269-FEB6-2D4B63A2A851}"/>
              </a:ext>
            </a:extLst>
          </p:cNvPr>
          <p:cNvSpPr txBox="1"/>
          <p:nvPr/>
        </p:nvSpPr>
        <p:spPr>
          <a:xfrm>
            <a:off x="5521095" y="3815843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28</a:t>
            </a:r>
            <a:endParaRPr sz="1799"/>
          </a:p>
        </p:txBody>
      </p:sp>
      <p:sp>
        <p:nvSpPr>
          <p:cNvPr id="11" name="Google Shape;652;p48">
            <a:extLst>
              <a:ext uri="{FF2B5EF4-FFF2-40B4-BE49-F238E27FC236}">
                <a16:creationId xmlns:a16="http://schemas.microsoft.com/office/drawing/2014/main" id="{77F8F3D0-587B-AAC3-4FB8-776A48897E00}"/>
              </a:ext>
            </a:extLst>
          </p:cNvPr>
          <p:cNvSpPr txBox="1"/>
          <p:nvPr/>
        </p:nvSpPr>
        <p:spPr>
          <a:xfrm>
            <a:off x="5885299" y="1743208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28</a:t>
            </a:r>
            <a:endParaRPr sz="1799"/>
          </a:p>
        </p:txBody>
      </p:sp>
      <p:sp>
        <p:nvSpPr>
          <p:cNvPr id="12" name="Google Shape;653;p48">
            <a:extLst>
              <a:ext uri="{FF2B5EF4-FFF2-40B4-BE49-F238E27FC236}">
                <a16:creationId xmlns:a16="http://schemas.microsoft.com/office/drawing/2014/main" id="{AD08C1C4-DCDE-0FBF-842A-7785AE5BAA26}"/>
              </a:ext>
            </a:extLst>
          </p:cNvPr>
          <p:cNvSpPr txBox="1"/>
          <p:nvPr/>
        </p:nvSpPr>
        <p:spPr>
          <a:xfrm>
            <a:off x="4850657" y="4207373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6</a:t>
            </a:r>
            <a:endParaRPr sz="1799"/>
          </a:p>
        </p:txBody>
      </p:sp>
      <p:sp>
        <p:nvSpPr>
          <p:cNvPr id="13" name="Google Shape;656;p48">
            <a:extLst>
              <a:ext uri="{FF2B5EF4-FFF2-40B4-BE49-F238E27FC236}">
                <a16:creationId xmlns:a16="http://schemas.microsoft.com/office/drawing/2014/main" id="{7AC47806-EE5D-6451-1FF4-0F9DD2A56513}"/>
              </a:ext>
            </a:extLst>
          </p:cNvPr>
          <p:cNvSpPr/>
          <p:nvPr/>
        </p:nvSpPr>
        <p:spPr>
          <a:xfrm>
            <a:off x="7651114" y="1592622"/>
            <a:ext cx="956151" cy="2757182"/>
          </a:xfrm>
          <a:prstGeom prst="cube">
            <a:avLst>
              <a:gd name="adj" fmla="val 77711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14" name="Google Shape;660;p48">
            <a:extLst>
              <a:ext uri="{FF2B5EF4-FFF2-40B4-BE49-F238E27FC236}">
                <a16:creationId xmlns:a16="http://schemas.microsoft.com/office/drawing/2014/main" id="{F7C48F70-4DED-70C1-B6D5-92572681BFD3}"/>
              </a:ext>
            </a:extLst>
          </p:cNvPr>
          <p:cNvSpPr txBox="1"/>
          <p:nvPr/>
        </p:nvSpPr>
        <p:spPr>
          <a:xfrm>
            <a:off x="7516963" y="4283554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10</a:t>
            </a:r>
            <a:endParaRPr sz="1799"/>
          </a:p>
        </p:txBody>
      </p:sp>
      <p:sp>
        <p:nvSpPr>
          <p:cNvPr id="15" name="Google Shape;661;p48">
            <a:extLst>
              <a:ext uri="{FF2B5EF4-FFF2-40B4-BE49-F238E27FC236}">
                <a16:creationId xmlns:a16="http://schemas.microsoft.com/office/drawing/2014/main" id="{53ECE117-DF1B-D336-0EB9-7A3CB3CC8B2C}"/>
              </a:ext>
            </a:extLst>
          </p:cNvPr>
          <p:cNvSpPr txBox="1"/>
          <p:nvPr/>
        </p:nvSpPr>
        <p:spPr>
          <a:xfrm>
            <a:off x="8263580" y="3892024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 dirty="0"/>
              <a:t>2</a:t>
            </a:r>
            <a:r>
              <a:rPr lang="en-US" sz="1799" dirty="0"/>
              <a:t>6</a:t>
            </a:r>
            <a:endParaRPr sz="1799" dirty="0"/>
          </a:p>
        </p:txBody>
      </p:sp>
      <p:sp>
        <p:nvSpPr>
          <p:cNvPr id="16" name="Google Shape;662;p48">
            <a:extLst>
              <a:ext uri="{FF2B5EF4-FFF2-40B4-BE49-F238E27FC236}">
                <a16:creationId xmlns:a16="http://schemas.microsoft.com/office/drawing/2014/main" id="{B0806914-8BAC-847F-DC4E-B65E213961DC}"/>
              </a:ext>
            </a:extLst>
          </p:cNvPr>
          <p:cNvSpPr txBox="1"/>
          <p:nvPr/>
        </p:nvSpPr>
        <p:spPr>
          <a:xfrm>
            <a:off x="8627785" y="1819388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 dirty="0"/>
              <a:t>2</a:t>
            </a:r>
            <a:r>
              <a:rPr lang="en-US" sz="1799" dirty="0"/>
              <a:t>6</a:t>
            </a:r>
            <a:endParaRPr sz="1799" dirty="0"/>
          </a:p>
        </p:txBody>
      </p:sp>
      <p:sp>
        <p:nvSpPr>
          <p:cNvPr id="17" name="Google Shape;659;p48">
            <a:extLst>
              <a:ext uri="{FF2B5EF4-FFF2-40B4-BE49-F238E27FC236}">
                <a16:creationId xmlns:a16="http://schemas.microsoft.com/office/drawing/2014/main" id="{2FB269E8-FE5F-A11F-D02E-A00E7ED6A4D7}"/>
              </a:ext>
            </a:extLst>
          </p:cNvPr>
          <p:cNvSpPr txBox="1"/>
          <p:nvPr/>
        </p:nvSpPr>
        <p:spPr>
          <a:xfrm>
            <a:off x="10384257" y="2489456"/>
            <a:ext cx="628798" cy="576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2399"/>
              <a:t>….</a:t>
            </a:r>
            <a:endParaRPr sz="2399" dirty="0"/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ECF3AE25-6C52-A46F-5E89-F22B44D9A066}"/>
              </a:ext>
            </a:extLst>
          </p:cNvPr>
          <p:cNvSpPr txBox="1"/>
          <p:nvPr/>
        </p:nvSpPr>
        <p:spPr>
          <a:xfrm>
            <a:off x="1852442" y="462087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Input: </a:t>
            </a:r>
          </a:p>
          <a:p>
            <a:pPr algn="ctr"/>
            <a:r>
              <a:rPr lang="en-US" i="1" dirty="0"/>
              <a:t>N</a:t>
            </a:r>
            <a:r>
              <a:rPr lang="en-US" dirty="0"/>
              <a:t> x 3 x 32 x 32</a:t>
            </a:r>
          </a:p>
        </p:txBody>
      </p:sp>
      <p:sp>
        <p:nvSpPr>
          <p:cNvPr id="19" name="TextBox 42">
            <a:extLst>
              <a:ext uri="{FF2B5EF4-FFF2-40B4-BE49-F238E27FC236}">
                <a16:creationId xmlns:a16="http://schemas.microsoft.com/office/drawing/2014/main" id="{B0F1AC5A-D4DF-094D-5CD1-FCE34D3269FF}"/>
              </a:ext>
            </a:extLst>
          </p:cNvPr>
          <p:cNvSpPr txBox="1"/>
          <p:nvPr/>
        </p:nvSpPr>
        <p:spPr>
          <a:xfrm>
            <a:off x="4300919" y="4620875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First hidden layer: </a:t>
            </a:r>
          </a:p>
          <a:p>
            <a:pPr algn="ctr"/>
            <a:r>
              <a:rPr lang="en-US" i="1" dirty="0"/>
              <a:t>N</a:t>
            </a:r>
            <a:r>
              <a:rPr lang="en-US" dirty="0"/>
              <a:t> x 6 x 28 x 28</a:t>
            </a:r>
          </a:p>
        </p:txBody>
      </p:sp>
      <p:sp>
        <p:nvSpPr>
          <p:cNvPr id="20" name="Google Shape;649;p48">
            <a:extLst>
              <a:ext uri="{FF2B5EF4-FFF2-40B4-BE49-F238E27FC236}">
                <a16:creationId xmlns:a16="http://schemas.microsoft.com/office/drawing/2014/main" id="{63C468ED-16BD-C5CE-F884-D6ED00E39D74}"/>
              </a:ext>
            </a:extLst>
          </p:cNvPr>
          <p:cNvSpPr txBox="1"/>
          <p:nvPr/>
        </p:nvSpPr>
        <p:spPr>
          <a:xfrm>
            <a:off x="5971026" y="3420115"/>
            <a:ext cx="1562454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950" i="1" dirty="0">
                <a:solidFill>
                  <a:schemeClr val="accent6"/>
                </a:solidFill>
              </a:rPr>
              <a:t>W</a:t>
            </a:r>
            <a:r>
              <a:rPr lang="en-US" sz="1950" baseline="-25000" dirty="0">
                <a:solidFill>
                  <a:schemeClr val="accent6"/>
                </a:solidFill>
              </a:rPr>
              <a:t>2</a:t>
            </a:r>
            <a:r>
              <a:rPr lang="en-US" sz="1950" dirty="0">
                <a:solidFill>
                  <a:schemeClr val="accent6"/>
                </a:solidFill>
              </a:rPr>
              <a:t>: 10x6x3x3</a:t>
            </a:r>
          </a:p>
          <a:p>
            <a:r>
              <a:rPr lang="en-US" sz="1950" i="1" dirty="0">
                <a:solidFill>
                  <a:schemeClr val="accent6"/>
                </a:solidFill>
              </a:rPr>
              <a:t>b</a:t>
            </a:r>
            <a:r>
              <a:rPr lang="en-US" sz="1950" baseline="-25000" dirty="0">
                <a:solidFill>
                  <a:schemeClr val="accent6"/>
                </a:solidFill>
              </a:rPr>
              <a:t>2</a:t>
            </a:r>
            <a:r>
              <a:rPr lang="en-US" sz="1950" dirty="0">
                <a:solidFill>
                  <a:schemeClr val="accent6"/>
                </a:solidFill>
              </a:rPr>
              <a:t>: 10</a:t>
            </a:r>
          </a:p>
        </p:txBody>
      </p:sp>
      <p:sp>
        <p:nvSpPr>
          <p:cNvPr id="21" name="TextBox 44">
            <a:extLst>
              <a:ext uri="{FF2B5EF4-FFF2-40B4-BE49-F238E27FC236}">
                <a16:creationId xmlns:a16="http://schemas.microsoft.com/office/drawing/2014/main" id="{55DEF3C8-94BC-3AFC-7999-4E038D1FE48A}"/>
              </a:ext>
            </a:extLst>
          </p:cNvPr>
          <p:cNvSpPr txBox="1"/>
          <p:nvPr/>
        </p:nvSpPr>
        <p:spPr>
          <a:xfrm>
            <a:off x="6800511" y="4620875"/>
            <a:ext cx="241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Second hidden layer: </a:t>
            </a:r>
          </a:p>
          <a:p>
            <a:pPr algn="ctr"/>
            <a:r>
              <a:rPr lang="en-US" i="1" dirty="0"/>
              <a:t>N</a:t>
            </a:r>
            <a:r>
              <a:rPr lang="en-US" dirty="0"/>
              <a:t> x 10 x 26 x 26</a:t>
            </a:r>
          </a:p>
        </p:txBody>
      </p:sp>
      <p:sp>
        <p:nvSpPr>
          <p:cNvPr id="22" name="TextBox 45">
            <a:extLst>
              <a:ext uri="{FF2B5EF4-FFF2-40B4-BE49-F238E27FC236}">
                <a16:creationId xmlns:a16="http://schemas.microsoft.com/office/drawing/2014/main" id="{40945DD2-1D42-56F6-A023-D0E310755680}"/>
              </a:ext>
            </a:extLst>
          </p:cNvPr>
          <p:cNvSpPr txBox="1"/>
          <p:nvPr/>
        </p:nvSpPr>
        <p:spPr>
          <a:xfrm>
            <a:off x="3443763" y="2673340"/>
            <a:ext cx="723275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Conv</a:t>
            </a:r>
          </a:p>
        </p:txBody>
      </p:sp>
      <p:cxnSp>
        <p:nvCxnSpPr>
          <p:cNvPr id="23" name="Google Shape;657;p48">
            <a:extLst>
              <a:ext uri="{FF2B5EF4-FFF2-40B4-BE49-F238E27FC236}">
                <a16:creationId xmlns:a16="http://schemas.microsoft.com/office/drawing/2014/main" id="{56DB70E2-91BB-3D1F-456E-9732754FBC82}"/>
              </a:ext>
            </a:extLst>
          </p:cNvPr>
          <p:cNvCxnSpPr>
            <a:stCxn id="22" idx="3"/>
            <a:endCxn id="26" idx="1"/>
          </p:cNvCxnSpPr>
          <p:nvPr/>
        </p:nvCxnSpPr>
        <p:spPr>
          <a:xfrm flipH="1">
            <a:off x="4147535" y="2858006"/>
            <a:ext cx="19503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" name="Google Shape;657;p48">
            <a:extLst>
              <a:ext uri="{FF2B5EF4-FFF2-40B4-BE49-F238E27FC236}">
                <a16:creationId xmlns:a16="http://schemas.microsoft.com/office/drawing/2014/main" id="{1937E85A-133A-8C40-64F8-F23A973D553D}"/>
              </a:ext>
            </a:extLst>
          </p:cNvPr>
          <p:cNvCxnSpPr>
            <a:endCxn id="22" idx="2"/>
          </p:cNvCxnSpPr>
          <p:nvPr/>
        </p:nvCxnSpPr>
        <p:spPr>
          <a:xfrm flipV="1">
            <a:off x="3743671" y="3042672"/>
            <a:ext cx="61730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" name="Google Shape;649;p48">
            <a:extLst>
              <a:ext uri="{FF2B5EF4-FFF2-40B4-BE49-F238E27FC236}">
                <a16:creationId xmlns:a16="http://schemas.microsoft.com/office/drawing/2014/main" id="{A0311926-CBF4-9C70-7E7C-EC7A324130E1}"/>
              </a:ext>
            </a:extLst>
          </p:cNvPr>
          <p:cNvSpPr txBox="1"/>
          <p:nvPr/>
        </p:nvSpPr>
        <p:spPr>
          <a:xfrm>
            <a:off x="8829898" y="3420115"/>
            <a:ext cx="1712848" cy="77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950" i="1" dirty="0">
                <a:solidFill>
                  <a:srgbClr val="7030A0"/>
                </a:solidFill>
              </a:rPr>
              <a:t>W</a:t>
            </a:r>
            <a:r>
              <a:rPr lang="en-US" sz="1950" baseline="-25000" dirty="0">
                <a:solidFill>
                  <a:srgbClr val="7030A0"/>
                </a:solidFill>
              </a:rPr>
              <a:t>3</a:t>
            </a:r>
            <a:r>
              <a:rPr lang="en-US" sz="1950" dirty="0">
                <a:solidFill>
                  <a:srgbClr val="7030A0"/>
                </a:solidFill>
              </a:rPr>
              <a:t>: 12x10x3x3</a:t>
            </a:r>
          </a:p>
          <a:p>
            <a:r>
              <a:rPr lang="en-US" sz="1950" i="1" dirty="0">
                <a:solidFill>
                  <a:srgbClr val="7030A0"/>
                </a:solidFill>
              </a:rPr>
              <a:t>b</a:t>
            </a:r>
            <a:r>
              <a:rPr lang="en-US" sz="1950" baseline="-25000" dirty="0">
                <a:solidFill>
                  <a:srgbClr val="7030A0"/>
                </a:solidFill>
              </a:rPr>
              <a:t>3</a:t>
            </a:r>
            <a:r>
              <a:rPr lang="en-US" sz="1950" dirty="0">
                <a:solidFill>
                  <a:srgbClr val="7030A0"/>
                </a:solidFill>
              </a:rPr>
              <a:t>: 12</a:t>
            </a:r>
          </a:p>
        </p:txBody>
      </p:sp>
      <p:sp>
        <p:nvSpPr>
          <p:cNvPr id="26" name="TextBox 47">
            <a:extLst>
              <a:ext uri="{FF2B5EF4-FFF2-40B4-BE49-F238E27FC236}">
                <a16:creationId xmlns:a16="http://schemas.microsoft.com/office/drawing/2014/main" id="{B51530CE-2ED3-B0E0-FD22-6096A4BA3933}"/>
              </a:ext>
            </a:extLst>
          </p:cNvPr>
          <p:cNvSpPr txBox="1"/>
          <p:nvPr/>
        </p:nvSpPr>
        <p:spPr>
          <a:xfrm>
            <a:off x="4147535" y="2673340"/>
            <a:ext cx="77457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S" dirty="0"/>
          </a:p>
        </p:txBody>
      </p:sp>
      <p:cxnSp>
        <p:nvCxnSpPr>
          <p:cNvPr id="27" name="Google Shape;657;p48">
            <a:extLst>
              <a:ext uri="{FF2B5EF4-FFF2-40B4-BE49-F238E27FC236}">
                <a16:creationId xmlns:a16="http://schemas.microsoft.com/office/drawing/2014/main" id="{D9A569F8-7A73-F7F6-2F5F-5239E3ED6A8B}"/>
              </a:ext>
            </a:extLst>
          </p:cNvPr>
          <p:cNvCxnSpPr/>
          <p:nvPr/>
        </p:nvCxnSpPr>
        <p:spPr>
          <a:xfrm flipV="1">
            <a:off x="3364287" y="2846465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" name="Google Shape;657;p48">
            <a:extLst>
              <a:ext uri="{FF2B5EF4-FFF2-40B4-BE49-F238E27FC236}">
                <a16:creationId xmlns:a16="http://schemas.microsoft.com/office/drawing/2014/main" id="{9E317E15-56C0-B6F5-3366-5354F247ECE3}"/>
              </a:ext>
            </a:extLst>
          </p:cNvPr>
          <p:cNvCxnSpPr>
            <a:stCxn id="26" idx="3"/>
          </p:cNvCxnSpPr>
          <p:nvPr/>
        </p:nvCxnSpPr>
        <p:spPr>
          <a:xfrm flipH="1" flipV="1">
            <a:off x="4870196" y="2846465"/>
            <a:ext cx="51910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TextBox 53">
            <a:extLst>
              <a:ext uri="{FF2B5EF4-FFF2-40B4-BE49-F238E27FC236}">
                <a16:creationId xmlns:a16="http://schemas.microsoft.com/office/drawing/2014/main" id="{487EB570-FD48-8B70-9D22-F7FE4E393C6C}"/>
              </a:ext>
            </a:extLst>
          </p:cNvPr>
          <p:cNvSpPr txBox="1"/>
          <p:nvPr/>
        </p:nvSpPr>
        <p:spPr>
          <a:xfrm>
            <a:off x="6092918" y="2674787"/>
            <a:ext cx="723275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Conv</a:t>
            </a:r>
          </a:p>
        </p:txBody>
      </p:sp>
      <p:cxnSp>
        <p:nvCxnSpPr>
          <p:cNvPr id="30" name="Google Shape;657;p48">
            <a:extLst>
              <a:ext uri="{FF2B5EF4-FFF2-40B4-BE49-F238E27FC236}">
                <a16:creationId xmlns:a16="http://schemas.microsoft.com/office/drawing/2014/main" id="{90C060E9-CDA9-A7CF-D296-9E94C1463A01}"/>
              </a:ext>
            </a:extLst>
          </p:cNvPr>
          <p:cNvCxnSpPr/>
          <p:nvPr/>
        </p:nvCxnSpPr>
        <p:spPr>
          <a:xfrm>
            <a:off x="6697796" y="2847912"/>
            <a:ext cx="98894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" name="Google Shape;657;p48">
            <a:extLst>
              <a:ext uri="{FF2B5EF4-FFF2-40B4-BE49-F238E27FC236}">
                <a16:creationId xmlns:a16="http://schemas.microsoft.com/office/drawing/2014/main" id="{69F04AD3-3650-E357-1218-A7AEF89DF531}"/>
              </a:ext>
            </a:extLst>
          </p:cNvPr>
          <p:cNvCxnSpPr/>
          <p:nvPr/>
        </p:nvCxnSpPr>
        <p:spPr>
          <a:xfrm flipV="1">
            <a:off x="6392826" y="3021036"/>
            <a:ext cx="2531" cy="40052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TextBox 60">
            <a:extLst>
              <a:ext uri="{FF2B5EF4-FFF2-40B4-BE49-F238E27FC236}">
                <a16:creationId xmlns:a16="http://schemas.microsoft.com/office/drawing/2014/main" id="{1497467E-5F61-1787-CC31-2A8C4AC114E6}"/>
              </a:ext>
            </a:extLst>
          </p:cNvPr>
          <p:cNvSpPr txBox="1"/>
          <p:nvPr/>
        </p:nvSpPr>
        <p:spPr>
          <a:xfrm>
            <a:off x="6796690" y="2674787"/>
            <a:ext cx="77457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S" dirty="0"/>
          </a:p>
        </p:txBody>
      </p:sp>
      <p:cxnSp>
        <p:nvCxnSpPr>
          <p:cNvPr id="33" name="Google Shape;657;p48">
            <a:extLst>
              <a:ext uri="{FF2B5EF4-FFF2-40B4-BE49-F238E27FC236}">
                <a16:creationId xmlns:a16="http://schemas.microsoft.com/office/drawing/2014/main" id="{FC9B7C42-AC52-74F4-0AE8-8A68EC557566}"/>
              </a:ext>
            </a:extLst>
          </p:cNvPr>
          <p:cNvCxnSpPr/>
          <p:nvPr/>
        </p:nvCxnSpPr>
        <p:spPr>
          <a:xfrm>
            <a:off x="5922752" y="2847912"/>
            <a:ext cx="172987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" name="Google Shape;657;p48">
            <a:extLst>
              <a:ext uri="{FF2B5EF4-FFF2-40B4-BE49-F238E27FC236}">
                <a16:creationId xmlns:a16="http://schemas.microsoft.com/office/drawing/2014/main" id="{F4D5D327-85D4-98B4-1154-D2535C814E6C}"/>
              </a:ext>
            </a:extLst>
          </p:cNvPr>
          <p:cNvCxnSpPr/>
          <p:nvPr/>
        </p:nvCxnSpPr>
        <p:spPr>
          <a:xfrm flipV="1">
            <a:off x="7412099" y="2847912"/>
            <a:ext cx="17042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" name="TextBox 63">
            <a:extLst>
              <a:ext uri="{FF2B5EF4-FFF2-40B4-BE49-F238E27FC236}">
                <a16:creationId xmlns:a16="http://schemas.microsoft.com/office/drawing/2014/main" id="{0E4307EF-CD00-928C-9775-B6FFDF47582A}"/>
              </a:ext>
            </a:extLst>
          </p:cNvPr>
          <p:cNvSpPr txBox="1"/>
          <p:nvPr/>
        </p:nvSpPr>
        <p:spPr>
          <a:xfrm>
            <a:off x="8872292" y="2676232"/>
            <a:ext cx="723275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Conv</a:t>
            </a:r>
          </a:p>
        </p:txBody>
      </p:sp>
      <p:cxnSp>
        <p:nvCxnSpPr>
          <p:cNvPr id="36" name="Google Shape;657;p48">
            <a:extLst>
              <a:ext uri="{FF2B5EF4-FFF2-40B4-BE49-F238E27FC236}">
                <a16:creationId xmlns:a16="http://schemas.microsoft.com/office/drawing/2014/main" id="{82C42097-3D88-985A-BAF8-1E559D500D9F}"/>
              </a:ext>
            </a:extLst>
          </p:cNvPr>
          <p:cNvCxnSpPr/>
          <p:nvPr/>
        </p:nvCxnSpPr>
        <p:spPr>
          <a:xfrm>
            <a:off x="9477170" y="2849357"/>
            <a:ext cx="98894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" name="Google Shape;657;p48">
            <a:extLst>
              <a:ext uri="{FF2B5EF4-FFF2-40B4-BE49-F238E27FC236}">
                <a16:creationId xmlns:a16="http://schemas.microsoft.com/office/drawing/2014/main" id="{483710D1-E99B-4943-42F3-8CD09BA4B36C}"/>
              </a:ext>
            </a:extLst>
          </p:cNvPr>
          <p:cNvCxnSpPr/>
          <p:nvPr/>
        </p:nvCxnSpPr>
        <p:spPr>
          <a:xfrm flipV="1">
            <a:off x="9172200" y="3022481"/>
            <a:ext cx="2531" cy="400526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" name="TextBox 71">
            <a:extLst>
              <a:ext uri="{FF2B5EF4-FFF2-40B4-BE49-F238E27FC236}">
                <a16:creationId xmlns:a16="http://schemas.microsoft.com/office/drawing/2014/main" id="{2386E5A9-4355-84EE-9CF0-B8A03AFCDC48}"/>
              </a:ext>
            </a:extLst>
          </p:cNvPr>
          <p:cNvSpPr txBox="1"/>
          <p:nvPr/>
        </p:nvSpPr>
        <p:spPr>
          <a:xfrm>
            <a:off x="9576064" y="2676232"/>
            <a:ext cx="77457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S" dirty="0"/>
          </a:p>
        </p:txBody>
      </p:sp>
      <p:cxnSp>
        <p:nvCxnSpPr>
          <p:cNvPr id="39" name="Google Shape;657;p48">
            <a:extLst>
              <a:ext uri="{FF2B5EF4-FFF2-40B4-BE49-F238E27FC236}">
                <a16:creationId xmlns:a16="http://schemas.microsoft.com/office/drawing/2014/main" id="{CF58543B-15B0-079A-C78F-A3EB811247F1}"/>
              </a:ext>
            </a:extLst>
          </p:cNvPr>
          <p:cNvCxnSpPr/>
          <p:nvPr/>
        </p:nvCxnSpPr>
        <p:spPr>
          <a:xfrm>
            <a:off x="8702126" y="2849357"/>
            <a:ext cx="172987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" name="Google Shape;657;p48">
            <a:extLst>
              <a:ext uri="{FF2B5EF4-FFF2-40B4-BE49-F238E27FC236}">
                <a16:creationId xmlns:a16="http://schemas.microsoft.com/office/drawing/2014/main" id="{45ACCBE6-E677-CF51-F681-47AADD141638}"/>
              </a:ext>
            </a:extLst>
          </p:cNvPr>
          <p:cNvCxnSpPr/>
          <p:nvPr/>
        </p:nvCxnSpPr>
        <p:spPr>
          <a:xfrm flipV="1">
            <a:off x="10191473" y="2849357"/>
            <a:ext cx="170422" cy="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" name="Rectangle 5">
            <a:extLst>
              <a:ext uri="{FF2B5EF4-FFF2-40B4-BE49-F238E27FC236}">
                <a16:creationId xmlns:a16="http://schemas.microsoft.com/office/drawing/2014/main" id="{54587939-9A3C-BFE0-8713-7C91892DF513}"/>
              </a:ext>
            </a:extLst>
          </p:cNvPr>
          <p:cNvSpPr/>
          <p:nvPr/>
        </p:nvSpPr>
        <p:spPr>
          <a:xfrm>
            <a:off x="3415635" y="3462844"/>
            <a:ext cx="149299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2775DCF1-FE69-00A9-020C-E6D96263D9FD}"/>
              </a:ext>
            </a:extLst>
          </p:cNvPr>
          <p:cNvSpPr txBox="1"/>
          <p:nvPr/>
        </p:nvSpPr>
        <p:spPr>
          <a:xfrm>
            <a:off x="7582521" y="5467121"/>
            <a:ext cx="4460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general:</a:t>
            </a:r>
          </a:p>
          <a:p>
            <a:r>
              <a:rPr lang="en-US" dirty="0"/>
              <a:t>Input: </a:t>
            </a:r>
            <a:r>
              <a:rPr lang="en-US" i="1" dirty="0"/>
              <a:t>W</a:t>
            </a:r>
          </a:p>
          <a:p>
            <a:r>
              <a:rPr lang="en-US" dirty="0"/>
              <a:t>Filter: </a:t>
            </a:r>
            <a:r>
              <a:rPr lang="en-US" i="1" dirty="0"/>
              <a:t>K</a:t>
            </a:r>
          </a:p>
          <a:p>
            <a:r>
              <a:rPr lang="en-US" dirty="0"/>
              <a:t>Padding: </a:t>
            </a:r>
            <a:r>
              <a:rPr lang="en-US" i="1" dirty="0"/>
              <a:t>P</a:t>
            </a:r>
          </a:p>
          <a:p>
            <a:r>
              <a:rPr lang="en-US" dirty="0"/>
              <a:t>Stride: </a:t>
            </a:r>
            <a:r>
              <a:rPr lang="en-US" i="1" dirty="0"/>
              <a:t>S</a:t>
            </a:r>
          </a:p>
          <a:p>
            <a:r>
              <a:rPr lang="en-US" dirty="0"/>
              <a:t>Output: (</a:t>
            </a:r>
            <a:r>
              <a:rPr lang="en-US" i="1" dirty="0"/>
              <a:t>W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i="1" dirty="0"/>
              <a:t>K</a:t>
            </a:r>
            <a:r>
              <a:rPr lang="en-US" dirty="0"/>
              <a:t> + 2</a:t>
            </a:r>
            <a:r>
              <a:rPr lang="en-US" i="1" dirty="0"/>
              <a:t>P</a:t>
            </a:r>
            <a:r>
              <a:rPr lang="en-US" dirty="0"/>
              <a:t>) / </a:t>
            </a:r>
            <a:r>
              <a:rPr lang="en-US" i="1" dirty="0"/>
              <a:t>S</a:t>
            </a:r>
            <a:r>
              <a:rPr lang="en-US" dirty="0"/>
              <a:t> + 1</a:t>
            </a:r>
          </a:p>
        </p:txBody>
      </p:sp>
      <p:cxnSp>
        <p:nvCxnSpPr>
          <p:cNvPr id="44" name="接點: 弧形 43">
            <a:extLst>
              <a:ext uri="{FF2B5EF4-FFF2-40B4-BE49-F238E27FC236}">
                <a16:creationId xmlns:a16="http://schemas.microsoft.com/office/drawing/2014/main" id="{C0FFD8E4-1558-2697-6FC9-F5598CFCB14F}"/>
              </a:ext>
            </a:extLst>
          </p:cNvPr>
          <p:cNvCxnSpPr>
            <a:stCxn id="18" idx="2"/>
            <a:endCxn id="19" idx="2"/>
          </p:cNvCxnSpPr>
          <p:nvPr/>
        </p:nvCxnSpPr>
        <p:spPr>
          <a:xfrm rot="16200000" flipH="1">
            <a:off x="4028223" y="3953199"/>
            <a:ext cx="12700" cy="2628013"/>
          </a:xfrm>
          <a:prstGeom prst="curvedConnector3">
            <a:avLst>
              <a:gd name="adj1" fmla="val 754285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4AA62381-0343-E9E0-3407-25D009881504}"/>
                  </a:ext>
                </a:extLst>
              </p:cNvPr>
              <p:cNvSpPr txBox="1"/>
              <p:nvPr/>
            </p:nvSpPr>
            <p:spPr>
              <a:xfrm>
                <a:off x="1424599" y="5975503"/>
                <a:ext cx="487665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i="1"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r>
                  <a:rPr lang="en-US" altLang="zh-TW" dirty="0"/>
                  <a:t>ilter size K=5</a:t>
                </a:r>
              </a:p>
              <a:p>
                <a:r>
                  <a:rPr lang="en-US" altLang="zh-TW" dirty="0"/>
                  <a:t>Padding P = 0 (default)</a:t>
                </a:r>
              </a:p>
              <a:p>
                <a:r>
                  <a:rPr lang="en-US" altLang="zh-TW" dirty="0"/>
                  <a:t>Input W=32</a:t>
                </a:r>
              </a:p>
              <a:p>
                <a:r>
                  <a:rPr lang="en-US" altLang="zh-TW" dirty="0"/>
                  <a:t>Stride S = 1(default)</a:t>
                </a:r>
              </a:p>
              <a:p>
                <a:r>
                  <a:rPr lang="en-US" altLang="zh-TW" dirty="0"/>
                  <a:t>Output = [(W-K+2P)/S] +1 </a:t>
                </a:r>
                <a:r>
                  <a:rPr lang="en-US" altLang="zh-TW" dirty="0">
                    <a:sym typeface="Wingdings" panose="05000000000000000000" pitchFamily="2" charset="2"/>
                  </a:rPr>
                  <a:t> [(32-5+2*0)/1]+1=28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6" name="文字方塊 45">
                <a:extLst>
                  <a:ext uri="{FF2B5EF4-FFF2-40B4-BE49-F238E27FC236}">
                    <a16:creationId xmlns:a16="http://schemas.microsoft.com/office/drawing/2014/main" id="{4AA62381-0343-E9E0-3407-25D009881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599" y="5975503"/>
                <a:ext cx="4876656" cy="1477328"/>
              </a:xfrm>
              <a:prstGeom prst="rect">
                <a:avLst/>
              </a:prstGeom>
              <a:blipFill>
                <a:blip r:embed="rId2"/>
                <a:stretch>
                  <a:fillRect l="-1125" t="-2058" r="-375" b="-53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07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8"/>
            <a:ext cx="10515600" cy="1268730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750979"/>
            <a:ext cx="12191999" cy="5090866"/>
          </a:xfrm>
        </p:spPr>
        <p:txBody>
          <a:bodyPr/>
          <a:lstStyle/>
          <a:p>
            <a:r>
              <a:rPr lang="en-US" altLang="zh-TW" dirty="0"/>
              <a:t>End-to-End Object Detection with Transformer</a:t>
            </a:r>
            <a:r>
              <a:rPr lang="zh-TW" altLang="en-US" dirty="0"/>
              <a:t> </a:t>
            </a:r>
            <a:r>
              <a:rPr lang="en-US" altLang="zh-TW" dirty="0"/>
              <a:t>(DETR) (2020 CVPR)-</a:t>
            </a:r>
          </a:p>
          <a:p>
            <a:r>
              <a:rPr lang="en-US" altLang="zh-TW" dirty="0"/>
              <a:t>Deformer Transformers for End-to-End Object Detection</a:t>
            </a:r>
            <a:r>
              <a:rPr lang="zh-TW" altLang="en-US" dirty="0"/>
              <a:t> </a:t>
            </a:r>
            <a:r>
              <a:rPr lang="en-US" altLang="zh-TW" dirty="0"/>
              <a:t>(Deformer DTER) (2021 ICLR</a:t>
            </a:r>
          </a:p>
          <a:p>
            <a:r>
              <a:rPr lang="en-US" altLang="zh-TW" dirty="0"/>
              <a:t>End-to-End Object Detection with Adaptive Clustering Transformers(ACT) (2020)</a:t>
            </a:r>
            <a:endParaRPr lang="en-US" altLang="zh-TW" sz="36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67438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80692"/>
            <a:ext cx="10515600" cy="762891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856034"/>
            <a:ext cx="10515600" cy="5985811"/>
          </a:xfrm>
        </p:spPr>
        <p:txBody>
          <a:bodyPr/>
          <a:lstStyle/>
          <a:p>
            <a:r>
              <a:rPr lang="en-US" altLang="zh-TW" dirty="0"/>
              <a:t>End-to-End Object Detection with Transformer</a:t>
            </a:r>
            <a:r>
              <a:rPr lang="zh-TW" altLang="en-US" dirty="0"/>
              <a:t> </a:t>
            </a:r>
            <a:r>
              <a:rPr lang="en-US" altLang="zh-TW" dirty="0"/>
              <a:t>(DETR) (2020 CVPR)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40640" y="6700494"/>
            <a:ext cx="4802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2"/>
              </a:rPr>
              <a:t>https://arxiv.org/abs/2005.12872</a:t>
            </a:r>
            <a:endParaRPr lang="en-US" altLang="zh-TW" dirty="0"/>
          </a:p>
          <a:p>
            <a:r>
              <a:rPr lang="en-US" altLang="zh-TW" dirty="0"/>
              <a:t>Code: </a:t>
            </a:r>
            <a:r>
              <a:rPr lang="en-US" altLang="zh-TW" dirty="0">
                <a:hlinkClick r:id="rId3"/>
              </a:rPr>
              <a:t>https://github.com/facebookresearch/detr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26" y="3857596"/>
            <a:ext cx="10229467" cy="284289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71" y="1524839"/>
            <a:ext cx="703326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99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93142"/>
            <a:ext cx="10515600" cy="971375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460" y="856034"/>
            <a:ext cx="11227340" cy="5985811"/>
          </a:xfrm>
        </p:spPr>
        <p:txBody>
          <a:bodyPr/>
          <a:lstStyle/>
          <a:p>
            <a:r>
              <a:rPr lang="en-US" altLang="zh-TW" dirty="0"/>
              <a:t>End-to-End Object Detection with Transformer</a:t>
            </a:r>
            <a:r>
              <a:rPr lang="zh-TW" altLang="en-US" dirty="0"/>
              <a:t> </a:t>
            </a:r>
            <a:r>
              <a:rPr lang="en-US" altLang="zh-TW" dirty="0"/>
              <a:t>(DETR) (2020)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4" y="1827409"/>
            <a:ext cx="7920098" cy="411740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61653" y="6841845"/>
            <a:ext cx="1103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相比</a:t>
            </a:r>
            <a:r>
              <a:rPr lang="en-US" altLang="zh-TW" dirty="0"/>
              <a:t>RCNN, Fast RCNN, Faster</a:t>
            </a:r>
            <a:r>
              <a:rPr lang="zh-TW" altLang="en-US" dirty="0"/>
              <a:t> </a:t>
            </a:r>
            <a:r>
              <a:rPr lang="en-US" altLang="zh-TW" dirty="0"/>
              <a:t>RCNN(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/>
              <a:t>Region Proposal)</a:t>
            </a:r>
            <a:r>
              <a:rPr lang="zh-TW" altLang="en-US" dirty="0"/>
              <a:t> </a:t>
            </a:r>
            <a:r>
              <a:rPr lang="en-US" altLang="zh-TW" dirty="0"/>
              <a:t>,YOLO 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/>
              <a:t>Anchor),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沒有使用</a:t>
            </a:r>
            <a:r>
              <a:rPr lang="en-US" altLang="zh-TW" dirty="0"/>
              <a:t>Region Proposal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/>
              <a:t>Anchor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直接結合</a:t>
            </a:r>
            <a:r>
              <a:rPr lang="en-US" altLang="zh-TW" dirty="0"/>
              <a:t>CNN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/>
              <a:t>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結合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進行邊框偵測和分類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140885" y="5766087"/>
            <a:ext cx="4182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/>
              <a:t>Backbone: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抽取</a:t>
            </a:r>
            <a:r>
              <a:rPr lang="en-US" altLang="zh-TW" sz="1600" dirty="0"/>
              <a:t>feature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/>
              <a:t>Transformer: Model for training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600" dirty="0"/>
              <a:t>FFN(Feed-Forward Network):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預測最終結果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32470" y="5992856"/>
            <a:ext cx="4802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3"/>
              </a:rPr>
              <a:t>https://arxiv.org/abs/2005.12872</a:t>
            </a:r>
            <a:endParaRPr lang="en-US" altLang="zh-TW" dirty="0"/>
          </a:p>
          <a:p>
            <a:r>
              <a:rPr lang="en-US" altLang="zh-TW" dirty="0"/>
              <a:t>Code: </a:t>
            </a:r>
            <a:r>
              <a:rPr lang="en-US" altLang="zh-TW" dirty="0">
                <a:hlinkClick r:id="rId4"/>
              </a:rPr>
              <a:t>https://github.com/facebookresearch/detr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4369934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1830" y="89724"/>
            <a:ext cx="11061970" cy="59226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1830" y="681985"/>
            <a:ext cx="11061970" cy="6205752"/>
          </a:xfrm>
        </p:spPr>
        <p:txBody>
          <a:bodyPr/>
          <a:lstStyle/>
          <a:p>
            <a:r>
              <a:rPr lang="en-US" altLang="zh-TW" dirty="0"/>
              <a:t>End-to-End Object Detection with Transformer</a:t>
            </a:r>
            <a:r>
              <a:rPr lang="zh-TW" altLang="en-US" dirty="0"/>
              <a:t> </a:t>
            </a:r>
            <a:r>
              <a:rPr lang="en-US" altLang="zh-TW" dirty="0"/>
              <a:t>(DETR) (2020)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0" y="1081353"/>
            <a:ext cx="7989987" cy="218903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6440" y="3387743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Backbone: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760359" y="3268383"/>
                <a:ext cx="1923988" cy="674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/>
                  <a:t>Input image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𝑖𝑚𝑔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3×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359" y="3268383"/>
                <a:ext cx="1923988" cy="674544"/>
              </a:xfrm>
              <a:prstGeom prst="rect">
                <a:avLst/>
              </a:prstGeom>
              <a:blipFill>
                <a:blip r:embed="rId3"/>
                <a:stretch>
                  <a:fillRect t="-4505" b="-54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515911" y="3170666"/>
                <a:ext cx="5878433" cy="83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/>
                  <a:t>Low resolution Activation feature map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𝑑𝑒𝑓𝑎𝑢𝑙𝑡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=2048, 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altLang="zh-TW" sz="16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911" y="3170666"/>
                <a:ext cx="5878433" cy="830356"/>
              </a:xfrm>
              <a:prstGeom prst="rect">
                <a:avLst/>
              </a:prstGeom>
              <a:blipFill>
                <a:blip r:embed="rId4"/>
                <a:stretch>
                  <a:fillRect t="-29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5233715" y="3202298"/>
            <a:ext cx="1210691" cy="83492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5274643" y="3292593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CNN</a:t>
            </a:r>
          </a:p>
          <a:p>
            <a:pPr algn="ctr"/>
            <a:r>
              <a:rPr lang="en-US" altLang="zh-TW" dirty="0"/>
              <a:t>Backbone</a:t>
            </a:r>
            <a:endParaRPr lang="zh-TW" altLang="en-US" dirty="0"/>
          </a:p>
        </p:txBody>
      </p:sp>
      <p:sp>
        <p:nvSpPr>
          <p:cNvPr id="10" name="向右箭號 9"/>
          <p:cNvSpPr/>
          <p:nvPr/>
        </p:nvSpPr>
        <p:spPr>
          <a:xfrm>
            <a:off x="4719927" y="3482449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515911" y="3482449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" y="4709936"/>
            <a:ext cx="249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Transformer Encoder:</a:t>
            </a:r>
            <a:endParaRPr lang="zh-TW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981192" y="1081353"/>
            <a:ext cx="3205600" cy="203149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3900791" y="993685"/>
            <a:ext cx="140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Transformer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33715" y="4464412"/>
            <a:ext cx="1210691" cy="83492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5192787" y="4571437"/>
            <a:ext cx="1325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Transformer</a:t>
            </a:r>
          </a:p>
          <a:p>
            <a:pPr algn="ctr"/>
            <a:r>
              <a:rPr lang="en-US" altLang="zh-TW" dirty="0"/>
              <a:t>Encoder</a:t>
            </a:r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233715" y="5591683"/>
            <a:ext cx="1210691" cy="83492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192787" y="5698708"/>
            <a:ext cx="1325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Transformer</a:t>
            </a:r>
          </a:p>
          <a:p>
            <a:pPr algn="ctr"/>
            <a:r>
              <a:rPr lang="en-US" altLang="zh-TW" dirty="0"/>
              <a:t>decoder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0" y="5844685"/>
            <a:ext cx="252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Transformer Decoder:</a:t>
            </a:r>
            <a:endParaRPr lang="zh-TW" altLang="en-US" dirty="0"/>
          </a:p>
        </p:txBody>
      </p:sp>
      <p:sp>
        <p:nvSpPr>
          <p:cNvPr id="20" name="向右箭號 19"/>
          <p:cNvSpPr/>
          <p:nvPr/>
        </p:nvSpPr>
        <p:spPr>
          <a:xfrm>
            <a:off x="6503159" y="4744563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6515912" y="4458929"/>
                <a:ext cx="5878433" cy="830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dirty="0"/>
                  <a:t>Low dimension Attention feature map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𝐻𝑊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𝑑𝑒𝑓𝑎𝑢𝑙𝑡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altLang="zh-TW" sz="1600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912" y="4458929"/>
                <a:ext cx="5878433" cy="830356"/>
              </a:xfrm>
              <a:prstGeom prst="rect">
                <a:avLst/>
              </a:prstGeom>
              <a:blipFill>
                <a:blip r:embed="rId5"/>
                <a:stretch>
                  <a:fillRect t="-29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944456" y="4756840"/>
                <a:ext cx="1474443" cy="37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456" y="4756840"/>
                <a:ext cx="1474443" cy="370230"/>
              </a:xfrm>
              <a:prstGeom prst="rect">
                <a:avLst/>
              </a:prstGeom>
              <a:blipFill>
                <a:blip r:embed="rId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向右箭號 22"/>
          <p:cNvSpPr/>
          <p:nvPr/>
        </p:nvSpPr>
        <p:spPr>
          <a:xfrm>
            <a:off x="4657563" y="4804642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>
            <a:off x="4719927" y="5871833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902256" y="5596843"/>
                <a:ext cx="1640193" cy="928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>
                    <a:ea typeface="Cambria Math" panose="02040503050406030204" pitchFamily="18" charset="0"/>
                  </a:rPr>
                  <a:t>Object Queries </a:t>
                </a:r>
              </a:p>
              <a:p>
                <a:pPr algn="ctr"/>
                <a:r>
                  <a:rPr lang="en-US" altLang="zh-TW" dirty="0">
                    <a:ea typeface="Cambria Math" panose="02040503050406030204" pitchFamily="18" charset="0"/>
                  </a:rPr>
                  <a:t>+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𝐻𝑊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256" y="5596843"/>
                <a:ext cx="1640193" cy="928267"/>
              </a:xfrm>
              <a:prstGeom prst="rect">
                <a:avLst/>
              </a:prstGeom>
              <a:blipFill>
                <a:blip r:embed="rId7"/>
                <a:stretch>
                  <a:fillRect l="-2602" t="-3289" r="-260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7471072" y="5842713"/>
                <a:ext cx="3653949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Object decode output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𝐻𝑊</m:t>
                        </m:r>
                      </m:sup>
                    </m:sSup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072" y="5842713"/>
                <a:ext cx="3653949" cy="374270"/>
              </a:xfrm>
              <a:prstGeom prst="rect">
                <a:avLst/>
              </a:prstGeom>
              <a:blipFill>
                <a:blip r:embed="rId8"/>
                <a:stretch>
                  <a:fillRect l="-1503" t="-6452" b="-2419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向右箭號 26"/>
          <p:cNvSpPr/>
          <p:nvPr/>
        </p:nvSpPr>
        <p:spPr>
          <a:xfrm>
            <a:off x="6598730" y="5923664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7"/>
          <p:cNvSpPr txBox="1"/>
          <p:nvPr/>
        </p:nvSpPr>
        <p:spPr>
          <a:xfrm>
            <a:off x="-12022" y="6880614"/>
            <a:ext cx="210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Prediction heads:</a:t>
            </a:r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5233715" y="6710743"/>
            <a:ext cx="1210691" cy="83492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5582925" y="697442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FFN</a:t>
            </a:r>
            <a:endParaRPr lang="zh-TW" altLang="en-US" dirty="0"/>
          </a:p>
        </p:txBody>
      </p:sp>
      <p:sp>
        <p:nvSpPr>
          <p:cNvPr id="31" name="向右箭號 30"/>
          <p:cNvSpPr/>
          <p:nvPr/>
        </p:nvSpPr>
        <p:spPr>
          <a:xfrm>
            <a:off x="4719927" y="6990893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向右箭號 31"/>
          <p:cNvSpPr/>
          <p:nvPr/>
        </p:nvSpPr>
        <p:spPr>
          <a:xfrm>
            <a:off x="6598730" y="7042724"/>
            <a:ext cx="347737" cy="274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/>
              <p:cNvSpPr txBox="1"/>
              <p:nvPr/>
            </p:nvSpPr>
            <p:spPr>
              <a:xfrm>
                <a:off x="3004047" y="6943080"/>
                <a:ext cx="1427699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𝐻𝑊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047" y="6943080"/>
                <a:ext cx="1427699" cy="3742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字方塊 33"/>
          <p:cNvSpPr txBox="1"/>
          <p:nvPr/>
        </p:nvSpPr>
        <p:spPr>
          <a:xfrm>
            <a:off x="7471071" y="6945685"/>
            <a:ext cx="318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Prediction box and classification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62757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12598"/>
            <a:ext cx="10515600" cy="899079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1" y="933855"/>
            <a:ext cx="6204591" cy="6499291"/>
          </a:xfrm>
        </p:spPr>
      </p:pic>
      <p:sp>
        <p:nvSpPr>
          <p:cNvPr id="5" name="文字方塊 4"/>
          <p:cNvSpPr txBox="1"/>
          <p:nvPr/>
        </p:nvSpPr>
        <p:spPr>
          <a:xfrm>
            <a:off x="6128996" y="899864"/>
            <a:ext cx="61286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架構，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輸入是一張影像，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輸出是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set prediction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。在輸入方面，影像通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過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backbone convolution network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，抽出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在長寬部分攤平，原本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spatial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的資訊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則使用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positional encoding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放到原本的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pixel embedding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輸出部分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不使用循序的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auto-repressive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方法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，而是一次將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預先設定好的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queries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，平行地丟到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，得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set prediction</a:t>
            </a:r>
            <a:r>
              <a:rPr lang="zh-TW" altLang="en-US" dirty="0"/>
              <a:t>。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28996" y="3485186"/>
            <a:ext cx="6006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這個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object queries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可以視為某種非幾何上的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deep anchor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training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的過程中自動學得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。事實上，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Object queries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並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不是直接作為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decoder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的輸入，而是透過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learnable positional encoding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影響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Transformer</a:t>
            </a:r>
            <a:r>
              <a:rPr lang="zh-TW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decoder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238673" y="4847823"/>
            <a:ext cx="572464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Positional embedding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的目的是將每個位置的資訊都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合理地投影到高維空間中表示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，而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每個 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query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可以想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像成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one-hot encoding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中的一個類別，直接透過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embedding layer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轉換成高維空間中的一組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vector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  <a:p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distributed representation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，而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embedding layer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weight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當然就隨著目標任務一起訓練。因為是網路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學出來的，所以對於某個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query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或想像為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anchor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我們只知道他的編號，但他的真實意義我們不得而知，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只能從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predicted 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感受。</a:t>
            </a:r>
          </a:p>
        </p:txBody>
      </p:sp>
    </p:spTree>
    <p:extLst>
      <p:ext uri="{BB962C8B-B14F-4D97-AF65-F5344CB8AC3E}">
        <p14:creationId xmlns:p14="http://schemas.microsoft.com/office/powerpoint/2010/main" val="206394558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06230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284051"/>
            <a:ext cx="10515600" cy="5557794"/>
          </a:xfrm>
        </p:spPr>
        <p:txBody>
          <a:bodyPr/>
          <a:lstStyle/>
          <a:p>
            <a:r>
              <a:rPr lang="en-US" altLang="zh-TW" dirty="0"/>
              <a:t>DETR transformers Encoder output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94" y="2576462"/>
            <a:ext cx="9782036" cy="359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219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1035267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42417"/>
            <a:ext cx="10515600" cy="5499428"/>
          </a:xfrm>
        </p:spPr>
        <p:txBody>
          <a:bodyPr/>
          <a:lstStyle/>
          <a:p>
            <a:r>
              <a:rPr lang="en-US" altLang="zh-TW" dirty="0"/>
              <a:t>DETR transformers Decoder output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86" y="2377684"/>
            <a:ext cx="8645338" cy="42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045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2804" y="91728"/>
            <a:ext cx="10515600" cy="889352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/>
              <a:t>DETR Loss function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07004" y="1070043"/>
                <a:ext cx="12084996" cy="6342434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DETR Loss function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:r>
                  <a:rPr lang="en-US" altLang="zh-TW" sz="2400" dirty="0"/>
                  <a:t>ground truth set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altLang="zh-TW" sz="2400" dirty="0"/>
                  <a:t>, N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:r>
                  <a:rPr lang="en-US" altLang="zh-TW" sz="2400" dirty="0"/>
                  <a:t>N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個預測結果，為了找到兩個集合的匹配程度</a:t>
                </a:r>
                <a:endPara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en-US" altLang="zh-TW" sz="24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  </a:t>
                </a:r>
                <a:r>
                  <a:rPr lang="zh-TW" altLang="en-US" sz="24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搜索</a:t>
                </a:r>
                <a:r>
                  <a:rPr lang="en-US" altLang="zh-TW" sz="24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值形成一個序列，得到最小損失的</a:t>
                </a:r>
                <a:r>
                  <a:rPr lang="en-US" altLang="zh-TW" sz="24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Index</a:t>
                </a:r>
                <a:r>
                  <a:rPr lang="en-US" altLang="zh-TW" sz="24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</m:acc>
                  </m:oMath>
                </a14:m>
                <a:r>
                  <a:rPr lang="zh-TW" altLang="en-US" sz="24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 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𝐿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𝑚𝑎𝑡𝑐h</m:t>
                        </m:r>
                      </m:sub>
                    </m:sSub>
                  </m:oMath>
                </a14:m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為類別損失函數</a:t>
                </a:r>
                <a:endPara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sz="2400" dirty="0"/>
                  <a:t> 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/>
                  <a:t>: target class, 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altLang="zh-TW" sz="2400" dirty="0"/>
                  <a:t> is a vector that defines ground truth box center coordinates and its height and 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   width relative to the image size for target.</a:t>
                </a:r>
              </a:p>
              <a:p>
                <a:r>
                  <a:rPr lang="en-US" altLang="zh-TW" sz="2400" dirty="0"/>
                  <a:t>For the prediction with index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r>
                  <a:rPr lang="en-US" altLang="zh-TW" sz="2400" dirty="0"/>
                  <a:t>: </a:t>
                </a:r>
              </a:p>
              <a:p>
                <a:r>
                  <a:rPr lang="en-US" altLang="zh-TW" sz="2400" dirty="0"/>
                  <a:t>The prediction probability of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24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  <m:t>𝑝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TW" sz="2400" dirty="0"/>
                          <m:t>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prediction bounding box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</m:ctrlPr>
                          </m:acc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  <m:t>𝑏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TW" sz="2400" dirty="0"/>
                          <m:t>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</m:oMath>
                </a14:m>
                <a:endParaRPr lang="en-US" altLang="zh-TW" sz="2400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𝑚𝑎𝑡𝑐h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≠∅</m:t>
                            </m:r>
                          </m:e>
                        </m:d>
                      </m:sub>
                    </m:sSub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  <m:t>𝑝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TW" sz="2400" dirty="0"/>
                          <m:t>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b>
                        <m:d>
                          <m:dPr>
                            <m:begChr m:val="{"/>
                            <m:endChr m:val="}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≠∅</m:t>
                            </m:r>
                          </m:e>
                        </m:d>
                      </m:sub>
                    </m:sSub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𝑏𝑜𝑥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  <m:t>𝑏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en-US" altLang="zh-TW" sz="2400" dirty="0"/>
                              <m:t>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</m:e>
                    </m:d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Hungarian Loss:</a:t>
                </a: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240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𝑢𝑛𝑔𝑎𝑟𝑖𝑎𝑛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400" i="1">
                                            <a:latin typeface="Cambria Math" panose="02040503050406030204" pitchFamily="18" charset="0"/>
                                            <a:ea typeface="PMingLiU" panose="02020500000000000000" pitchFamily="18" charset="-12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  <a:ea typeface="PMingLiU" panose="02020500000000000000" pitchFamily="18" charset="-120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  <m:r>
                                      <m:rPr>
                                        <m:nor/>
                                      </m:rPr>
                                      <a:rPr lang="en-US" altLang="zh-TW" sz="2400" dirty="0"/>
                                      <m:t> 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400" i="1">
                                            <a:latin typeface="Cambria Math" panose="02040503050406030204" pitchFamily="18" charset="0"/>
                                            <a:ea typeface="PMingLiU" panose="02020500000000000000" pitchFamily="18" charset="-12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TW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σ</m:t>
                                        </m:r>
                                      </m:e>
                                    </m:acc>
                                    <m:d>
                                      <m:dPr>
                                        <m:ctrlPr>
                                          <a:rPr lang="en-US" altLang="zh-TW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e>
                                    </m:d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altLang="zh-TW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1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  <m:sub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≠∅</m:t>
                                </m:r>
                              </m:e>
                            </m:d>
                          </m:sub>
                        </m:sSub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𝑏𝑜𝑥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</a:rPr>
                                      <m:t>𝑏</m:t>
                                    </m:r>
                                  </m:e>
                                </m:acc>
                                <m:r>
                                  <m:rPr>
                                    <m:nor/>
                                  </m:rPr>
                                  <a:rPr lang="en-US" altLang="zh-TW" sz="2400" dirty="0"/>
                                  <m:t> </m:t>
                                </m:r>
                              </m:e>
                              <m:sub>
                                <m:acc>
                                  <m:accPr>
                                    <m:chr m:val="̂"/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ea typeface="PMingLiU" panose="02020500000000000000" pitchFamily="18" charset="-12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TW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004" y="1070043"/>
                <a:ext cx="12084996" cy="6342434"/>
              </a:xfrm>
              <a:blipFill>
                <a:blip r:embed="rId2"/>
                <a:stretch>
                  <a:fillRect l="-706" t="-1346" b="-6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32" y="5203646"/>
            <a:ext cx="5935970" cy="983145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7354110" y="6371457"/>
            <a:ext cx="121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Class loss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9855740" y="6352001"/>
            <a:ext cx="197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Bounding box loss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線單箭頭接點 10"/>
          <p:cNvCxnSpPr>
            <a:stCxn id="8" idx="2"/>
          </p:cNvCxnSpPr>
          <p:nvPr/>
        </p:nvCxnSpPr>
        <p:spPr>
          <a:xfrm flipH="1">
            <a:off x="7227651" y="6740789"/>
            <a:ext cx="734438" cy="195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/>
          <p:cNvCxnSpPr/>
          <p:nvPr/>
        </p:nvCxnSpPr>
        <p:spPr>
          <a:xfrm flipH="1">
            <a:off x="9846013" y="6712780"/>
            <a:ext cx="734438" cy="195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42667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6311" y="248784"/>
            <a:ext cx="10515600" cy="1083905"/>
          </a:xfrm>
        </p:spPr>
        <p:txBody>
          <a:bodyPr/>
          <a:lstStyle/>
          <a:p>
            <a:pPr algn="ctr"/>
            <a:r>
              <a:rPr lang="en-US" altLang="zh-TW" dirty="0"/>
              <a:t>DETR Loss function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2689"/>
                <a:ext cx="10515600" cy="5509156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altLang="zh-TW" dirty="0"/>
              </a:p>
              <a:p>
                <a:r>
                  <a:rPr lang="en-US" altLang="zh-TW" sz="2400" dirty="0"/>
                  <a:t>Bounding box loss</a:t>
                </a:r>
              </a:p>
              <a:p>
                <a:r>
                  <a:rPr lang="en-US" altLang="zh-TW" sz="2400" dirty="0"/>
                  <a:t>the optimal prediction with index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</m:acc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</m:oMath>
                </a14:m>
                <a:endParaRPr lang="en-US" altLang="zh-TW" sz="2400" dirty="0"/>
              </a:p>
              <a:p>
                <a:r>
                  <a:rPr lang="en-US" altLang="zh-TW" sz="2400" dirty="0"/>
                  <a:t>The prediction bounding box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</m:ctrlPr>
                          </m:acc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PMingLiU" panose="02020500000000000000" pitchFamily="18" charset="-120"/>
                              </a:rPr>
                              <m:t>𝑏</m:t>
                            </m:r>
                          </m:e>
                        </m:acc>
                        <m:r>
                          <m:rPr>
                            <m:nor/>
                          </m:rPr>
                          <a:rPr lang="en-US" altLang="zh-TW" sz="2400" dirty="0"/>
                          <m:t> 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</m:sSub>
                  </m:oMath>
                </a14:m>
                <a:endParaRPr lang="en-US" altLang="zh-TW" sz="2400" dirty="0"/>
              </a:p>
              <a:p>
                <a:r>
                  <a:rPr lang="en-US" altLang="zh-TW" sz="2400" dirty="0"/>
                  <a:t>The target bounding box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𝑏</m:t>
                        </m:r>
                      </m:e>
                      <m:sub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TW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𝐼𝑜𝑈</m:t>
                        </m:r>
                      </m:sub>
                    </m:sSub>
                  </m:oMath>
                </a14:m>
                <a:r>
                  <a:rPr lang="en-US" altLang="zh-TW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 are hyper-parameters for linear combination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𝑏𝑜𝑥</m:t>
                        </m:r>
                      </m:sub>
                    </m:sSub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  <m:t>𝑏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en-US" altLang="zh-TW" sz="2400" dirty="0"/>
                              <m:t> 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𝐼𝑜𝑈</m:t>
                        </m:r>
                      </m:sub>
                    </m:sSub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𝐼𝑜𝑈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  <m:t>𝑏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en-US" altLang="zh-TW" sz="2400" dirty="0"/>
                              <m:t> 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</m:ctrlPr>
                              </m:acc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  <m:t>𝑏</m:t>
                                </m:r>
                              </m:e>
                            </m:acc>
                            <m:r>
                              <m:rPr>
                                <m:nor/>
                              </m:rPr>
                              <a:rPr lang="en-US" altLang="zh-TW" sz="2400" dirty="0"/>
                              <m:t> 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PMingLiU" panose="02020500000000000000" pitchFamily="18" charset="-12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2689"/>
                <a:ext cx="10515600" cy="5509156"/>
              </a:xfrm>
              <a:blipFill>
                <a:blip r:embed="rId2"/>
                <a:stretch>
                  <a:fillRect l="-81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35" y="5615972"/>
            <a:ext cx="8206167" cy="935791"/>
          </a:xfrm>
          <a:prstGeom prst="rect">
            <a:avLst/>
          </a:prstGeom>
        </p:spPr>
      </p:pic>
      <p:cxnSp>
        <p:nvCxnSpPr>
          <p:cNvPr id="5" name="直線單箭頭接點 4"/>
          <p:cNvCxnSpPr/>
          <p:nvPr/>
        </p:nvCxnSpPr>
        <p:spPr>
          <a:xfrm flipH="1" flipV="1">
            <a:off x="4426084" y="4622613"/>
            <a:ext cx="126460" cy="4225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H="1" flipV="1">
            <a:off x="7371946" y="4622613"/>
            <a:ext cx="85925" cy="330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/>
          <p:cNvSpPr txBox="1"/>
          <p:nvPr/>
        </p:nvSpPr>
        <p:spPr>
          <a:xfrm>
            <a:off x="6534554" y="5045155"/>
            <a:ext cx="231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L1 regularization term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585854" y="5061838"/>
            <a:ext cx="2334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</a:rPr>
              <a:t>IoU</a:t>
            </a:r>
            <a:r>
              <a:rPr lang="en-US" altLang="zh-TW" dirty="0">
                <a:solidFill>
                  <a:srgbClr val="FF0000"/>
                </a:solidFill>
              </a:rPr>
              <a:t> loss , page 95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24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743437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22962"/>
            <a:ext cx="10515600" cy="5518883"/>
          </a:xfrm>
        </p:spPr>
        <p:txBody>
          <a:bodyPr/>
          <a:lstStyle/>
          <a:p>
            <a:r>
              <a:rPr lang="en-US" altLang="zh-TW" dirty="0"/>
              <a:t>Transformer Encoder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70" y="1955351"/>
            <a:ext cx="893826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34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95EE02-A8B5-5104-2AF2-EAC9B7D7B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/>
              <a:t>Model</a:t>
            </a:r>
            <a:endParaRPr lang="zh-TW" altLang="en-US" dirty="0"/>
          </a:p>
        </p:txBody>
      </p:sp>
      <p:sp>
        <p:nvSpPr>
          <p:cNvPr id="4" name="Google Shape;644;p48">
            <a:extLst>
              <a:ext uri="{FF2B5EF4-FFF2-40B4-BE49-F238E27FC236}">
                <a16:creationId xmlns:a16="http://schemas.microsoft.com/office/drawing/2014/main" id="{F802C9EF-F503-1017-5EAE-6E2A275D744E}"/>
              </a:ext>
            </a:extLst>
          </p:cNvPr>
          <p:cNvSpPr/>
          <p:nvPr/>
        </p:nvSpPr>
        <p:spPr>
          <a:xfrm>
            <a:off x="1981027" y="2419503"/>
            <a:ext cx="956151" cy="2757182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5" name="Google Shape;645;p48">
            <a:extLst>
              <a:ext uri="{FF2B5EF4-FFF2-40B4-BE49-F238E27FC236}">
                <a16:creationId xmlns:a16="http://schemas.microsoft.com/office/drawing/2014/main" id="{3FA3D850-DF16-FA44-57D7-0BB2F37964F8}"/>
              </a:ext>
            </a:extLst>
          </p:cNvPr>
          <p:cNvSpPr txBox="1"/>
          <p:nvPr/>
        </p:nvSpPr>
        <p:spPr>
          <a:xfrm>
            <a:off x="2593493" y="4718904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32</a:t>
            </a:r>
            <a:endParaRPr sz="1799"/>
          </a:p>
        </p:txBody>
      </p:sp>
      <p:sp>
        <p:nvSpPr>
          <p:cNvPr id="6" name="Google Shape;646;p48">
            <a:extLst>
              <a:ext uri="{FF2B5EF4-FFF2-40B4-BE49-F238E27FC236}">
                <a16:creationId xmlns:a16="http://schemas.microsoft.com/office/drawing/2014/main" id="{C0F94A1F-9BB5-E0CF-D999-D1035A495264}"/>
              </a:ext>
            </a:extLst>
          </p:cNvPr>
          <p:cNvSpPr txBox="1"/>
          <p:nvPr/>
        </p:nvSpPr>
        <p:spPr>
          <a:xfrm>
            <a:off x="2957698" y="2646269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32</a:t>
            </a:r>
            <a:endParaRPr sz="1799"/>
          </a:p>
        </p:txBody>
      </p:sp>
      <p:sp>
        <p:nvSpPr>
          <p:cNvPr id="7" name="Google Shape;647;p48">
            <a:extLst>
              <a:ext uri="{FF2B5EF4-FFF2-40B4-BE49-F238E27FC236}">
                <a16:creationId xmlns:a16="http://schemas.microsoft.com/office/drawing/2014/main" id="{5FBE7A04-871F-06C6-FBD3-373910133269}"/>
              </a:ext>
            </a:extLst>
          </p:cNvPr>
          <p:cNvSpPr txBox="1"/>
          <p:nvPr/>
        </p:nvSpPr>
        <p:spPr>
          <a:xfrm>
            <a:off x="1923055" y="5110434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3</a:t>
            </a:r>
            <a:endParaRPr sz="1799"/>
          </a:p>
        </p:txBody>
      </p:sp>
      <p:sp>
        <p:nvSpPr>
          <p:cNvPr id="8" name="Google Shape;650;p48">
            <a:extLst>
              <a:ext uri="{FF2B5EF4-FFF2-40B4-BE49-F238E27FC236}">
                <a16:creationId xmlns:a16="http://schemas.microsoft.com/office/drawing/2014/main" id="{6F326D0F-C0B1-C941-AE94-286414320E80}"/>
              </a:ext>
            </a:extLst>
          </p:cNvPr>
          <p:cNvSpPr/>
          <p:nvPr/>
        </p:nvSpPr>
        <p:spPr>
          <a:xfrm>
            <a:off x="4494972" y="2419503"/>
            <a:ext cx="956151" cy="2757182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9" name="Google Shape;651;p48">
            <a:extLst>
              <a:ext uri="{FF2B5EF4-FFF2-40B4-BE49-F238E27FC236}">
                <a16:creationId xmlns:a16="http://schemas.microsoft.com/office/drawing/2014/main" id="{C7119C18-0344-6DE1-DE7D-B34D13DB5566}"/>
              </a:ext>
            </a:extLst>
          </p:cNvPr>
          <p:cNvSpPr txBox="1"/>
          <p:nvPr/>
        </p:nvSpPr>
        <p:spPr>
          <a:xfrm>
            <a:off x="5107438" y="4718904"/>
            <a:ext cx="491572" cy="30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28</a:t>
            </a:r>
            <a:endParaRPr sz="1799"/>
          </a:p>
        </p:txBody>
      </p:sp>
      <p:sp>
        <p:nvSpPr>
          <p:cNvPr id="10" name="Google Shape;652;p48">
            <a:extLst>
              <a:ext uri="{FF2B5EF4-FFF2-40B4-BE49-F238E27FC236}">
                <a16:creationId xmlns:a16="http://schemas.microsoft.com/office/drawing/2014/main" id="{B5760F16-FB72-4C2F-37F4-DFC511349EBE}"/>
              </a:ext>
            </a:extLst>
          </p:cNvPr>
          <p:cNvSpPr txBox="1"/>
          <p:nvPr/>
        </p:nvSpPr>
        <p:spPr>
          <a:xfrm>
            <a:off x="5471642" y="2646269"/>
            <a:ext cx="491572" cy="28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28</a:t>
            </a:r>
            <a:endParaRPr sz="1799"/>
          </a:p>
        </p:txBody>
      </p:sp>
      <p:sp>
        <p:nvSpPr>
          <p:cNvPr id="11" name="Google Shape;653;p48">
            <a:extLst>
              <a:ext uri="{FF2B5EF4-FFF2-40B4-BE49-F238E27FC236}">
                <a16:creationId xmlns:a16="http://schemas.microsoft.com/office/drawing/2014/main" id="{6FCD2050-0E50-6161-B1F6-1E274ADBDA94}"/>
              </a:ext>
            </a:extLst>
          </p:cNvPr>
          <p:cNvSpPr txBox="1"/>
          <p:nvPr/>
        </p:nvSpPr>
        <p:spPr>
          <a:xfrm>
            <a:off x="4437000" y="5110434"/>
            <a:ext cx="491572" cy="182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1799"/>
              <a:t>6</a:t>
            </a:r>
            <a:endParaRPr sz="1799"/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9ABA12B2-332F-C931-77C7-3E9964DC4BA0}"/>
              </a:ext>
            </a:extLst>
          </p:cNvPr>
          <p:cNvSpPr txBox="1"/>
          <p:nvPr/>
        </p:nvSpPr>
        <p:spPr>
          <a:xfrm>
            <a:off x="1438785" y="5523936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Input: </a:t>
            </a:r>
          </a:p>
          <a:p>
            <a:pPr algn="ctr"/>
            <a:r>
              <a:rPr lang="en-US" i="1" dirty="0"/>
              <a:t>N </a:t>
            </a:r>
            <a:r>
              <a:rPr lang="en-US" dirty="0"/>
              <a:t>x 3 x 32 x 32</a:t>
            </a:r>
          </a:p>
        </p:txBody>
      </p:sp>
      <p:sp>
        <p:nvSpPr>
          <p:cNvPr id="13" name="TextBox 42">
            <a:extLst>
              <a:ext uri="{FF2B5EF4-FFF2-40B4-BE49-F238E27FC236}">
                <a16:creationId xmlns:a16="http://schemas.microsoft.com/office/drawing/2014/main" id="{F4080522-2590-9374-37DD-517EB8C23646}"/>
              </a:ext>
            </a:extLst>
          </p:cNvPr>
          <p:cNvSpPr txBox="1"/>
          <p:nvPr/>
        </p:nvSpPr>
        <p:spPr>
          <a:xfrm>
            <a:off x="3887262" y="5523936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First hidden layer: </a:t>
            </a:r>
          </a:p>
          <a:p>
            <a:pPr algn="ctr"/>
            <a:r>
              <a:rPr lang="en-US" i="1" dirty="0"/>
              <a:t>N</a:t>
            </a:r>
            <a:r>
              <a:rPr lang="en-US" dirty="0"/>
              <a:t> x 6 x 28 x 28</a:t>
            </a:r>
          </a:p>
        </p:txBody>
      </p:sp>
      <p:sp>
        <p:nvSpPr>
          <p:cNvPr id="14" name="TextBox 45">
            <a:extLst>
              <a:ext uri="{FF2B5EF4-FFF2-40B4-BE49-F238E27FC236}">
                <a16:creationId xmlns:a16="http://schemas.microsoft.com/office/drawing/2014/main" id="{C4B38FBB-023B-35E2-9784-485C7AFD73FF}"/>
              </a:ext>
            </a:extLst>
          </p:cNvPr>
          <p:cNvSpPr txBox="1"/>
          <p:nvPr/>
        </p:nvSpPr>
        <p:spPr>
          <a:xfrm>
            <a:off x="3030106" y="3576401"/>
            <a:ext cx="723275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Conv</a:t>
            </a:r>
          </a:p>
        </p:txBody>
      </p:sp>
      <p:cxnSp>
        <p:nvCxnSpPr>
          <p:cNvPr id="15" name="Google Shape;657;p48">
            <a:extLst>
              <a:ext uri="{FF2B5EF4-FFF2-40B4-BE49-F238E27FC236}">
                <a16:creationId xmlns:a16="http://schemas.microsoft.com/office/drawing/2014/main" id="{079DA265-58C6-5E12-B2B5-522C8A9CEB52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H="1">
            <a:off x="3733878" y="3761067"/>
            <a:ext cx="19503" cy="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657;p48">
            <a:extLst>
              <a:ext uri="{FF2B5EF4-FFF2-40B4-BE49-F238E27FC236}">
                <a16:creationId xmlns:a16="http://schemas.microsoft.com/office/drawing/2014/main" id="{4C29D87F-C592-CB63-7398-05A39D70FD05}"/>
              </a:ext>
            </a:extLst>
          </p:cNvPr>
          <p:cNvCxnSpPr>
            <a:endCxn id="14" idx="2"/>
          </p:cNvCxnSpPr>
          <p:nvPr/>
        </p:nvCxnSpPr>
        <p:spPr>
          <a:xfrm flipV="1">
            <a:off x="3330014" y="3945733"/>
            <a:ext cx="61730" cy="377445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TextBox 47">
            <a:extLst>
              <a:ext uri="{FF2B5EF4-FFF2-40B4-BE49-F238E27FC236}">
                <a16:creationId xmlns:a16="http://schemas.microsoft.com/office/drawing/2014/main" id="{5673E8C5-E66F-0964-05BD-6DE4C92216F4}"/>
              </a:ext>
            </a:extLst>
          </p:cNvPr>
          <p:cNvSpPr txBox="1"/>
          <p:nvPr/>
        </p:nvSpPr>
        <p:spPr>
          <a:xfrm>
            <a:off x="3733878" y="3576401"/>
            <a:ext cx="77457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ReLU</a:t>
            </a:r>
            <a:endParaRPr lang="en-US" dirty="0"/>
          </a:p>
        </p:txBody>
      </p:sp>
      <p:cxnSp>
        <p:nvCxnSpPr>
          <p:cNvPr id="18" name="Google Shape;657;p48">
            <a:extLst>
              <a:ext uri="{FF2B5EF4-FFF2-40B4-BE49-F238E27FC236}">
                <a16:creationId xmlns:a16="http://schemas.microsoft.com/office/drawing/2014/main" id="{6BC0F37D-AB19-A870-9F6B-DA14BC54C835}"/>
              </a:ext>
            </a:extLst>
          </p:cNvPr>
          <p:cNvCxnSpPr/>
          <p:nvPr/>
        </p:nvCxnSpPr>
        <p:spPr>
          <a:xfrm flipV="1">
            <a:off x="2950630" y="3749526"/>
            <a:ext cx="82296" cy="1447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657;p48">
            <a:extLst>
              <a:ext uri="{FF2B5EF4-FFF2-40B4-BE49-F238E27FC236}">
                <a16:creationId xmlns:a16="http://schemas.microsoft.com/office/drawing/2014/main" id="{6E1F3F8B-2EE9-4CE6-7EE6-E5EA80ED7CF2}"/>
              </a:ext>
            </a:extLst>
          </p:cNvPr>
          <p:cNvCxnSpPr>
            <a:stCxn id="17" idx="3"/>
          </p:cNvCxnSpPr>
          <p:nvPr/>
        </p:nvCxnSpPr>
        <p:spPr>
          <a:xfrm flipH="1" flipV="1">
            <a:off x="4456539" y="3749526"/>
            <a:ext cx="51910" cy="11541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TextBox 56">
            <a:extLst>
              <a:ext uri="{FF2B5EF4-FFF2-40B4-BE49-F238E27FC236}">
                <a16:creationId xmlns:a16="http://schemas.microsoft.com/office/drawing/2014/main" id="{A5F7B613-EF29-6BB7-780C-38DB779B9E21}"/>
              </a:ext>
            </a:extLst>
          </p:cNvPr>
          <p:cNvSpPr txBox="1"/>
          <p:nvPr/>
        </p:nvSpPr>
        <p:spPr>
          <a:xfrm>
            <a:off x="5749331" y="2530563"/>
            <a:ext cx="492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First-layer conv filters: local image templates</a:t>
            </a:r>
          </a:p>
          <a:p>
            <a:r>
              <a:rPr lang="en-US" dirty="0"/>
              <a:t>(Often learns oriented edges, opposing colors)</a:t>
            </a:r>
          </a:p>
        </p:txBody>
      </p:sp>
      <p:pic>
        <p:nvPicPr>
          <p:cNvPr id="21" name="Picture 2" descr="https://lh3.googleusercontent.com/6SDufmNatRKAaxNJWGsaWdSAGFtPthQHMADKkjtW7g-cNaC__eQc0rV3ejOPA7SQmL9WFAkZrj6eb4Z81j5PzqqxLFWHXK5mZxrdciJaHjwpaQgzQvY5lB_8QcirvXGGU1GvMuXO6Aw">
            <a:extLst>
              <a:ext uri="{FF2B5EF4-FFF2-40B4-BE49-F238E27FC236}">
                <a16:creationId xmlns:a16="http://schemas.microsoft.com/office/drawing/2014/main" id="{1936C368-14C7-C547-86AC-E9A7C0E02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34" y="3626523"/>
            <a:ext cx="2803801" cy="28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36EE3C74-8F95-CBFE-F4BD-EA2BE0B82613}"/>
              </a:ext>
            </a:extLst>
          </p:cNvPr>
          <p:cNvSpPr txBox="1"/>
          <p:nvPr/>
        </p:nvSpPr>
        <p:spPr>
          <a:xfrm>
            <a:off x="6673404" y="6454967"/>
            <a:ext cx="359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AlexNet</a:t>
            </a:r>
            <a:r>
              <a:rPr lang="en-US" dirty="0"/>
              <a:t>: 64 filters, each 3x11x11</a:t>
            </a:r>
          </a:p>
        </p:txBody>
      </p:sp>
      <p:sp>
        <p:nvSpPr>
          <p:cNvPr id="23" name="Google Shape;649;p48">
            <a:extLst>
              <a:ext uri="{FF2B5EF4-FFF2-40B4-BE49-F238E27FC236}">
                <a16:creationId xmlns:a16="http://schemas.microsoft.com/office/drawing/2014/main" id="{B0A16FAD-86C8-EDB3-CDD1-22281DA6B8AA}"/>
              </a:ext>
            </a:extLst>
          </p:cNvPr>
          <p:cNvSpPr txBox="1"/>
          <p:nvPr/>
        </p:nvSpPr>
        <p:spPr>
          <a:xfrm>
            <a:off x="2982733" y="4323176"/>
            <a:ext cx="1628421" cy="79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1950" i="1" dirty="0">
                <a:solidFill>
                  <a:srgbClr val="0000FF"/>
                </a:solidFill>
              </a:rPr>
              <a:t>W</a:t>
            </a:r>
            <a:r>
              <a:rPr lang="en-US" sz="1950" baseline="-25000" dirty="0">
                <a:solidFill>
                  <a:srgbClr val="0000FF"/>
                </a:solidFill>
              </a:rPr>
              <a:t>1</a:t>
            </a:r>
            <a:r>
              <a:rPr lang="en-US" sz="1950" dirty="0">
                <a:solidFill>
                  <a:srgbClr val="0000FF"/>
                </a:solidFill>
              </a:rPr>
              <a:t>: 6x3x5x5</a:t>
            </a:r>
          </a:p>
          <a:p>
            <a:r>
              <a:rPr lang="en-US" sz="1950" i="1" dirty="0">
                <a:solidFill>
                  <a:srgbClr val="0000FF"/>
                </a:solidFill>
              </a:rPr>
              <a:t>b</a:t>
            </a:r>
            <a:r>
              <a:rPr lang="en-US" sz="1950" baseline="-25000" dirty="0">
                <a:solidFill>
                  <a:srgbClr val="0000FF"/>
                </a:solidFill>
              </a:rPr>
              <a:t>1</a:t>
            </a:r>
            <a:r>
              <a:rPr lang="en-US" sz="1950" dirty="0">
                <a:solidFill>
                  <a:srgbClr val="0000FF"/>
                </a:solidFill>
              </a:rPr>
              <a:t>: 6</a:t>
            </a: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F3E4D7AA-58C3-264C-C2C1-3D55E0683D38}"/>
              </a:ext>
            </a:extLst>
          </p:cNvPr>
          <p:cNvSpPr/>
          <p:nvPr/>
        </p:nvSpPr>
        <p:spPr>
          <a:xfrm>
            <a:off x="3001978" y="4365905"/>
            <a:ext cx="1492994" cy="3819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61237"/>
            <a:ext cx="10515600" cy="772620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933857"/>
            <a:ext cx="10515600" cy="5907988"/>
          </a:xfrm>
        </p:spPr>
        <p:txBody>
          <a:bodyPr/>
          <a:lstStyle/>
          <a:p>
            <a:r>
              <a:rPr lang="en-US" altLang="zh-TW" dirty="0"/>
              <a:t>Transformer Encoder and Decoder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41" y="1553565"/>
            <a:ext cx="9075420" cy="528828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96000" y="6999888"/>
            <a:ext cx="6037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3"/>
              </a:rPr>
              <a:t>https://jalammar.github.io/illustrated-transformer/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9387195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899079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03506"/>
            <a:ext cx="10515600" cy="5538339"/>
          </a:xfrm>
        </p:spPr>
        <p:txBody>
          <a:bodyPr/>
          <a:lstStyle/>
          <a:p>
            <a:r>
              <a:rPr lang="en-US" altLang="zh-TW" dirty="0"/>
              <a:t>Transformer mechanism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17985"/>
            <a:ext cx="10058400" cy="55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356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899079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03506"/>
            <a:ext cx="10515600" cy="5538339"/>
          </a:xfrm>
        </p:spPr>
        <p:txBody>
          <a:bodyPr/>
          <a:lstStyle/>
          <a:p>
            <a:r>
              <a:rPr lang="en-US" altLang="zh-TW" dirty="0"/>
              <a:t>Transformer mechanism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17986"/>
            <a:ext cx="10058400" cy="55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256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End-to-End Object Detection with Transformer</a:t>
            </a:r>
            <a:r>
              <a:rPr lang="zh-TW" altLang="en-US" dirty="0"/>
              <a:t> </a:t>
            </a:r>
            <a:r>
              <a:rPr lang="en-US" altLang="zh-TW" dirty="0"/>
              <a:t>(DETR) (2020)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41" y="3147880"/>
            <a:ext cx="9256572" cy="406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553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55" y="1750979"/>
            <a:ext cx="10877145" cy="5090866"/>
          </a:xfrm>
        </p:spPr>
        <p:txBody>
          <a:bodyPr/>
          <a:lstStyle/>
          <a:p>
            <a:r>
              <a:rPr lang="en-US" altLang="zh-TW" dirty="0"/>
              <a:t>DETR for Panoptic Segmentation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23" y="2480968"/>
            <a:ext cx="11690701" cy="48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1835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Contribution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0936" y="1653702"/>
            <a:ext cx="10672864" cy="5188143"/>
          </a:xfrm>
        </p:spPr>
        <p:txBody>
          <a:bodyPr/>
          <a:lstStyle/>
          <a:p>
            <a:r>
              <a:rPr lang="en-US" altLang="zh-TW" dirty="0"/>
              <a:t>End-to-End Object Detection with Transformer</a:t>
            </a:r>
            <a:r>
              <a:rPr lang="zh-TW" altLang="en-US" dirty="0"/>
              <a:t> </a:t>
            </a:r>
            <a:r>
              <a:rPr lang="en-US" altLang="zh-TW" dirty="0"/>
              <a:t>(DETR) (2020 CVPR)</a:t>
            </a:r>
          </a:p>
          <a:p>
            <a:r>
              <a:rPr lang="en-US" altLang="zh-TW" dirty="0"/>
              <a:t>Reference: </a:t>
            </a:r>
            <a:r>
              <a:rPr lang="en-US" altLang="zh-TW" dirty="0">
                <a:hlinkClick r:id="rId2"/>
              </a:rPr>
              <a:t>https://arxiv.org/abs/2005.12872</a:t>
            </a:r>
            <a:endParaRPr lang="en-US" altLang="zh-TW" dirty="0"/>
          </a:p>
          <a:p>
            <a:r>
              <a:rPr lang="en-US" altLang="zh-TW" dirty="0"/>
              <a:t>Code: </a:t>
            </a:r>
            <a:r>
              <a:rPr lang="en-US" altLang="zh-TW" dirty="0">
                <a:hlinkClick r:id="rId3"/>
              </a:rPr>
              <a:t>https://github.com/facebookresearch/detr</a:t>
            </a:r>
            <a:endParaRPr lang="en-US" altLang="zh-TW" dirty="0"/>
          </a:p>
          <a:p>
            <a:r>
              <a:rPr lang="en-US" altLang="zh-TW" dirty="0"/>
              <a:t>Contributions:</a:t>
            </a:r>
          </a:p>
          <a:p>
            <a:pPr marL="514350" indent="-514350">
              <a:buAutoNum type="arabicPeriod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將目標任務轉換成一序列預測任務，使用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Transformer</a:t>
            </a:r>
            <a:r>
              <a:rPr lang="zh-TW" altLang="en-US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Encode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Decode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和雙邊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match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的方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法直接將輸入影像得到結果預測序列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 startAt="2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和以往的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RCNN, YOLO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比較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RCNN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Region Proposal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Bounding box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進行框選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YOLO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Anchor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Image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分成好幾塊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Patch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進行預測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Bounding box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；但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DETR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CNN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Transformer</a:t>
            </a:r>
          </a:p>
          <a:p>
            <a:pPr marL="0" indent="0">
              <a:buNone/>
            </a:pP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巧妙結合直接預測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Bounding box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Class</a:t>
            </a:r>
            <a:endParaRPr lang="zh-TW" altLang="en-US" sz="2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5653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6294" y="12386"/>
            <a:ext cx="10515600" cy="1006084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7" y="933856"/>
            <a:ext cx="11955293" cy="590799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Deformer Transformers for End-to-End Object Detection</a:t>
            </a:r>
            <a:r>
              <a:rPr lang="zh-TW" altLang="en-US" sz="2400" dirty="0"/>
              <a:t> </a:t>
            </a:r>
            <a:r>
              <a:rPr lang="en-US" altLang="zh-TW" sz="2400" dirty="0"/>
              <a:t>(Deformer DTER) (2021 ICLR)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74074" y="6771095"/>
            <a:ext cx="6163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2"/>
              </a:rPr>
              <a:t>https://arxiv.org/abs/2010.04159</a:t>
            </a:r>
            <a:endParaRPr lang="en-US" altLang="zh-TW" dirty="0"/>
          </a:p>
          <a:p>
            <a:r>
              <a:rPr lang="en-US" altLang="zh-TW" dirty="0"/>
              <a:t>Code: </a:t>
            </a:r>
            <a:r>
              <a:rPr lang="en-US" altLang="zh-TW" dirty="0">
                <a:hlinkClick r:id="rId3"/>
              </a:rPr>
              <a:t>https://github.com/fundamentalvision/Deformable-DETR</a:t>
            </a:r>
            <a:endParaRPr lang="en-US" altLang="zh-TW" dirty="0"/>
          </a:p>
          <a:p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1" y="1335349"/>
            <a:ext cx="7643346" cy="55064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7749758" y="3698374"/>
                <a:ext cx="450071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原本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DTER</a:t>
                </a: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有兩個缺點</a:t>
                </a:r>
                <a:r>
                  <a:rPr lang="en-US" altLang="zh-TW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</a:p>
              <a:p>
                <a:pPr marL="342900" indent="-342900">
                  <a:buAutoNum type="arabicPeriod"/>
                </a:pP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訓練收斂速度慢，主要是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Attention map</a:t>
                </a: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從</a:t>
                </a:r>
                <a:endParaRPr lang="en-US" altLang="zh-TW" sz="16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     均勻空間到稀疏空間速度非常慢</a:t>
                </a:r>
                <a:endParaRPr lang="en-US" altLang="zh-TW" sz="16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342900" indent="-342900">
                  <a:buAutoNum type="arabicPeriod" startAt="2"/>
                </a:pP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小物體檢測效果差，且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Transformer</a:t>
                </a:r>
                <a:r>
                  <a:rPr lang="en-US" altLang="zh-TW" sz="16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s</a:t>
                </a: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的複雜度</a:t>
                </a:r>
                <a:endParaRPr lang="en-US" altLang="zh-TW" sz="16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16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     </a:t>
                </a: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是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 i="1" dirty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O</m:t>
                    </m:r>
                    <m:r>
                      <a:rPr lang="en-US" altLang="zh-TW" sz="1600" i="1" dirty="0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(</m:t>
                    </m:r>
                    <m:sSup>
                      <m:sSupPr>
                        <m:ctrlPr>
                          <a:rPr lang="en-US" altLang="zh-TW" sz="1600" i="1" dirty="0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𝑛</m:t>
                        </m:r>
                      </m:e>
                      <m:sup>
                        <m:r>
                          <a:rPr lang="en-US" altLang="zh-TW" sz="1600" b="0" i="1" dirty="0" smtClean="0">
                            <a:latin typeface="Cambria Math" panose="02040503050406030204" pitchFamily="18" charset="0"/>
                            <a:ea typeface="PMingLiU" panose="02020500000000000000" pitchFamily="18" charset="-120"/>
                          </a:rPr>
                          <m:t>2</m:t>
                        </m:r>
                      </m:sup>
                    </m:sSup>
                    <m:r>
                      <a:rPr lang="en-US" altLang="zh-TW" sz="1600" i="1" dirty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)</m:t>
                    </m:r>
                  </m:oMath>
                </a14:m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，對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DETR</a:t>
                </a:r>
                <a:r>
                  <a:rPr lang="zh-TW" altLang="en-US" sz="16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產生極大的運算成本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9758" y="3698374"/>
                <a:ext cx="4500719" cy="1323439"/>
              </a:xfrm>
              <a:prstGeom prst="rect">
                <a:avLst/>
              </a:prstGeom>
              <a:blipFill>
                <a:blip r:embed="rId5"/>
                <a:stretch>
                  <a:fillRect l="-677" t="-1382" b="-50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8923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633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7" y="515566"/>
            <a:ext cx="11955293" cy="632628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Deformer Transformers for End-to-End Object Detection</a:t>
            </a:r>
            <a:r>
              <a:rPr lang="zh-TW" altLang="en-US" sz="2400" dirty="0"/>
              <a:t> </a:t>
            </a:r>
            <a:r>
              <a:rPr lang="en-US" altLang="zh-TW" sz="2400" dirty="0"/>
              <a:t>(Deformer DTER) (2021 ICLR)</a:t>
            </a: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176" y="933856"/>
            <a:ext cx="8748973" cy="55245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81" y="6393711"/>
            <a:ext cx="7012680" cy="6556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902741" y="2966239"/>
                <a:ext cx="2305455" cy="390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𝑚𝑞𝑘</m:t>
                        </m:r>
                      </m:sub>
                    </m:sSub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需要學習的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)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741" y="2966239"/>
                <a:ext cx="2305455" cy="390748"/>
              </a:xfrm>
              <a:prstGeom prst="rect">
                <a:avLst/>
              </a:prstGeom>
              <a:blipFill>
                <a:blip r:embed="rId4"/>
                <a:stretch>
                  <a:fillRect t="-7813" r="-2381" b="-203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179411" y="1708128"/>
                <a:ext cx="1133515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Points: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411" y="1708128"/>
                <a:ext cx="1133515" cy="390748"/>
              </a:xfrm>
              <a:prstGeom prst="rect">
                <a:avLst/>
              </a:prstGeom>
              <a:blipFill>
                <a:blip r:embed="rId5"/>
                <a:stretch>
                  <a:fillRect l="-4865" t="-6250" b="-203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530153" y="5200281"/>
                <a:ext cx="1336776" cy="411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𝑞𝑥</m:t>
                              </m:r>
                            </m:sub>
                          </m:sSub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153" y="5200281"/>
                <a:ext cx="1336776" cy="411010"/>
              </a:xfrm>
              <a:prstGeom prst="rect">
                <a:avLst/>
              </a:prstGeom>
              <a:blipFill>
                <a:blip r:embed="rId6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4717700" y="5695598"/>
                <a:ext cx="1736565" cy="4110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altLang="zh-TW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𝑞𝑥</m:t>
                              </m:r>
                            </m:sub>
                          </m:sSub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7700" y="5695598"/>
                <a:ext cx="1736565" cy="411010"/>
              </a:xfrm>
              <a:prstGeom prst="rect">
                <a:avLst/>
              </a:prstGeom>
              <a:blipFill>
                <a:blip r:embed="rId7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8934640" y="2248763"/>
                <a:ext cx="2846357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Weight: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𝑚𝑞𝑘</m:t>
                        </m:r>
                      </m:sub>
                    </m:sSub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(</a:t>
                </a:r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需要學習的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)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640" y="2248763"/>
                <a:ext cx="2846357" cy="390748"/>
              </a:xfrm>
              <a:prstGeom prst="rect">
                <a:avLst/>
              </a:prstGeom>
              <a:blipFill>
                <a:blip r:embed="rId8"/>
                <a:stretch>
                  <a:fillRect l="-1927" t="-7813" r="-1499" b="-203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8085091" y="5728502"/>
                <a:ext cx="634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91" y="5728502"/>
                <a:ext cx="6347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9541871" y="5523253"/>
                <a:ext cx="653590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𝑒𝑓𝑜𝑟𝑚𝐴𝑡𝑡𝑛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1871" y="5523253"/>
                <a:ext cx="653590" cy="410497"/>
              </a:xfrm>
              <a:prstGeom prst="rect">
                <a:avLst/>
              </a:prstGeom>
              <a:blipFill>
                <a:blip r:embed="rId10"/>
                <a:stretch>
                  <a:fillRect r="-260748" b="-89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/>
        </p:nvSpPr>
        <p:spPr>
          <a:xfrm>
            <a:off x="7597302" y="1575882"/>
            <a:ext cx="943583" cy="2334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8598388" y="1514486"/>
            <a:ext cx="199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Normalized to [0,1]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04281" y="7079557"/>
            <a:ext cx="12256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zh-CN" altLang="en-US" dirty="0"/>
              <a:t> </a:t>
            </a:r>
            <a:r>
              <a:rPr lang="en-US" altLang="zh-CN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Deformable</a:t>
            </a:r>
            <a:r>
              <a:rPr lang="en-US" altLang="zh-CN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Attention block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中，作者使用</a:t>
            </a:r>
            <a:r>
              <a:rPr lang="en-US" altLang="zh-CN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Multi-head</a:t>
            </a:r>
            <a:r>
              <a:rPr lang="zh-CN" altLang="en-US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attention mechanism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並對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不同子空间和位置的信息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行加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權聚合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8927127" y="3365859"/>
            <a:ext cx="3312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</a:p>
          <a:p>
            <a:r>
              <a:rPr lang="en-US" altLang="zh-TW" dirty="0">
                <a:hlinkClick r:id="rId11"/>
              </a:rPr>
              <a:t>https://arxiv.org/abs/2010.04159</a:t>
            </a:r>
            <a:endParaRPr lang="en-US" altLang="zh-TW" dirty="0"/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0670" y="2740011"/>
                <a:ext cx="2811293" cy="260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K: key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的總數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m: Head index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K: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指定採樣的</a:t>
                </a:r>
                <a:r>
                  <a:rPr lang="en-US" altLang="zh-TW" dirty="0"/>
                  <a:t>key index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𝑚𝑞𝑘</m:t>
                        </m:r>
                      </m:sub>
                    </m:sSub>
                  </m:oMath>
                </a14:m>
                <a:r>
                  <a:rPr lang="en-US" altLang="zh-TW" dirty="0"/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第</a:t>
                </a:r>
                <a:r>
                  <a:rPr lang="en-US" altLang="zh-TW" dirty="0"/>
                  <a:t>k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個採樣點在第</a:t>
                </a:r>
                <a:r>
                  <a:rPr lang="en-US" altLang="zh-TW" dirty="0"/>
                  <a:t>m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</a:t>
                </a:r>
                <a:r>
                  <a:rPr lang="en-US" altLang="zh-TW" dirty="0"/>
                  <a:t>Attention head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的採樣偏移量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x:Input feature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p: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每個</a:t>
                </a:r>
                <a:r>
                  <a:rPr lang="en-US" altLang="zh-TW" dirty="0"/>
                  <a:t>query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元素</a:t>
                </a:r>
                <a:r>
                  <a:rPr lang="en-US" altLang="zh-TW" dirty="0"/>
                  <a:t>q</a:t>
                </a:r>
                <a:r>
                  <a:rPr lang="zh-TW" altLang="en-US" dirty="0"/>
                  <a:t>的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參考點</a:t>
                </a:r>
                <a:r>
                  <a:rPr lang="en-US" altLang="zh-TW" dirty="0"/>
                  <a:t>(Normalized)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70" y="2740011"/>
                <a:ext cx="2811293" cy="2606739"/>
              </a:xfrm>
              <a:prstGeom prst="rect">
                <a:avLst/>
              </a:prstGeom>
              <a:blipFill>
                <a:blip r:embed="rId12"/>
                <a:stretch>
                  <a:fillRect l="-1302" t="-1168" b="-28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97808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Contribution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7" y="1653702"/>
            <a:ext cx="11994204" cy="5188143"/>
          </a:xfrm>
        </p:spPr>
        <p:txBody>
          <a:bodyPr/>
          <a:lstStyle/>
          <a:p>
            <a:r>
              <a:rPr lang="en-US" altLang="zh-TW" sz="2400" dirty="0"/>
              <a:t>Deformer Transformers for End-to-End Object Detection</a:t>
            </a:r>
            <a:r>
              <a:rPr lang="zh-TW" altLang="en-US" sz="2400" dirty="0"/>
              <a:t> </a:t>
            </a:r>
            <a:r>
              <a:rPr lang="en-US" altLang="zh-TW" sz="2400" dirty="0"/>
              <a:t>(Deformer DTER)(2021 ICLR)</a:t>
            </a:r>
          </a:p>
          <a:p>
            <a:r>
              <a:rPr lang="en-US" altLang="zh-TW" sz="2400" dirty="0"/>
              <a:t>Reference: </a:t>
            </a:r>
            <a:r>
              <a:rPr lang="en-US" altLang="zh-TW" sz="2400" dirty="0">
                <a:hlinkClick r:id="rId2"/>
              </a:rPr>
              <a:t>https://arxiv.org/abs/2010.04159</a:t>
            </a:r>
            <a:endParaRPr lang="en-US" altLang="zh-TW" sz="2400" dirty="0"/>
          </a:p>
          <a:p>
            <a:r>
              <a:rPr lang="en-US" altLang="zh-TW" sz="2400" dirty="0"/>
              <a:t>Code: </a:t>
            </a:r>
            <a:r>
              <a:rPr lang="en-US" altLang="zh-TW" sz="2400" dirty="0">
                <a:hlinkClick r:id="rId3"/>
              </a:rPr>
              <a:t>https://github.com/fundamentalvision/Deformable-DETR</a:t>
            </a:r>
            <a:endParaRPr lang="en-US" altLang="zh-TW" sz="2400" dirty="0"/>
          </a:p>
          <a:p>
            <a:r>
              <a:rPr lang="en-US" altLang="zh-TW" sz="2400" dirty="0"/>
              <a:t>Contributions:</a:t>
            </a:r>
          </a:p>
          <a:p>
            <a:pPr marL="457200" indent="-457200">
              <a:buAutoNum type="arabicPeriod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將原始 </a:t>
            </a:r>
            <a:r>
              <a:rPr lang="en-US" altLang="zh-TW" sz="2000" dirty="0"/>
              <a:t>DETR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的注意力機制替換為</a:t>
            </a:r>
            <a:r>
              <a:rPr lang="en-US" altLang="zh-TW" sz="2000" dirty="0"/>
              <a:t>Multi-scale</a:t>
            </a:r>
            <a:r>
              <a:rPr lang="zh-TW" altLang="en-US" sz="2000" dirty="0"/>
              <a:t> </a:t>
            </a:r>
            <a:r>
              <a:rPr lang="en-US" altLang="zh-TW" sz="2000" dirty="0"/>
              <a:t>deformable attention</a:t>
            </a:r>
            <a:r>
              <a:rPr lang="zh-TW" altLang="en-US" sz="2000" dirty="0"/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使</a:t>
            </a:r>
            <a:r>
              <a:rPr lang="zh-TW" altLang="en-US" sz="2000" dirty="0"/>
              <a:t> </a:t>
            </a:r>
            <a:r>
              <a:rPr lang="en-US" altLang="zh-TW" sz="2000" dirty="0"/>
              <a:t>encoder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的輸入和輸出具有相同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分辨率的</a:t>
            </a:r>
            <a:r>
              <a:rPr lang="en-US" altLang="zh-TW" sz="2000" dirty="0"/>
              <a:t>Multi-scale</a:t>
            </a:r>
            <a:r>
              <a:rPr lang="zh-TW" altLang="en-US" sz="2000" dirty="0"/>
              <a:t> </a:t>
            </a:r>
            <a:r>
              <a:rPr lang="en-US" altLang="zh-TW" sz="2000" dirty="0"/>
              <a:t>feature map</a:t>
            </a:r>
            <a:r>
              <a:rPr lang="zh-TW" altLang="en-US" sz="2000" dirty="0"/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這種方法提高了原始 </a:t>
            </a:r>
            <a:r>
              <a:rPr lang="en-US" altLang="zh-TW" sz="2000" dirty="0"/>
              <a:t>DETR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的效率。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en-US" altLang="zh-TW" sz="2000" dirty="0"/>
              <a:t>Deformable Transformer decoder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中，引入了了兩種注意力：</a:t>
            </a:r>
            <a:r>
              <a:rPr lang="en-US" altLang="zh-TW" sz="2000" dirty="0"/>
              <a:t>cross-attention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000" dirty="0"/>
              <a:t> </a:t>
            </a:r>
            <a:r>
              <a:rPr lang="en-US" altLang="zh-TW" sz="2000" dirty="0"/>
              <a:t>self-attention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。在</a:t>
            </a:r>
            <a:r>
              <a:rPr lang="zh-TW" altLang="en-US" sz="2000" dirty="0"/>
              <a:t> </a:t>
            </a:r>
            <a:r>
              <a:rPr lang="en-US" altLang="zh-TW" sz="2000" dirty="0"/>
              <a:t>cross-</a:t>
            </a:r>
          </a:p>
          <a:p>
            <a:pPr marL="0" indent="0">
              <a:buNone/>
            </a:pPr>
            <a:r>
              <a:rPr lang="en-US" altLang="zh-TW" sz="2000" dirty="0"/>
              <a:t>       attention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中，</a:t>
            </a:r>
            <a:r>
              <a:rPr lang="en-US" altLang="zh-TW" sz="2000" dirty="0"/>
              <a:t>object queries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en-US" altLang="zh-TW" sz="2000" dirty="0"/>
              <a:t>feature map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中提取特徵，而 </a:t>
            </a:r>
            <a:r>
              <a:rPr lang="en-US" altLang="zh-TW" sz="2000" dirty="0"/>
              <a:t>key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元素是</a:t>
            </a:r>
            <a:r>
              <a:rPr lang="en-US" altLang="zh-TW" sz="2000" dirty="0"/>
              <a:t>decoder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輸出的特徵圖。在 </a:t>
            </a:r>
            <a:r>
              <a:rPr lang="en-US" altLang="zh-TW" sz="2000" dirty="0"/>
              <a:t>self-</a:t>
            </a:r>
          </a:p>
          <a:p>
            <a:pPr marL="0" indent="0">
              <a:buNone/>
            </a:pPr>
            <a:r>
              <a:rPr lang="en-US" altLang="zh-TW" sz="2000" dirty="0"/>
              <a:t>       attention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中，</a:t>
            </a:r>
            <a:r>
              <a:rPr lang="en-US" altLang="zh-TW" sz="2000" dirty="0"/>
              <a:t>object queries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之間相互作用，</a:t>
            </a:r>
            <a:r>
              <a:rPr lang="en-US" altLang="zh-TW" sz="2000" dirty="0"/>
              <a:t>key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元素也是 </a:t>
            </a:r>
            <a:r>
              <a:rPr lang="en-US" altLang="zh-TW" sz="2000" dirty="0"/>
              <a:t>object queries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。改進後的 </a:t>
            </a:r>
            <a:r>
              <a:rPr lang="en-US" altLang="zh-TW" sz="2000" dirty="0"/>
              <a:t>Deformable</a:t>
            </a:r>
          </a:p>
          <a:p>
            <a:pPr marL="0" indent="0">
              <a:buNone/>
            </a:pPr>
            <a:r>
              <a:rPr lang="en-US" altLang="zh-TW" sz="2000" dirty="0"/>
              <a:t>       Transformer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相比之前的 </a:t>
            </a:r>
            <a:r>
              <a:rPr lang="en-US" altLang="zh-TW" sz="2000" dirty="0"/>
              <a:t>DETR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可以更好的適應不同尺度的</a:t>
            </a:r>
            <a:r>
              <a:rPr lang="en-US" altLang="zh-TW" sz="2000" dirty="0"/>
              <a:t>Object detection</a:t>
            </a:r>
            <a:r>
              <a:rPr lang="zh-TW" altLang="en-US" sz="2000" dirty="0"/>
              <a:t> 。</a:t>
            </a:r>
          </a:p>
          <a:p>
            <a:pPr marL="0" indent="0">
              <a:buNone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844222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39057"/>
            <a:ext cx="10515600" cy="64616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5370" y="1011677"/>
            <a:ext cx="11838562" cy="5830168"/>
          </a:xfrm>
        </p:spPr>
        <p:txBody>
          <a:bodyPr/>
          <a:lstStyle/>
          <a:p>
            <a:r>
              <a:rPr lang="en-US" altLang="zh-TW" dirty="0"/>
              <a:t>End-to-End Object Detection with Adaptive Clustering Transformers(ACT) (2020) 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65370" y="6568196"/>
            <a:ext cx="46278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/>
              <a:t>Reference: </a:t>
            </a:r>
            <a:r>
              <a:rPr lang="en-US" altLang="zh-TW" sz="1600" dirty="0">
                <a:hlinkClick r:id="rId2"/>
              </a:rPr>
              <a:t>https://arxiv.org/abs/2011.09315</a:t>
            </a:r>
            <a:endParaRPr lang="en-US" altLang="zh-TW" sz="1600" dirty="0"/>
          </a:p>
          <a:p>
            <a:r>
              <a:rPr lang="en-US" altLang="zh-TW" sz="1600" dirty="0"/>
              <a:t>Code: </a:t>
            </a:r>
            <a:r>
              <a:rPr lang="en-US" altLang="zh-TW" sz="1600" dirty="0">
                <a:hlinkClick r:id="rId3"/>
              </a:rPr>
              <a:t>https://github.com/gaopengcuhk/SMCA-DETR/</a:t>
            </a:r>
            <a:endParaRPr lang="en-US" altLang="zh-TW" sz="1600" dirty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24" y="1978048"/>
            <a:ext cx="11715508" cy="436438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918298" y="1683986"/>
            <a:ext cx="67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ACT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990290" y="6506640"/>
            <a:ext cx="742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ACT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提出三個創新點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altLang="zh-TW" dirty="0"/>
              <a:t>ACT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減低了</a:t>
            </a:r>
            <a:r>
              <a:rPr lang="en-US" altLang="zh-TW" dirty="0"/>
              <a:t>DTER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的計算量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且不用重新訓練模型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/>
              <a:t>Multi-task Knowledge Distillation (MTKD)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減少與原本</a:t>
            </a:r>
            <a:r>
              <a:rPr lang="en-US" altLang="zh-TW" dirty="0"/>
              <a:t>DTER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的差距</a:t>
            </a:r>
          </a:p>
        </p:txBody>
      </p:sp>
    </p:spTree>
    <p:extLst>
      <p:ext uri="{BB962C8B-B14F-4D97-AF65-F5344CB8AC3E}">
        <p14:creationId xmlns:p14="http://schemas.microsoft.com/office/powerpoint/2010/main" val="32481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CA99A7-1547-A792-62C5-274361C7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/>
              <a:t>Model</a:t>
            </a:r>
            <a:endParaRPr lang="zh-TW" altLang="en-US" dirty="0"/>
          </a:p>
        </p:txBody>
      </p:sp>
      <p:sp>
        <p:nvSpPr>
          <p:cNvPr id="4" name="Google Shape;918;p70">
            <a:extLst>
              <a:ext uri="{FF2B5EF4-FFF2-40B4-BE49-F238E27FC236}">
                <a16:creationId xmlns:a16="http://schemas.microsoft.com/office/drawing/2014/main" id="{A8C90FF4-C0AF-D185-D3DF-15F9DA43B952}"/>
              </a:ext>
            </a:extLst>
          </p:cNvPr>
          <p:cNvSpPr txBox="1"/>
          <p:nvPr/>
        </p:nvSpPr>
        <p:spPr>
          <a:xfrm>
            <a:off x="1574347" y="2597172"/>
            <a:ext cx="6555392" cy="2962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2700" dirty="0"/>
              <a:t>Input volume: </a:t>
            </a:r>
            <a:r>
              <a:rPr lang="en-US" sz="2700" dirty="0"/>
              <a:t>3 </a:t>
            </a:r>
            <a:r>
              <a:rPr lang="en" sz="2700" dirty="0"/>
              <a:t>x</a:t>
            </a:r>
            <a:r>
              <a:rPr lang="en-US" sz="2700" dirty="0"/>
              <a:t> </a:t>
            </a:r>
            <a:r>
              <a:rPr lang="en" sz="2700" b="1" dirty="0">
                <a:solidFill>
                  <a:schemeClr val="accent1"/>
                </a:solidFill>
              </a:rPr>
              <a:t>32</a:t>
            </a:r>
            <a:r>
              <a:rPr lang="en-US" sz="2700" dirty="0">
                <a:solidFill>
                  <a:srgbClr val="0000FF"/>
                </a:solidFill>
              </a:rPr>
              <a:t> </a:t>
            </a:r>
            <a:r>
              <a:rPr lang="en" sz="2700" dirty="0"/>
              <a:t>x</a:t>
            </a:r>
            <a:r>
              <a:rPr lang="en-US" sz="2700" dirty="0"/>
              <a:t> </a:t>
            </a:r>
            <a:r>
              <a:rPr lang="en" sz="2700" b="1" dirty="0">
                <a:solidFill>
                  <a:schemeClr val="accent1"/>
                </a:solidFill>
              </a:rPr>
              <a:t>32</a:t>
            </a:r>
            <a:endParaRPr sz="2700" b="1" dirty="0">
              <a:solidFill>
                <a:schemeClr val="accent1"/>
              </a:solidFill>
            </a:endParaRPr>
          </a:p>
          <a:p>
            <a:r>
              <a:rPr lang="en" sz="2700" b="1" dirty="0">
                <a:solidFill>
                  <a:srgbClr val="C00000"/>
                </a:solidFill>
              </a:rPr>
              <a:t>10</a:t>
            </a:r>
            <a:r>
              <a:rPr lang="en" sz="2700" dirty="0"/>
              <a:t> </a:t>
            </a:r>
            <a:r>
              <a:rPr lang="en" sz="2700" b="1" dirty="0">
                <a:solidFill>
                  <a:schemeClr val="accent6"/>
                </a:solidFill>
              </a:rPr>
              <a:t>5</a:t>
            </a:r>
            <a:r>
              <a:rPr lang="en" sz="2700" b="1" dirty="0"/>
              <a:t>x</a:t>
            </a:r>
            <a:r>
              <a:rPr lang="en" sz="2700" b="1" dirty="0">
                <a:solidFill>
                  <a:schemeClr val="accent6"/>
                </a:solidFill>
              </a:rPr>
              <a:t>5</a:t>
            </a:r>
            <a:r>
              <a:rPr lang="en" sz="2700" dirty="0"/>
              <a:t> filters with stride </a:t>
            </a:r>
            <a:r>
              <a:rPr lang="en" sz="2700" b="1" dirty="0">
                <a:solidFill>
                  <a:schemeClr val="accent2"/>
                </a:solidFill>
              </a:rPr>
              <a:t>1</a:t>
            </a:r>
            <a:r>
              <a:rPr lang="en" sz="2700" dirty="0"/>
              <a:t>, pad </a:t>
            </a:r>
            <a:r>
              <a:rPr lang="en" sz="2700" b="1" dirty="0">
                <a:solidFill>
                  <a:srgbClr val="7030A0"/>
                </a:solidFill>
              </a:rPr>
              <a:t>2</a:t>
            </a:r>
            <a:endParaRPr sz="2700" b="1" dirty="0">
              <a:solidFill>
                <a:srgbClr val="7030A0"/>
              </a:solidFill>
            </a:endParaRPr>
          </a:p>
          <a:p>
            <a:endParaRPr sz="2700" dirty="0"/>
          </a:p>
          <a:p>
            <a:r>
              <a:rPr lang="en" sz="2700" dirty="0"/>
              <a:t>Output volume size: </a:t>
            </a:r>
            <a:endParaRPr sz="2700" dirty="0"/>
          </a:p>
          <a:p>
            <a:r>
              <a:rPr lang="en" sz="2700" dirty="0"/>
              <a:t>(</a:t>
            </a:r>
            <a:r>
              <a:rPr lang="en" sz="2700" b="1" dirty="0">
                <a:solidFill>
                  <a:schemeClr val="accent1"/>
                </a:solidFill>
              </a:rPr>
              <a:t>32</a:t>
            </a:r>
            <a:r>
              <a:rPr lang="en" sz="2700" dirty="0"/>
              <a:t>+2*</a:t>
            </a:r>
            <a:r>
              <a:rPr lang="en" sz="2700" b="1" dirty="0">
                <a:solidFill>
                  <a:srgbClr val="7030A0"/>
                </a:solidFill>
              </a:rPr>
              <a:t>2</a:t>
            </a:r>
            <a:r>
              <a:rPr lang="en" sz="2700" dirty="0">
                <a:solidFill>
                  <a:schemeClr val="dk1"/>
                </a:solidFill>
              </a:rPr>
              <a:t>-</a:t>
            </a:r>
            <a:r>
              <a:rPr lang="en" sz="2700" b="1" dirty="0">
                <a:solidFill>
                  <a:schemeClr val="accent6"/>
                </a:solidFill>
              </a:rPr>
              <a:t>5</a:t>
            </a:r>
            <a:r>
              <a:rPr lang="en" sz="2700" dirty="0"/>
              <a:t>)/</a:t>
            </a:r>
            <a:r>
              <a:rPr lang="en" sz="2700" b="1" dirty="0">
                <a:solidFill>
                  <a:schemeClr val="accent2"/>
                </a:solidFill>
              </a:rPr>
              <a:t>1</a:t>
            </a:r>
            <a:r>
              <a:rPr lang="en" sz="2700" dirty="0"/>
              <a:t>+1 = 32 spatially, so</a:t>
            </a:r>
            <a:endParaRPr sz="2700" dirty="0"/>
          </a:p>
          <a:p>
            <a:r>
              <a:rPr lang="en-US" sz="2700" dirty="0">
                <a:solidFill>
                  <a:srgbClr val="C00000"/>
                </a:solidFill>
              </a:rPr>
              <a:t>10</a:t>
            </a:r>
            <a:r>
              <a:rPr lang="en-US" sz="2700" dirty="0">
                <a:solidFill>
                  <a:srgbClr val="FF0000"/>
                </a:solidFill>
              </a:rPr>
              <a:t> </a:t>
            </a:r>
            <a:r>
              <a:rPr lang="en-US" sz="2700" dirty="0"/>
              <a:t>x </a:t>
            </a:r>
            <a:r>
              <a:rPr lang="en" sz="2700" dirty="0"/>
              <a:t>32</a:t>
            </a:r>
            <a:r>
              <a:rPr lang="en-US" sz="2700" dirty="0"/>
              <a:t> </a:t>
            </a:r>
            <a:r>
              <a:rPr lang="en" sz="2700" dirty="0"/>
              <a:t>x</a:t>
            </a:r>
            <a:r>
              <a:rPr lang="en-US" sz="2700" dirty="0"/>
              <a:t> </a:t>
            </a:r>
            <a:r>
              <a:rPr lang="en" sz="2700" dirty="0"/>
              <a:t>32</a:t>
            </a:r>
            <a:endParaRPr sz="2700" dirty="0">
              <a:solidFill>
                <a:srgbClr val="FF0000"/>
              </a:solidFill>
            </a:endParaRPr>
          </a:p>
        </p:txBody>
      </p:sp>
      <p:sp>
        <p:nvSpPr>
          <p:cNvPr id="5" name="Google Shape;919;p70">
            <a:extLst>
              <a:ext uri="{FF2B5EF4-FFF2-40B4-BE49-F238E27FC236}">
                <a16:creationId xmlns:a16="http://schemas.microsoft.com/office/drawing/2014/main" id="{127DDFB7-9A93-BF6E-458B-FD6D46F78604}"/>
              </a:ext>
            </a:extLst>
          </p:cNvPr>
          <p:cNvSpPr/>
          <p:nvPr/>
        </p:nvSpPr>
        <p:spPr>
          <a:xfrm>
            <a:off x="7748976" y="2343924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cxnSp>
        <p:nvCxnSpPr>
          <p:cNvPr id="6" name="Google Shape;920;p70">
            <a:extLst>
              <a:ext uri="{FF2B5EF4-FFF2-40B4-BE49-F238E27FC236}">
                <a16:creationId xmlns:a16="http://schemas.microsoft.com/office/drawing/2014/main" id="{FDDCEC49-F20B-DDF9-6125-E3AECED8585A}"/>
              </a:ext>
            </a:extLst>
          </p:cNvPr>
          <p:cNvCxnSpPr/>
          <p:nvPr/>
        </p:nvCxnSpPr>
        <p:spPr>
          <a:xfrm>
            <a:off x="8569729" y="3297535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>
            <a:extLst>
              <a:ext uri="{FF2B5EF4-FFF2-40B4-BE49-F238E27FC236}">
                <a16:creationId xmlns:a16="http://schemas.microsoft.com/office/drawing/2014/main" id="{9804F342-C23A-60DA-5E57-3822613DB6FE}"/>
              </a:ext>
            </a:extLst>
          </p:cNvPr>
          <p:cNvSpPr/>
          <p:nvPr/>
        </p:nvSpPr>
        <p:spPr>
          <a:xfrm>
            <a:off x="9471992" y="2343924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D17A293-A1E6-8C77-5F83-33EBBA16A726}"/>
              </a:ext>
            </a:extLst>
          </p:cNvPr>
          <p:cNvSpPr txBox="1"/>
          <p:nvPr/>
        </p:nvSpPr>
        <p:spPr>
          <a:xfrm>
            <a:off x="6375648" y="4654037"/>
            <a:ext cx="4460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general:</a:t>
            </a:r>
          </a:p>
          <a:p>
            <a:r>
              <a:rPr lang="en-US" sz="2400" dirty="0"/>
              <a:t>Input: </a:t>
            </a:r>
            <a:r>
              <a:rPr lang="en-US" sz="2400" i="1" dirty="0"/>
              <a:t>W</a:t>
            </a:r>
          </a:p>
          <a:p>
            <a:r>
              <a:rPr lang="en-US" sz="2400" dirty="0"/>
              <a:t>Filter: </a:t>
            </a:r>
            <a:r>
              <a:rPr lang="en-US" sz="2400" i="1" dirty="0"/>
              <a:t>K</a:t>
            </a:r>
          </a:p>
          <a:p>
            <a:r>
              <a:rPr lang="en-US" sz="2400" dirty="0"/>
              <a:t>Padding: </a:t>
            </a:r>
            <a:r>
              <a:rPr lang="en-US" sz="2400" i="1" dirty="0"/>
              <a:t>P</a:t>
            </a:r>
          </a:p>
          <a:p>
            <a:r>
              <a:rPr lang="en-US" sz="2400" dirty="0"/>
              <a:t>Stride: </a:t>
            </a:r>
            <a:r>
              <a:rPr lang="en-US" sz="2400" i="1" dirty="0"/>
              <a:t>S</a:t>
            </a:r>
          </a:p>
          <a:p>
            <a:r>
              <a:rPr lang="en-US" sz="2400" dirty="0"/>
              <a:t>Output: (</a:t>
            </a:r>
            <a:r>
              <a:rPr lang="en-US" sz="2400" i="1" dirty="0"/>
              <a:t>W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400" i="1" dirty="0"/>
              <a:t>K</a:t>
            </a:r>
            <a:r>
              <a:rPr lang="en-US" sz="2400" dirty="0"/>
              <a:t> + 2</a:t>
            </a:r>
            <a:r>
              <a:rPr lang="en-US" sz="2400" i="1" dirty="0"/>
              <a:t>P</a:t>
            </a:r>
            <a:r>
              <a:rPr lang="en-US" sz="2400" dirty="0"/>
              <a:t>) / </a:t>
            </a:r>
            <a:r>
              <a:rPr lang="en-US" sz="2400" i="1" dirty="0"/>
              <a:t>S</a:t>
            </a:r>
            <a:r>
              <a:rPr lang="en-US" sz="2400" dirty="0"/>
              <a:t> + 1</a:t>
            </a:r>
          </a:p>
        </p:txBody>
      </p:sp>
    </p:spTree>
    <p:extLst>
      <p:ext uri="{BB962C8B-B14F-4D97-AF65-F5344CB8AC3E}">
        <p14:creationId xmlns:p14="http://schemas.microsoft.com/office/powerpoint/2010/main" val="10223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957445"/>
          </a:xfrm>
        </p:spPr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2905" y="1546698"/>
            <a:ext cx="12634609" cy="5334058"/>
          </a:xfrm>
        </p:spPr>
        <p:txBody>
          <a:bodyPr/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為何使用</a:t>
            </a:r>
            <a:r>
              <a:rPr lang="en-US" altLang="zh-TW" sz="2400" dirty="0"/>
              <a:t>ACT?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第一個原因是原本</a:t>
            </a:r>
            <a:r>
              <a:rPr lang="en-US" altLang="zh-TW" sz="2400" dirty="0"/>
              <a:t>DTER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2400" dirty="0"/>
              <a:t>Transformer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在影像中學習到的相近點</a:t>
            </a:r>
            <a:r>
              <a:rPr lang="en-US" altLang="zh-TW" sz="2400" dirty="0"/>
              <a:t>P0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P</a:t>
            </a:r>
            <a:r>
              <a:rPr lang="en-US" altLang="zh-TW" sz="2400" dirty="0"/>
              <a:t>1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2400" dirty="0"/>
              <a:t>Attention map</a:t>
            </a:r>
          </a:p>
          <a:p>
            <a:pPr marL="0" indent="0">
              <a:buNone/>
            </a:pPr>
            <a:r>
              <a:rPr lang="zh-TW" altLang="en-US" sz="2400" dirty="0"/>
              <a:t> 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是幾乎相同的，因此會讓整個運算量大幅增加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91" y="2857643"/>
            <a:ext cx="6848272" cy="460016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344230" y="2993262"/>
            <a:ext cx="1512251" cy="10581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0" y="360853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兩張</a:t>
            </a:r>
            <a:r>
              <a:rPr lang="en-US" altLang="zh-TW" dirty="0">
                <a:solidFill>
                  <a:srgbClr val="FF0000"/>
                </a:solidFill>
              </a:rPr>
              <a:t>Attention map</a:t>
            </a: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很相近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(Redundant)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327962" y="2623930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解決辦法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94" y="3384694"/>
            <a:ext cx="960120" cy="6858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226" y="3403744"/>
            <a:ext cx="944880" cy="6477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415469" y="3203349"/>
            <a:ext cx="1323850" cy="1051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344229" y="4099544"/>
            <a:ext cx="1512251" cy="8402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029950" y="3201834"/>
            <a:ext cx="1323850" cy="1051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8698200" y="5343439"/>
            <a:ext cx="2283427" cy="10515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793" y="5526299"/>
            <a:ext cx="960120" cy="6858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330" y="5545349"/>
            <a:ext cx="944880" cy="647700"/>
          </a:xfrm>
          <a:prstGeom prst="rect">
            <a:avLst/>
          </a:prstGeom>
        </p:spPr>
      </p:pic>
      <p:cxnSp>
        <p:nvCxnSpPr>
          <p:cNvPr id="16" name="直線單箭頭接點 15"/>
          <p:cNvCxnSpPr>
            <a:endCxn id="13" idx="0"/>
          </p:cNvCxnSpPr>
          <p:nvPr/>
        </p:nvCxnSpPr>
        <p:spPr>
          <a:xfrm>
            <a:off x="9503375" y="4276970"/>
            <a:ext cx="336539" cy="10664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endCxn id="13" idx="0"/>
          </p:cNvCxnSpPr>
          <p:nvPr/>
        </p:nvCxnSpPr>
        <p:spPr>
          <a:xfrm flipH="1">
            <a:off x="9839914" y="4276970"/>
            <a:ext cx="400710" cy="10664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/>
          <p:nvPr/>
        </p:nvCxnSpPr>
        <p:spPr>
          <a:xfrm>
            <a:off x="9833015" y="6401294"/>
            <a:ext cx="0" cy="5594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9938330" y="4333263"/>
            <a:ext cx="23038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兩張相近的</a:t>
            </a:r>
            <a:endParaRPr lang="en-US" altLang="zh-TW" sz="1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1400" dirty="0">
                <a:solidFill>
                  <a:srgbClr val="FF0000"/>
                </a:solidFill>
              </a:rPr>
              <a:t>Attention map</a:t>
            </a:r>
          </a:p>
          <a:p>
            <a:pPr algn="ctr"/>
            <a:r>
              <a:rPr lang="zh-TW" altLang="en-US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歸類成一群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(Cluster),</a:t>
            </a:r>
            <a:r>
              <a:rPr lang="zh-TW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並計算</a:t>
            </a:r>
            <a:endParaRPr lang="en-US" altLang="zh-TW" sz="1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它們的聚類中心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Propotype</a:t>
            </a:r>
            <a:r>
              <a:rPr lang="en-US" altLang="zh-TW" sz="1400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en-US" sz="1400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8698200" y="689357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計算平均值得到最後的一張</a:t>
            </a:r>
            <a:endParaRPr lang="en-US" altLang="zh-TW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均值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Attention map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843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2905" y="1872672"/>
            <a:ext cx="12634609" cy="5008084"/>
          </a:xfrm>
        </p:spPr>
        <p:txBody>
          <a:bodyPr/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為何使用</a:t>
            </a:r>
            <a:r>
              <a:rPr lang="en-US" altLang="zh-TW" sz="2000" dirty="0"/>
              <a:t>ACT?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第二個原因是隨著</a:t>
            </a:r>
            <a:r>
              <a:rPr lang="en-US" altLang="zh-CN" sz="2000" dirty="0"/>
              <a:t>encoder 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的加深，</a:t>
            </a:r>
            <a:r>
              <a:rPr lang="en-US" altLang="zh-TW" sz="2000" dirty="0"/>
              <a:t>Feature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之間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的相似度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會逐漸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增高。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因為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encoder</a:t>
            </a:r>
            <a:r>
              <a:rPr lang="en-US" altLang="zh-CN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一直在做</a:t>
            </a:r>
            <a:endParaRPr lang="en-US" altLang="zh-CN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/>
              <a:t>    Self-attention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交互作用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越</a:t>
            </a:r>
            <a:r>
              <a:rPr lang="zh-CN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多就包含了更多的</a:t>
            </a:r>
            <a:r>
              <a:rPr lang="en-US" altLang="zh-TW" sz="2000" dirty="0"/>
              <a:t>Global information</a:t>
            </a:r>
            <a:r>
              <a:rPr lang="zh-CN" altLang="en-US" sz="2000" dirty="0"/>
              <a:t>。</a:t>
            </a:r>
            <a:endParaRPr lang="en-US" altLang="zh-TW" sz="2000" dirty="0"/>
          </a:p>
          <a:p>
            <a:endParaRPr lang="en-US" altLang="zh-TW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5" y="3251465"/>
            <a:ext cx="5494020" cy="4191000"/>
          </a:xfrm>
          <a:prstGeom prst="rect">
            <a:avLst/>
          </a:prstGeom>
        </p:spPr>
      </p:pic>
      <p:cxnSp>
        <p:nvCxnSpPr>
          <p:cNvPr id="7" name="直線單箭頭接點 6"/>
          <p:cNvCxnSpPr/>
          <p:nvPr/>
        </p:nvCxnSpPr>
        <p:spPr>
          <a:xfrm>
            <a:off x="2625413" y="3251465"/>
            <a:ext cx="3326859" cy="16299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806925" y="3768965"/>
            <a:ext cx="3185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隨著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Encoder</a:t>
            </a:r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層數越多</a:t>
            </a:r>
            <a:r>
              <a:rPr lang="zh-TW" altLang="en-US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endParaRPr lang="en-US" altLang="zh-TW" dirty="0">
              <a:solidFill>
                <a:srgbClr val="FF0000"/>
              </a:solidFill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每個</a:t>
            </a:r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Feature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距離中心就越近</a:t>
            </a:r>
            <a:r>
              <a:rPr lang="zh-TW" altLang="en-US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endParaRPr lang="en-US" altLang="zh-TW" dirty="0">
              <a:solidFill>
                <a:srgbClr val="FF0000"/>
              </a:solidFill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代表相似度越高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096000" y="4980252"/>
            <a:ext cx="589616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解決辦法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不同層的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Feature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相似度不同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這層的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Prototype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都很類似，那我們可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以選擇一個代表這個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Propotype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減少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文中採用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E2LSH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技術進行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自動聚類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(Adaptive Cluster)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E2LSH(Exact Euclidean Locality </a:t>
            </a:r>
            <a:r>
              <a:rPr lang="en-US" altLang="zh-TW" dirty="0" err="1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Sentitivity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Hashing)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1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E2LSH : </a:t>
            </a:r>
            <a:r>
              <a:rPr lang="en-US" altLang="zh-TW" sz="14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hlinkClick r:id="rId3"/>
              </a:rPr>
              <a:t>http://citeseerx.ist.psu.edu/viewdoc/summary?doi=10.1.1.186.605</a:t>
            </a:r>
            <a:endParaRPr lang="en-US" altLang="zh-TW" sz="1400" dirty="0"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zh-TW" altLang="en-US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801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0194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/>
              <a:t>Object detection with Transformer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009" y="870194"/>
            <a:ext cx="11139791" cy="5971651"/>
          </a:xfrm>
        </p:spPr>
        <p:txBody>
          <a:bodyPr>
            <a:normAutofit/>
          </a:bodyPr>
          <a:lstStyle/>
          <a:p>
            <a:r>
              <a:rPr lang="en-US" altLang="zh-TW" sz="2000" dirty="0"/>
              <a:t>Adaptive Cluster Transformers</a:t>
            </a:r>
          </a:p>
          <a:p>
            <a:r>
              <a:rPr lang="en-US" altLang="zh-TW" sz="2000" dirty="0"/>
              <a:t>E2LSH(Exact Euclidean Locality Sensitivity Harsh function):</a:t>
            </a:r>
            <a:endParaRPr lang="zh-TW" altLang="en-US" sz="20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26" y="2329901"/>
            <a:ext cx="5639205" cy="65999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29" y="4048521"/>
            <a:ext cx="5491102" cy="81443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45" y="6667664"/>
            <a:ext cx="5491102" cy="8176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8" y="1734257"/>
            <a:ext cx="4958573" cy="407840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429856" y="2357410"/>
            <a:ext cx="836579" cy="316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947987" y="931925"/>
                <a:ext cx="4650760" cy="1081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𝑟𝑎𝑛𝑑𝑜𝑚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𝑣𝑒𝑐𝑡𝑜𝑟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;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𝑟𝑎𝑛𝑑𝑜𝑚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𝑜𝑓𝑓𝑠𝑒𝑡</m:t>
                      </m:r>
                    </m:oMath>
                  </m:oMathPara>
                </a14:m>
                <a:endParaRPr lang="en-US" altLang="zh-TW" sz="16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;</m:t>
                      </m:r>
                      <m:sSub>
                        <m:sSubPr>
                          <m:ctrlPr>
                            <a:rPr lang="en-US" altLang="zh-TW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𝑁𝑜𝑟𝑚𝑎𝑙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𝐷𝑖𝑠𝑡𝑟𝑖𝑏𝑢𝑡𝑖𝑜𝑛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altLang="zh-TW" sz="16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𝑈𝑛𝑖𝑓𝑜𝑟𝑚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𝐷𝑖𝑠𝑡𝑟𝑖𝑏𝑢𝑡𝑖𝑜𝑛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altLang="zh-TW" sz="16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h𝑦𝑝𝑒𝑟𝑝𝑎𝑟𝑎𝑚𝑒𝑡𝑒𝑟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𝑓𝑜𝑟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𝑡𝑢𝑛𝑖𝑛𝑔</m:t>
                      </m:r>
                    </m:oMath>
                  </m:oMathPara>
                </a14:m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987" y="931925"/>
                <a:ext cx="4650760" cy="1081643"/>
              </a:xfrm>
              <a:prstGeom prst="rect">
                <a:avLst/>
              </a:prstGeom>
              <a:blipFill>
                <a:blip r:embed="rId6"/>
                <a:stretch>
                  <a:fillRect t="-4520" b="-28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6695752" y="2027791"/>
                <a:ext cx="27040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zh-TW" altLang="en-US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h𝑦𝑝𝑒𝑟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𝑝𝑙𝑎𝑛𝑒</m:t>
                      </m:r>
                    </m:oMath>
                  </m:oMathPara>
                </a14:m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752" y="2027791"/>
                <a:ext cx="2704074" cy="338554"/>
              </a:xfrm>
              <a:prstGeom prst="rect">
                <a:avLst/>
              </a:prstGeom>
              <a:blipFill>
                <a:blip r:embed="rId7"/>
                <a:stretch>
                  <a:fillRect t="-14545" b="-109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6351549" y="3482715"/>
                <a:ext cx="40722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Increase the credibility of the results </a:t>
                </a:r>
              </a:p>
              <a:p>
                <a:pPr algn="ctr"/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applying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rounds LSH ; Default :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zh-TW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549" y="3482715"/>
                <a:ext cx="4072269" cy="584775"/>
              </a:xfrm>
              <a:prstGeom prst="rect">
                <a:avLst/>
              </a:prstGeom>
              <a:blipFill>
                <a:blip r:embed="rId8"/>
                <a:stretch>
                  <a:fillRect l="-449" t="-3125" b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6575966" y="2901447"/>
                <a:ext cx="41090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𝑇h𝑒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𝑔𝑟𝑒𝑎𝑡𝑒𝑟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𝑔𝑟𝑒𝑎𝑡𝑒𝑟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𝑠𝑝𝑎𝑐𝑖𝑛𝑔</m:t>
                      </m:r>
                    </m:oMath>
                  </m:oMathPara>
                </a14:m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966" y="2901447"/>
                <a:ext cx="4109009" cy="338554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405826" y="4755084"/>
                <a:ext cx="5896679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harsh functions</a:t>
                </a:r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分成幾個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cell,</a:t>
                </a:r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若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altLang="zh-TW" sz="16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落在相同的</a:t>
                </a:r>
                <a:r>
                  <a:rPr lang="en-US" altLang="zh-TW" sz="1600" dirty="0">
                    <a:solidFill>
                      <a:srgbClr val="FF0000"/>
                    </a:solidFill>
                  </a:rPr>
                  <a:t>cell</a:t>
                </a:r>
              </a:p>
              <a:p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則有相同的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harsh values</a:t>
                </a:r>
              </a:p>
              <a:p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兩個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vector points</a:t>
                </a:r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Euclidean distance</a:t>
                </a:r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越相近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則有越高的機率落</a:t>
                </a:r>
                <a:endParaRPr lang="en-US" altLang="zh-TW" sz="16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在相同的</a:t>
                </a:r>
                <a:r>
                  <a:rPr lang="en-US" altLang="zh-TW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</a:t>
                </a:r>
                <a:endParaRPr lang="zh-TW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5826" y="4755084"/>
                <a:ext cx="5896679" cy="1077218"/>
              </a:xfrm>
              <a:prstGeom prst="rect">
                <a:avLst/>
              </a:prstGeom>
              <a:blipFill>
                <a:blip r:embed="rId10"/>
                <a:stretch>
                  <a:fillRect l="-620" t="-4520" b="-62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235577" y="5988053"/>
            <a:ext cx="61502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obtain the prototypes, we calculate the hash value for each query 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firstly. 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Then, queries with the same hash value will be grouped into one </a:t>
            </a:r>
          </a:p>
          <a:p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cluster, and the prototype of this cluster is the center of these queries.</a:t>
            </a:r>
            <a:endParaRPr lang="zh-TW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05826" y="6950757"/>
            <a:ext cx="373234" cy="3161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680268" y="7238374"/>
                <a:ext cx="12677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𝑟𝑜𝑡𝑜𝑡𝑦𝑝𝑒𝑠</m:t>
                      </m:r>
                    </m:oMath>
                  </m:oMathPara>
                </a14:m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268" y="7238374"/>
                <a:ext cx="1267719" cy="338554"/>
              </a:xfrm>
              <a:prstGeom prst="rect">
                <a:avLst/>
              </a:prstGeom>
              <a:blipFill>
                <a:blip r:embed="rId11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8160503" y="6642740"/>
                <a:ext cx="2890087" cy="954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𝑄𝑢𝑒𝑟𝑦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𝑃𝑟𝑜𝑡𝑜𝑡𝑦𝑝𝑒𝑠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𝑐𝑙𝑢𝑠𝑡𝑒𝑟</m:t>
                      </m:r>
                    </m:oMath>
                  </m:oMathPara>
                </a14:m>
                <a:endParaRPr lang="en-US" altLang="zh-TW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𝑛𝑢𝑚𝑏𝑒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𝑞𝑢𝑒𝑟𝑦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&lt;&lt;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503" y="6642740"/>
                <a:ext cx="2890087" cy="954749"/>
              </a:xfrm>
              <a:prstGeom prst="rect">
                <a:avLst/>
              </a:prstGeom>
              <a:blipFill>
                <a:blip r:embed="rId12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1247762" y="7146751"/>
                <a:ext cx="427091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𝑖𝑛𝑑𝑒𝑥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𝑐𝑙𝑢𝑠𝑡𝑒𝑟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𝑏𝑒𝑙𝑜𝑛𝑠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𝑡𝑜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762" y="7146751"/>
                <a:ext cx="4270913" cy="338554"/>
              </a:xfrm>
              <a:prstGeom prst="rect">
                <a:avLst/>
              </a:prstGeom>
              <a:blipFill>
                <a:blip r:embed="rId13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18"/>
          <p:cNvSpPr/>
          <p:nvPr/>
        </p:nvSpPr>
        <p:spPr>
          <a:xfrm>
            <a:off x="1158852" y="5921574"/>
            <a:ext cx="10969601" cy="16414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6575966" y="925905"/>
            <a:ext cx="5552487" cy="2401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275665" y="3412324"/>
            <a:ext cx="5852788" cy="24014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991176" y="4862951"/>
            <a:ext cx="145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The same cell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1984443" y="3929974"/>
            <a:ext cx="885217" cy="628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單箭頭接點 24"/>
          <p:cNvCxnSpPr>
            <a:endCxn id="23" idx="3"/>
          </p:cNvCxnSpPr>
          <p:nvPr/>
        </p:nvCxnSpPr>
        <p:spPr>
          <a:xfrm flipV="1">
            <a:off x="1809345" y="4466066"/>
            <a:ext cx="304735" cy="4950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4567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72672"/>
            <a:ext cx="10515600" cy="4819712"/>
          </a:xfrm>
        </p:spPr>
        <p:txBody>
          <a:bodyPr/>
          <a:lstStyle/>
          <a:p>
            <a:r>
              <a:rPr lang="en-US" altLang="zh-TW" dirty="0"/>
              <a:t>Attention weight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計算方式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7951128" y="2910046"/>
                <a:ext cx="2881302" cy="13183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原本</a:t>
                </a:r>
                <a:r>
                  <a:rPr lang="en-US" altLang="zh-TW" dirty="0"/>
                  <a:t>Attention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計算方式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𝑠𝑜𝑓𝑡𝑚𝑎𝑥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sSup>
                            <m:sSupPr>
                              <m:ctrlP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TW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altLang="zh-TW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128" y="2910046"/>
                <a:ext cx="2881302" cy="1318310"/>
              </a:xfrm>
              <a:prstGeom prst="rect">
                <a:avLst/>
              </a:prstGeom>
              <a:blipFill>
                <a:blip r:embed="rId2"/>
                <a:stretch>
                  <a:fillRect l="-1268" t="-2304" r="-63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838200" y="2910046"/>
                <a:ext cx="4923207" cy="1556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本篇論文</a:t>
                </a:r>
                <a:r>
                  <a:rPr lang="en-US" altLang="zh-TW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Adaptive Cluster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計算方式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𝑠𝑜𝑓𝑡𝑚𝑎𝑥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sSup>
                            <m:sSupPr>
                              <m:ctrlP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degHide m:val="on"/>
                              <m:ctrlP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altLang="zh-TW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dirty="0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TW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rad>
                        </m:e>
                      </m:d>
                    </m:oMath>
                  </m:oMathPara>
                </a14:m>
                <a:endParaRPr lang="en-US" altLang="zh-TW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10046"/>
                <a:ext cx="4923207" cy="1556836"/>
              </a:xfrm>
              <a:prstGeom prst="rect">
                <a:avLst/>
              </a:prstGeom>
              <a:blipFill>
                <a:blip r:embed="rId3"/>
                <a:stretch>
                  <a:fillRect l="-867" t="-1953" r="-49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66882"/>
            <a:ext cx="5491102" cy="8176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584097" y="4294142"/>
                <a:ext cx="2805320" cy="1385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𝑄𝑢𝑒𝑟𝑦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𝑃𝑟𝑜𝑡𝑜𝑡𝑦𝑝𝑒𝑠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𝑐𝑙𝑢𝑠𝑡𝑒𝑟</m:t>
                      </m:r>
                    </m:oMath>
                  </m:oMathPara>
                </a14:m>
                <a:endParaRPr lang="en-US" altLang="zh-TW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𝑛𝑢𝑚𝑏𝑒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𝑞𝑢𝑒𝑟𝑦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altLang="zh-TW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𝑉𝑎𝑙𝑢𝑒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𝐾𝑒𝑦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097" y="4294142"/>
                <a:ext cx="2805320" cy="1385636"/>
              </a:xfrm>
              <a:prstGeom prst="rect">
                <a:avLst/>
              </a:prstGeom>
              <a:blipFill>
                <a:blip r:embed="rId5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611200" y="2788061"/>
            <a:ext cx="5984154" cy="284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7040550" y="2788061"/>
            <a:ext cx="4926104" cy="284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7869718" y="4407062"/>
                <a:ext cx="2788520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𝑄𝑢𝑒𝑟𝑦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𝑛𝑢𝑚𝑏𝑒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𝑞𝑢𝑒𝑟𝑦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altLang="zh-TW" sz="1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𝑉𝑎𝑙𝑢𝑒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𝐾𝑒𝑦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TW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718" y="4407062"/>
                <a:ext cx="2788520" cy="954107"/>
              </a:xfrm>
              <a:prstGeom prst="rect">
                <a:avLst/>
              </a:prstGeom>
              <a:blipFill>
                <a:blip r:embed="rId6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675416" y="6001415"/>
                <a:ext cx="32487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Complexity: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𝐶𝑀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416" y="6001415"/>
                <a:ext cx="3248774" cy="369332"/>
              </a:xfrm>
              <a:prstGeom prst="rect">
                <a:avLst/>
              </a:prstGeom>
              <a:blipFill>
                <a:blip r:embed="rId7"/>
                <a:stretch>
                  <a:fillRect l="-1689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7767392" y="5964962"/>
                <a:ext cx="32395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Complexity: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92" y="5964962"/>
                <a:ext cx="3239541" cy="369332"/>
              </a:xfrm>
              <a:prstGeom prst="rect">
                <a:avLst/>
              </a:prstGeom>
              <a:blipFill>
                <a:blip r:embed="rId8"/>
                <a:stretch>
                  <a:fillRect l="-1504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137971" y="6899253"/>
                <a:ext cx="79160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/>
                  <a:t>&lt;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𝑁𝑀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</m:oMath>
                </a14:m>
                <a:r>
                  <a:rPr lang="zh-TW" altLang="en-US" dirty="0"/>
                  <a:t>      </a:t>
                </a:r>
                <a:r>
                  <a:rPr lang="en-US" altLang="zh-TW" dirty="0"/>
                  <a:t>because 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&lt;&lt;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zh-TW" altLang="en-US" dirty="0"/>
              </a:p>
              <a:p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7971" y="6899253"/>
                <a:ext cx="7916057" cy="646331"/>
              </a:xfrm>
              <a:prstGeom prst="rect">
                <a:avLst/>
              </a:prstGeom>
              <a:blipFill>
                <a:blip r:embed="rId9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593370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Object detection with Transformer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3191" y="2022133"/>
            <a:ext cx="11110609" cy="4819712"/>
          </a:xfrm>
        </p:spPr>
        <p:txBody>
          <a:bodyPr/>
          <a:lstStyle/>
          <a:p>
            <a:r>
              <a:rPr lang="en-US" altLang="zh-TW" dirty="0"/>
              <a:t>Multi-task Knowledge Distillation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知識蒸餾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提升</a:t>
            </a:r>
            <a:r>
              <a:rPr lang="en-US" altLang="zh-TW" dirty="0"/>
              <a:t>Performance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92" y="2959131"/>
            <a:ext cx="6302390" cy="403217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625182" y="3415847"/>
            <a:ext cx="4506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>
                <a:solidFill>
                  <a:srgbClr val="FF0000"/>
                </a:solidFill>
              </a:rPr>
              <a:t>Multi-task Knowledge Distillation (MTKD)</a:t>
            </a:r>
          </a:p>
          <a:p>
            <a:pPr algn="ctr"/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減少與原本</a:t>
            </a:r>
            <a:r>
              <a:rPr lang="en-US" altLang="zh-TW" dirty="0">
                <a:solidFill>
                  <a:srgbClr val="FF0000"/>
                </a:solidFill>
              </a:rPr>
              <a:t>DTER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的差距</a:t>
            </a:r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46" y="4401906"/>
            <a:ext cx="5616104" cy="393987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704783" y="5043288"/>
            <a:ext cx="140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Classification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59754" y="5043288"/>
            <a:ext cx="147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Bounding box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95303" y="4401906"/>
            <a:ext cx="1035463" cy="4919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000887" y="4404952"/>
            <a:ext cx="1872687" cy="4919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6520685" y="5660015"/>
            <a:ext cx="5377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Because bounding box regression is more sensitive to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classification, we only transfer knowledge for bounding</a:t>
            </a:r>
          </a:p>
          <a:p>
            <a:r>
              <a:rPr lang="en-US" altLang="zh-TW" dirty="0">
                <a:solidFill>
                  <a:srgbClr val="FF0000"/>
                </a:solidFill>
              </a:rPr>
              <a:t>box regression problem.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8887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Contribution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277" y="1653702"/>
            <a:ext cx="11994204" cy="5188143"/>
          </a:xfrm>
        </p:spPr>
        <p:txBody>
          <a:bodyPr/>
          <a:lstStyle/>
          <a:p>
            <a:r>
              <a:rPr lang="en-US" altLang="zh-TW" dirty="0"/>
              <a:t>End-to-End Object Detection with Adaptive Clustering Transformers(ACT) (2020) </a:t>
            </a:r>
            <a:endParaRPr lang="zh-TW" altLang="en-US" dirty="0"/>
          </a:p>
          <a:p>
            <a:r>
              <a:rPr lang="en-US" altLang="zh-TW" dirty="0"/>
              <a:t>Reference: </a:t>
            </a:r>
            <a:r>
              <a:rPr lang="en-US" altLang="zh-TW" dirty="0">
                <a:hlinkClick r:id="rId2"/>
              </a:rPr>
              <a:t>https://arxiv.org/abs/2011.09315</a:t>
            </a:r>
            <a:endParaRPr lang="en-US" altLang="zh-TW" dirty="0"/>
          </a:p>
          <a:p>
            <a:r>
              <a:rPr lang="en-US" altLang="zh-TW" dirty="0"/>
              <a:t>Code: </a:t>
            </a:r>
            <a:r>
              <a:rPr lang="en-US" altLang="zh-TW" dirty="0">
                <a:hlinkClick r:id="rId3"/>
              </a:rPr>
              <a:t>https://github.com/gaopengcuhk/SMCA-DETR/</a:t>
            </a:r>
            <a:endParaRPr lang="en-US" altLang="zh-TW" dirty="0"/>
          </a:p>
          <a:p>
            <a:r>
              <a:rPr lang="en-US" altLang="zh-TW" dirty="0"/>
              <a:t>Contributions:</a:t>
            </a:r>
          </a:p>
          <a:p>
            <a:pPr marL="342900" indent="-342900">
              <a:buAutoNum type="arabicPeriod"/>
            </a:pPr>
            <a:r>
              <a:rPr lang="en-US" altLang="zh-TW" sz="2400" dirty="0"/>
              <a:t>ACT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減低了</a:t>
            </a:r>
            <a:r>
              <a:rPr lang="en-US" altLang="zh-TW" sz="2400" dirty="0"/>
              <a:t>DTER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的計算量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且不用重新訓練模型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sz="2400" dirty="0"/>
              <a:t>Multi-task Knowledge Distillation (MTKD)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減少與原本</a:t>
            </a:r>
            <a:r>
              <a:rPr lang="en-US" altLang="zh-TW" sz="2400" dirty="0"/>
              <a:t>DTER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的差距與提升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Performance</a:t>
            </a: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92612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121FDF-7691-4602-B0D0-50375BF366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Task :</a:t>
            </a:r>
            <a:br>
              <a:rPr lang="en-US" altLang="zh-TW" dirty="0"/>
            </a:br>
            <a:r>
              <a:rPr lang="en-US" altLang="zh-TW" dirty="0"/>
              <a:t>Speech Analysis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33F39E-2C16-4320-864B-CEF32DB44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Something math about Object Detection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406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5376F0-FAEF-4B88-B576-64447AD3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533163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/>
              <a:t>Attention Mechanism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ACDD287-747F-40D6-9A3C-FA0A9438E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98" y="1843208"/>
            <a:ext cx="9235704" cy="4704437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2D0BC6E-990B-4411-90CA-893484A3C19D}"/>
              </a:ext>
            </a:extLst>
          </p:cNvPr>
          <p:cNvSpPr txBox="1"/>
          <p:nvPr/>
        </p:nvSpPr>
        <p:spPr>
          <a:xfrm>
            <a:off x="981076" y="6693694"/>
            <a:ext cx="7982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 : https://ai.googleblog.com/2016/09/a-neural-network-for-machine.html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794620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DFD703-BD65-4DDB-B8DC-C22271E2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Transformer Paper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7DE82D8-2506-42F8-BD13-FB41DAF90AB1}"/>
              </a:ext>
            </a:extLst>
          </p:cNvPr>
          <p:cNvSpPr txBox="1"/>
          <p:nvPr/>
        </p:nvSpPr>
        <p:spPr>
          <a:xfrm>
            <a:off x="838200" y="1872672"/>
            <a:ext cx="6096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dirty="0"/>
              <a:t>Attention Pater :</a:t>
            </a:r>
          </a:p>
          <a:p>
            <a:r>
              <a:rPr lang="zh-TW" altLang="en-US" sz="2800" dirty="0">
                <a:hlinkClick r:id="rId2"/>
              </a:rPr>
              <a:t>https://arxiv.org/pdf/1409.0473.pdf</a:t>
            </a:r>
            <a:endParaRPr lang="en-US" altLang="zh-TW" sz="2800" dirty="0"/>
          </a:p>
          <a:p>
            <a:r>
              <a:rPr lang="en-US" altLang="zh-TW" sz="2800" dirty="0">
                <a:hlinkClick r:id="rId3"/>
              </a:rPr>
              <a:t>https://arxiv.org/pdf/1508.04025.pdf</a:t>
            </a:r>
            <a:endParaRPr lang="en-US" altLang="zh-TW" sz="2800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261468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1831A2-1842-4020-B48C-CE2D0C17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448"/>
            <a:ext cx="10515600" cy="62402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Transformer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E67627D-DA90-4A40-893C-6087F88FD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77" y="435756"/>
            <a:ext cx="5445199" cy="6791339"/>
          </a:xfr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365AF80-02D4-43FC-86A4-766A4A42B65E}"/>
              </a:ext>
            </a:extLst>
          </p:cNvPr>
          <p:cNvSpPr txBox="1"/>
          <p:nvPr/>
        </p:nvSpPr>
        <p:spPr>
          <a:xfrm>
            <a:off x="2036636" y="6767408"/>
            <a:ext cx="242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Application : translation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2D7E343-0CB6-4D6B-A03D-DCED4BF411EC}"/>
              </a:ext>
            </a:extLst>
          </p:cNvPr>
          <p:cNvSpPr txBox="1"/>
          <p:nvPr/>
        </p:nvSpPr>
        <p:spPr>
          <a:xfrm>
            <a:off x="529040" y="2674710"/>
            <a:ext cx="66983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自然語言處理是指讓電腦能夠分析、理解人類語言</a:t>
            </a:r>
            <a:endParaRPr lang="en-US" altLang="zh-TW" sz="2000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的一項技術，而人類語言具有前後順序、上下文關係，</a:t>
            </a:r>
            <a:endParaRPr lang="en-US" altLang="zh-TW" sz="2000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對於這種時間序列的資料很常使用循環神經網路 </a:t>
            </a:r>
            <a:endParaRPr lang="en-US" altLang="zh-TW" sz="2000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(Recurrent Neural Network</a:t>
            </a:r>
            <a:r>
              <a:rPr lang="zh-TW" altLang="en-US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RNN)</a:t>
            </a:r>
            <a:r>
              <a:rPr lang="zh-TW" altLang="en-US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但由於 </a:t>
            </a:r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RNN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難以</a:t>
            </a:r>
            <a:endParaRPr lang="en-US" altLang="zh-TW" sz="2000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進行平行運算，因此 </a:t>
            </a:r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提出了一種不使用 </a:t>
            </a:r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RNN</a:t>
            </a:r>
            <a:r>
              <a:rPr lang="zh-TW" altLang="en-US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endParaRPr lang="en-US" altLang="zh-TW" sz="2000" dirty="0">
              <a:solidFill>
                <a:srgbClr val="29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  <a:r>
              <a:rPr lang="zh-TW" altLang="en-US" sz="2000" dirty="0">
                <a:solidFill>
                  <a:srgbClr val="292929"/>
                </a:solidFill>
                <a:latin typeface="charter"/>
              </a:rPr>
              <a:t>，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僅使用自注意力機制 </a:t>
            </a:r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(self-attention mechanism) </a:t>
            </a:r>
          </a:p>
          <a:p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的網路架構 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—</a:t>
            </a:r>
            <a:r>
              <a:rPr lang="en-US" altLang="zh-TW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</a:t>
            </a:r>
            <a:r>
              <a:rPr lang="zh-TW" altLang="en-US" sz="20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6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2DF975-77D6-9704-A80B-A79988EEB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CNN</a:t>
            </a:r>
            <a:r>
              <a:rPr lang="zh-TW" altLang="en-US" dirty="0"/>
              <a:t> </a:t>
            </a:r>
            <a:r>
              <a:rPr lang="en-US" altLang="zh-TW" dirty="0"/>
              <a:t>Model</a:t>
            </a:r>
            <a:endParaRPr lang="zh-TW" altLang="en-US" dirty="0"/>
          </a:p>
        </p:txBody>
      </p:sp>
      <p:sp>
        <p:nvSpPr>
          <p:cNvPr id="4" name="Google Shape;918;p70">
            <a:extLst>
              <a:ext uri="{FF2B5EF4-FFF2-40B4-BE49-F238E27FC236}">
                <a16:creationId xmlns:a16="http://schemas.microsoft.com/office/drawing/2014/main" id="{5C41CBFC-27A9-A8DA-E859-3512526DA486}"/>
              </a:ext>
            </a:extLst>
          </p:cNvPr>
          <p:cNvSpPr txBox="1"/>
          <p:nvPr/>
        </p:nvSpPr>
        <p:spPr>
          <a:xfrm>
            <a:off x="1650547" y="3087028"/>
            <a:ext cx="8082964" cy="335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-US" sz="2700" dirty="0"/>
              <a:t>Input volume: </a:t>
            </a:r>
            <a:r>
              <a:rPr lang="en-US" sz="2700" b="1" dirty="0">
                <a:solidFill>
                  <a:schemeClr val="accent4"/>
                </a:solidFill>
              </a:rPr>
              <a:t>3</a:t>
            </a:r>
            <a:r>
              <a:rPr lang="en-US" sz="2700" dirty="0"/>
              <a:t> x 32 x 32</a:t>
            </a:r>
          </a:p>
          <a:p>
            <a:r>
              <a:rPr lang="en-US" sz="2700" b="1" dirty="0">
                <a:solidFill>
                  <a:schemeClr val="accent6"/>
                </a:solidFill>
              </a:rPr>
              <a:t>10</a:t>
            </a:r>
            <a:r>
              <a:rPr lang="en-US" sz="2700" dirty="0"/>
              <a:t> </a:t>
            </a:r>
            <a:r>
              <a:rPr lang="en-US" sz="2700" b="1" dirty="0">
                <a:solidFill>
                  <a:schemeClr val="accent1"/>
                </a:solidFill>
              </a:rPr>
              <a:t>5</a:t>
            </a:r>
            <a:r>
              <a:rPr lang="en-US" sz="2700" dirty="0"/>
              <a:t>x</a:t>
            </a:r>
            <a:r>
              <a:rPr lang="en-US" sz="2700" b="1" dirty="0">
                <a:solidFill>
                  <a:schemeClr val="accent1"/>
                </a:solidFill>
              </a:rPr>
              <a:t>5</a:t>
            </a:r>
            <a:r>
              <a:rPr lang="en-US" sz="2700" dirty="0"/>
              <a:t> filters with stride 1, pad 2</a:t>
            </a:r>
          </a:p>
          <a:p>
            <a:endParaRPr lang="en-US" sz="2700" dirty="0"/>
          </a:p>
          <a:p>
            <a:r>
              <a:rPr lang="en-US" sz="2700" dirty="0"/>
              <a:t>Output volume size: 10 x 32 x 32</a:t>
            </a:r>
          </a:p>
          <a:p>
            <a:r>
              <a:rPr lang="en-US" sz="2700" dirty="0"/>
              <a:t>Number of learnable parameters: </a:t>
            </a:r>
            <a:r>
              <a:rPr lang="en-US" sz="2700" b="1" dirty="0"/>
              <a:t>760</a:t>
            </a:r>
          </a:p>
          <a:p>
            <a:r>
              <a:rPr lang="en-US" sz="2700" dirty="0"/>
              <a:t>Parameters per filter: </a:t>
            </a:r>
            <a:r>
              <a:rPr lang="en-US" sz="2700" b="1" dirty="0">
                <a:solidFill>
                  <a:schemeClr val="accent4"/>
                </a:solidFill>
              </a:rPr>
              <a:t>3</a:t>
            </a:r>
            <a:r>
              <a:rPr lang="en-US" sz="2700" dirty="0"/>
              <a:t>*</a:t>
            </a:r>
            <a:r>
              <a:rPr lang="en-US" sz="2700" b="1" dirty="0">
                <a:solidFill>
                  <a:schemeClr val="accent1"/>
                </a:solidFill>
              </a:rPr>
              <a:t>5</a:t>
            </a:r>
            <a:r>
              <a:rPr lang="en-US" sz="2700" dirty="0"/>
              <a:t>*</a:t>
            </a:r>
            <a:r>
              <a:rPr lang="en-US" sz="2700" b="1" dirty="0">
                <a:solidFill>
                  <a:schemeClr val="accent1"/>
                </a:solidFill>
              </a:rPr>
              <a:t>5 </a:t>
            </a:r>
            <a:r>
              <a:rPr lang="en-US" sz="2700" dirty="0"/>
              <a:t>+ 1 (for bias) = </a:t>
            </a:r>
            <a:r>
              <a:rPr lang="en-US" sz="2700" b="1" dirty="0">
                <a:solidFill>
                  <a:srgbClr val="7030A0"/>
                </a:solidFill>
              </a:rPr>
              <a:t>76</a:t>
            </a:r>
          </a:p>
          <a:p>
            <a:r>
              <a:rPr lang="en-US" sz="2700" b="1" dirty="0">
                <a:solidFill>
                  <a:schemeClr val="accent6"/>
                </a:solidFill>
              </a:rPr>
              <a:t>10</a:t>
            </a:r>
            <a:r>
              <a:rPr lang="en-US" sz="2700" dirty="0"/>
              <a:t> filters, so total is </a:t>
            </a:r>
            <a:r>
              <a:rPr lang="en-US" sz="2700" b="1" dirty="0">
                <a:solidFill>
                  <a:schemeClr val="accent6"/>
                </a:solidFill>
              </a:rPr>
              <a:t>10</a:t>
            </a:r>
            <a:r>
              <a:rPr lang="en-US" sz="2700" dirty="0"/>
              <a:t> * </a:t>
            </a:r>
            <a:r>
              <a:rPr lang="en-US" sz="2700" b="1" dirty="0">
                <a:solidFill>
                  <a:srgbClr val="7030A0"/>
                </a:solidFill>
              </a:rPr>
              <a:t>76</a:t>
            </a:r>
            <a:r>
              <a:rPr lang="en-US" sz="2700" dirty="0"/>
              <a:t> = </a:t>
            </a:r>
            <a:r>
              <a:rPr lang="en-US" sz="2700" b="1" dirty="0"/>
              <a:t>760</a:t>
            </a:r>
          </a:p>
        </p:txBody>
      </p:sp>
      <p:sp>
        <p:nvSpPr>
          <p:cNvPr id="5" name="Google Shape;919;p70">
            <a:extLst>
              <a:ext uri="{FF2B5EF4-FFF2-40B4-BE49-F238E27FC236}">
                <a16:creationId xmlns:a16="http://schemas.microsoft.com/office/drawing/2014/main" id="{291C8BC1-DD98-71D7-2D75-DA8D6E32E0AB}"/>
              </a:ext>
            </a:extLst>
          </p:cNvPr>
          <p:cNvSpPr/>
          <p:nvPr/>
        </p:nvSpPr>
        <p:spPr>
          <a:xfrm>
            <a:off x="7952823" y="2853003"/>
            <a:ext cx="713214" cy="2056865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cxnSp>
        <p:nvCxnSpPr>
          <p:cNvPr id="6" name="Google Shape;920;p70">
            <a:extLst>
              <a:ext uri="{FF2B5EF4-FFF2-40B4-BE49-F238E27FC236}">
                <a16:creationId xmlns:a16="http://schemas.microsoft.com/office/drawing/2014/main" id="{303E748A-D662-EF35-67FC-87E5C158CDF9}"/>
              </a:ext>
            </a:extLst>
          </p:cNvPr>
          <p:cNvCxnSpPr/>
          <p:nvPr/>
        </p:nvCxnSpPr>
        <p:spPr>
          <a:xfrm>
            <a:off x="8773576" y="3806614"/>
            <a:ext cx="736608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921;p70">
            <a:extLst>
              <a:ext uri="{FF2B5EF4-FFF2-40B4-BE49-F238E27FC236}">
                <a16:creationId xmlns:a16="http://schemas.microsoft.com/office/drawing/2014/main" id="{7AC55EB4-84CA-D05A-2F93-6C35080C390A}"/>
              </a:ext>
            </a:extLst>
          </p:cNvPr>
          <p:cNvSpPr/>
          <p:nvPr/>
        </p:nvSpPr>
        <p:spPr>
          <a:xfrm>
            <a:off x="9675839" y="2853003"/>
            <a:ext cx="713214" cy="2056865"/>
          </a:xfrm>
          <a:prstGeom prst="cube">
            <a:avLst>
              <a:gd name="adj" fmla="val 77711"/>
            </a:avLst>
          </a:prstGeom>
          <a:solidFill>
            <a:srgbClr val="C9DAF8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</p:spTree>
    <p:extLst>
      <p:ext uri="{BB962C8B-B14F-4D97-AF65-F5344CB8AC3E}">
        <p14:creationId xmlns:p14="http://schemas.microsoft.com/office/powerpoint/2010/main" val="11803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32B9DF-E3EA-45B9-880F-0AB3C7F8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Encoder-Embedding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0EC209-F011-42B3-A107-B487EBB37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76" y="2194719"/>
            <a:ext cx="11134725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TW" sz="2000" dirty="0"/>
              <a:t>Encoder:</a:t>
            </a:r>
          </a:p>
          <a:p>
            <a:r>
              <a:rPr lang="zh-TW" altLang="en-US" sz="2000" dirty="0"/>
              <a:t>   </a:t>
            </a:r>
            <a:r>
              <a:rPr lang="en-US" altLang="zh-TW" sz="2000" dirty="0"/>
              <a:t>Embedding : A vector after inputs</a:t>
            </a:r>
          </a:p>
          <a:p>
            <a:r>
              <a:rPr lang="en-US" altLang="zh-TW" sz="2000" dirty="0"/>
              <a:t>    Positional Encoding : A</a:t>
            </a:r>
            <a:r>
              <a:rPr lang="zh-TW" altLang="en-US" sz="2000" dirty="0"/>
              <a:t> </a:t>
            </a:r>
            <a:r>
              <a:rPr lang="en-US" altLang="zh-TW" sz="2000" dirty="0"/>
              <a:t>position coding of language in order to </a:t>
            </a:r>
            <a:r>
              <a:rPr lang="zh-TW" altLang="en-US" sz="2000" dirty="0"/>
              <a:t> </a:t>
            </a:r>
            <a:r>
              <a:rPr lang="en-US" altLang="zh-TW" sz="2000" dirty="0"/>
              <a:t>consider the order of text.</a:t>
            </a:r>
          </a:p>
          <a:p>
            <a:r>
              <a:rPr lang="zh-TW" altLang="en-US" sz="2000" dirty="0"/>
              <a:t> </a:t>
            </a:r>
            <a:r>
              <a:rPr lang="en-US" altLang="zh-TW" sz="1600" dirty="0">
                <a:solidFill>
                  <a:srgbClr val="FF0000"/>
                </a:solidFill>
              </a:rPr>
              <a:t>Dim(Embedding ) = Dim(Positional Encoding )</a:t>
            </a:r>
          </a:p>
          <a:p>
            <a:endParaRPr lang="en-US" altLang="zh-TW" sz="2000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AF01B7F-1431-4A14-8D74-B396D11B437F}"/>
              </a:ext>
            </a:extLst>
          </p:cNvPr>
          <p:cNvSpPr txBox="1"/>
          <p:nvPr/>
        </p:nvSpPr>
        <p:spPr>
          <a:xfrm>
            <a:off x="348363" y="3924787"/>
            <a:ext cx="51792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Paper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對</a:t>
            </a:r>
            <a:r>
              <a:rPr lang="en-US" altLang="zh-TW" dirty="0"/>
              <a:t>Position Encoding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方式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論文使用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sin, cos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函數進行位置編碼，公式如下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，</a:t>
            </a:r>
            <a:endParaRPr lang="en-US" altLang="zh-TW" dirty="0">
              <a:solidFill>
                <a:srgbClr val="292929"/>
              </a:solidFill>
              <a:latin typeface="charter"/>
            </a:endParaRPr>
          </a:p>
          <a:p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其中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pos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為詞語在序列中的位置、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2i, 2i+1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為該詞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語在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Positional Encoding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維度上的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index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、</a:t>
            </a:r>
            <a:r>
              <a:rPr lang="en-US" altLang="zh-TW" dirty="0" err="1">
                <a:solidFill>
                  <a:srgbClr val="292929"/>
                </a:solidFill>
                <a:latin typeface="charter"/>
              </a:rPr>
              <a:t>d_model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 </a:t>
            </a:r>
          </a:p>
          <a:p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Positional Encoding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的維度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(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Input Embedding </a:t>
            </a:r>
          </a:p>
          <a:p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維度相等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)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，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預設值為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512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。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5E367EA-73F3-4711-9C19-31FD659E6926}"/>
                  </a:ext>
                </a:extLst>
              </p:cNvPr>
              <p:cNvSpPr txBox="1"/>
              <p:nvPr/>
            </p:nvSpPr>
            <p:spPr>
              <a:xfrm>
                <a:off x="5301733" y="5085666"/>
                <a:ext cx="4182436" cy="739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PE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𝑝𝑜𝑠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10000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𝑚𝑜𝑑𝑒𝑙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PE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𝑝𝑜𝑠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+1)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𝑝𝑜𝑠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10000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𝑚𝑜𝑑𝑒𝑙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55E367EA-73F3-4711-9C19-31FD659E6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733" y="5085666"/>
                <a:ext cx="4182436" cy="739177"/>
              </a:xfrm>
              <a:prstGeom prst="rect">
                <a:avLst/>
              </a:prstGeom>
              <a:blipFill>
                <a:blip r:embed="rId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33B873A3-7EBE-4856-A0B9-0FAD793B645E}"/>
              </a:ext>
            </a:extLst>
          </p:cNvPr>
          <p:cNvSpPr txBox="1"/>
          <p:nvPr/>
        </p:nvSpPr>
        <p:spPr>
          <a:xfrm>
            <a:off x="348364" y="5842291"/>
            <a:ext cx="49584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假設要計算序列中的第二個詞語，此時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pos=1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，</a:t>
            </a:r>
            <a:endParaRPr lang="en-US" altLang="zh-TW" dirty="0">
              <a:solidFill>
                <a:srgbClr val="292929"/>
              </a:solidFill>
              <a:latin typeface="charter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則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Positional Encoding (PE)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為以下樣子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dirty="0">
              <a:solidFill>
                <a:srgbClr val="292929"/>
              </a:solidFill>
              <a:latin typeface="charter"/>
            </a:endParaRPr>
          </a:p>
          <a:p>
            <a:br>
              <a:rPr lang="zh-TW" altLang="en-US" dirty="0"/>
            </a:b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E2E060-5FDD-453C-9878-8E078078774F}"/>
              </a:ext>
            </a:extLst>
          </p:cNvPr>
          <p:cNvSpPr txBox="1"/>
          <p:nvPr/>
        </p:nvSpPr>
        <p:spPr>
          <a:xfrm>
            <a:off x="6095460" y="6240342"/>
            <a:ext cx="6096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使用</a:t>
            </a:r>
            <a:r>
              <a:rPr lang="en-US" altLang="zh-TW" dirty="0">
                <a:solidFill>
                  <a:srgbClr val="FF0000"/>
                </a:solidFill>
              </a:rPr>
              <a:t>Sin, Cos</a:t>
            </a:r>
            <a:r>
              <a:rPr lang="zh-TW" altLang="en-US" dirty="0">
                <a:solidFill>
                  <a:srgbClr val="FF0000"/>
                </a:solidFill>
              </a:rPr>
              <a:t>編碼原因是因為其狀態穩定</a:t>
            </a:r>
            <a:r>
              <a:rPr lang="en-US" altLang="zh-TW" dirty="0">
                <a:solidFill>
                  <a:srgbClr val="FF0000"/>
                </a:solidFill>
              </a:rPr>
              <a:t>, </a:t>
            </a:r>
            <a:r>
              <a:rPr lang="zh-TW" altLang="en-US" dirty="0">
                <a:solidFill>
                  <a:srgbClr val="FF0000"/>
                </a:solidFill>
              </a:rPr>
              <a:t>值介於正負</a:t>
            </a:r>
            <a:r>
              <a:rPr lang="en-US" altLang="zh-TW" dirty="0">
                <a:solidFill>
                  <a:srgbClr val="FF0000"/>
                </a:solidFill>
              </a:rPr>
              <a:t>1</a:t>
            </a:r>
            <a:r>
              <a:rPr lang="zh-TW" altLang="en-US" dirty="0">
                <a:solidFill>
                  <a:srgbClr val="FF0000"/>
                </a:solidFill>
              </a:rPr>
              <a:t>之間</a:t>
            </a:r>
            <a:r>
              <a:rPr lang="en-US" altLang="zh-TW" dirty="0">
                <a:solidFill>
                  <a:srgbClr val="FF0000"/>
                </a:solidFill>
              </a:rPr>
              <a:t>,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>
                <a:solidFill>
                  <a:srgbClr val="FF0000"/>
                </a:solidFill>
              </a:rPr>
              <a:t>且比較不會有重複問題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DD41C1E-2D88-4580-8DDD-74DB90238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58" y="6580955"/>
            <a:ext cx="5385077" cy="42547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6D4C1F8-441A-4806-9B60-2D1B96B5C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3479531"/>
            <a:ext cx="2514600" cy="19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01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858646-7AF5-45D6-A13A-2373F60E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Encoder-Embedding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FF5B181-6C8B-425D-A9D9-43FA0043B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35" y="3159729"/>
            <a:ext cx="5473981" cy="3702240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A410636-AD6D-4A53-8ABF-A37AC2CF8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3422381"/>
            <a:ext cx="2514600" cy="199025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41FEB5C-86C6-4A09-9D31-B8717C84A61B}"/>
              </a:ext>
            </a:extLst>
          </p:cNvPr>
          <p:cNvSpPr txBox="1"/>
          <p:nvPr/>
        </p:nvSpPr>
        <p:spPr>
          <a:xfrm>
            <a:off x="1185863" y="2236399"/>
            <a:ext cx="9820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 </a:t>
            </a:r>
            <a:r>
              <a:rPr lang="en-US" altLang="zh-TW" dirty="0" err="1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W_x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, </a:t>
            </a:r>
            <a:r>
              <a:rPr lang="en-US" altLang="zh-TW" dirty="0" err="1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W_p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合併為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</a:t>
            </a:r>
            <a:r>
              <a:rPr lang="zh-TW" altLang="en-US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xi, pi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合併為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，而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Inner Product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可經由線性代數的性質，拆分為 </a:t>
            </a:r>
            <a:r>
              <a:rPr lang="en-US" altLang="zh-TW" dirty="0" err="1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W_x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xi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Inner Product + </a:t>
            </a:r>
            <a:r>
              <a:rPr lang="en-US" altLang="zh-TW" dirty="0" err="1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W_p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Inner Product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。因此可以得知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Input Embedding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Positional Encoding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相加所得到的結果跟兩者 </a:t>
            </a:r>
            <a:r>
              <a:rPr lang="en-US" altLang="zh-TW" dirty="0" err="1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concat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是一樣的。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728204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D29854-8330-4BF2-8797-E27D7EB7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095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/>
              <a:t>Multi-Head Attention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66CF314-E7D8-4C51-BAAE-919AAA50D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6" y="1912851"/>
            <a:ext cx="3241734" cy="4822191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8504AE-7F78-4B05-9778-6D05FD917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17" y="2127946"/>
            <a:ext cx="5731150" cy="424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732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755E22-0519-4D5F-9B22-9E7A787E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477045"/>
            <a:ext cx="10515600" cy="887413"/>
          </a:xfrm>
        </p:spPr>
        <p:txBody>
          <a:bodyPr/>
          <a:lstStyle/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6CF49D2-53A2-4DA3-9D5F-22F1E47271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100" y="1431925"/>
                <a:ext cx="10934700" cy="5114132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zh-TW" dirty="0"/>
                  <a:t>Self Attention have 3 important parameters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TW" dirty="0"/>
                  <a:t>(query) : Current word vector, doing match score for every key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TW" dirty="0"/>
                  <a:t>(key) : All word vectors in sequence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(value) : Real contents of words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6CF49D2-53A2-4DA3-9D5F-22F1E47271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" y="1431925"/>
                <a:ext cx="10934700" cy="5114132"/>
              </a:xfrm>
              <a:blipFill>
                <a:blip r:embed="rId2"/>
                <a:stretch>
                  <a:fillRect l="-1003" t="-20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群組 6">
            <a:extLst>
              <a:ext uri="{FF2B5EF4-FFF2-40B4-BE49-F238E27FC236}">
                <a16:creationId xmlns:a16="http://schemas.microsoft.com/office/drawing/2014/main" id="{910A13CB-448A-4F1F-A037-FB25EC3AEBD5}"/>
              </a:ext>
            </a:extLst>
          </p:cNvPr>
          <p:cNvGrpSpPr/>
          <p:nvPr/>
        </p:nvGrpSpPr>
        <p:grpSpPr>
          <a:xfrm>
            <a:off x="5749808" y="2971670"/>
            <a:ext cx="6235245" cy="4255425"/>
            <a:chOff x="2073157" y="2513675"/>
            <a:chExt cx="6235245" cy="4255425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9D3A454-8C3E-4055-B179-A0881BF04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3157" y="2981253"/>
              <a:ext cx="6235245" cy="3787847"/>
            </a:xfrm>
            <a:prstGeom prst="rect">
              <a:avLst/>
            </a:prstGeom>
          </p:spPr>
        </p:pic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A50BA7FF-3778-4B82-ADD4-62E71C309035}"/>
                </a:ext>
              </a:extLst>
            </p:cNvPr>
            <p:cNvSpPr txBox="1"/>
            <p:nvPr/>
          </p:nvSpPr>
          <p:spPr>
            <a:xfrm>
              <a:off x="5734050" y="2513675"/>
              <a:ext cx="535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key</a:t>
              </a:r>
              <a:endParaRPr lang="zh-TW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5136903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18496A-3234-40A1-9268-B848561E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17" y="437357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A55873-14E7-41A7-98C7-E779523F5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619"/>
            <a:ext cx="10515600" cy="5024438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由下圖可以看到 </a:t>
            </a:r>
            <a:r>
              <a:rPr lang="en-US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r>
              <a:rPr lang="en-US" altLang="zh-TW" sz="24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zh-TW" altLang="en-US" sz="24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會對每一個</a:t>
            </a:r>
            <a:r>
              <a:rPr lang="zh-TW" altLang="en-US" sz="24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TW" sz="24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zh-TW" altLang="en-US" sz="24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zh-TW" altLang="en-US" sz="24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Product </a:t>
            </a:r>
            <a:r>
              <a:rPr lang="zh-TW" altLang="en-US" sz="24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r>
              <a:rPr lang="zh-TW" altLang="en-US" sz="24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q, k </a:t>
            </a:r>
            <a:r>
              <a:rPr lang="zh-TW" altLang="en-US" sz="24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之間匹配的相似程度 </a:t>
            </a:r>
            <a:r>
              <a:rPr lang="el-GR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α1, 1</a:t>
            </a:r>
            <a:r>
              <a:rPr lang="zh-TW" altLang="el-GR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l-GR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α1, 2</a:t>
            </a:r>
            <a:r>
              <a:rPr lang="zh-TW" altLang="el-GR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l-GR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zh-TW" altLang="el-GR" sz="2400" dirty="0">
                <a:solidFill>
                  <a:srgbClr val="292929"/>
                </a:solidFill>
                <a:latin typeface="charter"/>
              </a:rPr>
              <a:t>，</a:t>
            </a:r>
            <a:r>
              <a:rPr lang="zh-TW" altLang="en-US" sz="24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然後做一系列的運算得到輸出，這些計算步驟稱為 </a:t>
            </a:r>
            <a:r>
              <a:rPr lang="en-US" altLang="zh-TW" sz="2400" dirty="0">
                <a:solidFill>
                  <a:srgbClr val="29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Scaled Dot-Product Attention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0A564C9-277A-4D03-A680-10B4B2EC5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20" y="2847183"/>
            <a:ext cx="5782487" cy="41625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A2CFDC4-9E4C-44C9-8E4D-D9165ABF2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90" y="2761384"/>
            <a:ext cx="4765810" cy="862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7F2AE18A-11F7-488B-AFD9-84862300EF1D}"/>
                  </a:ext>
                </a:extLst>
              </p:cNvPr>
              <p:cNvSpPr txBox="1"/>
              <p:nvPr/>
            </p:nvSpPr>
            <p:spPr>
              <a:xfrm>
                <a:off x="10016586" y="3664506"/>
                <a:ext cx="17563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zh-TW" altLang="en-US" i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代表</m:t>
                    </m:r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Q, K</a:t>
                </a:r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維度</a:t>
                </a:r>
                <a:endPara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7F2AE18A-11F7-488B-AFD9-84862300EF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586" y="3664506"/>
                <a:ext cx="1756315" cy="369332"/>
              </a:xfrm>
              <a:prstGeom prst="rect">
                <a:avLst/>
              </a:prstGeom>
              <a:blipFill>
                <a:blip r:embed="rId4"/>
                <a:stretch>
                  <a:fillRect t="-8197" r="-2778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FBAF3F4-073E-4627-AD62-D7CE7D5EB35E}"/>
                  </a:ext>
                </a:extLst>
              </p:cNvPr>
              <p:cNvSpPr txBox="1"/>
              <p:nvPr/>
            </p:nvSpPr>
            <p:spPr>
              <a:xfrm>
                <a:off x="7426191" y="4438803"/>
                <a:ext cx="48497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除以</m:t>
                    </m:r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sqrt(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)</a:t>
                </a:r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避免落在</a:t>
                </a:r>
                <a:r>
                  <a:rPr lang="en-US" altLang="zh-TW" dirty="0" err="1">
                    <a:solidFill>
                      <a:srgbClr val="FF0000"/>
                    </a:solidFill>
                  </a:rPr>
                  <a:t>softmax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saturation region ,</a:t>
                </a:r>
              </a:p>
              <a:p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否則會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Gradient vanishing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4FBAF3F4-073E-4627-AD62-D7CE7D5EB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6191" y="4438803"/>
                <a:ext cx="4849789" cy="646331"/>
              </a:xfrm>
              <a:prstGeom prst="rect">
                <a:avLst/>
              </a:prstGeom>
              <a:blipFill>
                <a:blip r:embed="rId5"/>
                <a:stretch>
                  <a:fillRect l="-1005" t="-4717" r="-126" b="-141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群組 13">
            <a:extLst>
              <a:ext uri="{FF2B5EF4-FFF2-40B4-BE49-F238E27FC236}">
                <a16:creationId xmlns:a16="http://schemas.microsoft.com/office/drawing/2014/main" id="{F0EF93DB-E6EF-4DAB-8F09-94870EFB755D}"/>
              </a:ext>
            </a:extLst>
          </p:cNvPr>
          <p:cNvGrpSpPr/>
          <p:nvPr/>
        </p:nvGrpSpPr>
        <p:grpSpPr>
          <a:xfrm>
            <a:off x="9095090" y="5161802"/>
            <a:ext cx="2719800" cy="1825534"/>
            <a:chOff x="9095090" y="4792708"/>
            <a:chExt cx="2719800" cy="1825534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66D93947-DF1C-4841-9826-BE0622F6C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5090" y="4792708"/>
              <a:ext cx="2719800" cy="1825534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E5CA82A-F637-4CDA-AB09-29869A75DB85}"/>
                </a:ext>
              </a:extLst>
            </p:cNvPr>
            <p:cNvSpPr txBox="1"/>
            <p:nvPr/>
          </p:nvSpPr>
          <p:spPr>
            <a:xfrm>
              <a:off x="10703180" y="5873072"/>
              <a:ext cx="9359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err="1"/>
                <a:t>softmax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572015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E503EE-A58F-4AF8-83F3-2BE26323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Multi-head Self-attention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9692448-869B-469C-9EFA-C3FA1FD1B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0" y="1935958"/>
            <a:ext cx="6343900" cy="4759997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99B3D22-D920-4925-A9CB-63880A9040AC}"/>
              </a:ext>
            </a:extLst>
          </p:cNvPr>
          <p:cNvSpPr txBox="1"/>
          <p:nvPr/>
        </p:nvSpPr>
        <p:spPr>
          <a:xfrm>
            <a:off x="6223699" y="2112000"/>
            <a:ext cx="59683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其運算方式與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self-attention mechanism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相同，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差異在於會先將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q, k, v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拆分成多個低維度的向量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，由下圖可看到若假設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head=2</a:t>
            </a:r>
            <a:r>
              <a:rPr lang="zh-TW" altLang="en-US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qi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會拆分成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qi,1</a:t>
            </a:r>
            <a:r>
              <a:rPr lang="zh-TW" altLang="en-US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qi,2</a:t>
            </a:r>
            <a:r>
              <a:rPr lang="zh-TW" altLang="en-US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endParaRPr lang="en-US" altLang="zh-TW" dirty="0">
              <a:solidFill>
                <a:srgbClr val="292929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接著繼續跟上述一樣的步驟，最後再把這些 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head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輸出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concat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起來做一次線性計算。這樣的好處是能夠讓各個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head (q, k, v)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關注不同的資訊，有些關注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local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、有些關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 </a:t>
            </a:r>
            <a:r>
              <a:rPr lang="en-US" altLang="zh-TW" dirty="0">
                <a:solidFill>
                  <a:srgbClr val="292929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global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資訊等。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0810362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96A897-302B-4AA7-B06F-FE68F2D1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Multi-Head Attention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2F617D-E136-4700-A1D5-0E50ECFE1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0" y="2289969"/>
            <a:ext cx="3253000" cy="4351338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35CDEDB-8052-45A5-A6EA-F016462EA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2836069"/>
            <a:ext cx="8162924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476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43555E-7D98-4313-8067-E6869EC1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Add and Layer Norm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9AD4092-C198-4C57-B4A2-B55ECF3C0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經過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charter"/>
              </a:rPr>
              <a:t> 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Multi-head Attention 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後會進入 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Add &amp; Norm 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層，這一層是指 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residual connection 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charter"/>
              </a:rPr>
              <a:t> 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 normalization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charter"/>
              </a:rPr>
              <a:t>。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前一層的輸出 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Sublayer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charter"/>
              </a:rPr>
              <a:t> 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會與原輸入 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charter"/>
              </a:rPr>
              <a:t> 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相加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charter"/>
              </a:rPr>
              <a:t> 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charter"/>
              </a:rPr>
              <a:t>(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residual connection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charter"/>
              </a:rPr>
              <a:t>)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charter"/>
              </a:rPr>
              <a:t>，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以減緩梯度消失的問題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charter"/>
              </a:rPr>
              <a:t>，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然後再做 </a:t>
            </a:r>
            <a:r>
              <a:rPr lang="en-US" altLang="zh-TW" b="0" i="0" dirty="0">
                <a:solidFill>
                  <a:srgbClr val="2929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layer normalization</a:t>
            </a:r>
            <a:r>
              <a:rPr lang="zh-TW" altLang="en-US" b="0" i="0" dirty="0">
                <a:solidFill>
                  <a:srgbClr val="292929"/>
                </a:solidFill>
                <a:effectLst/>
                <a:latin typeface="charter"/>
              </a:rPr>
              <a:t>。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E26BB7-BF52-432D-8CC1-7AC4A15B6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157" y="3988517"/>
            <a:ext cx="4616687" cy="29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0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87D724-DE9A-4A14-90D0-B8E3401F4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16" y="504828"/>
            <a:ext cx="10515600" cy="892173"/>
          </a:xfrm>
        </p:spPr>
        <p:txBody>
          <a:bodyPr/>
          <a:lstStyle/>
          <a:p>
            <a:pPr algn="ctr"/>
            <a:r>
              <a:rPr lang="en-US" altLang="zh-TW" dirty="0"/>
              <a:t>Batch Norm vs Layer Norm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A63F9A1-44D0-4625-9519-3016FB4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38475"/>
            <a:ext cx="7877345" cy="4623494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EF6CF9B-4479-4799-9925-AB41FABB12BE}"/>
              </a:ext>
            </a:extLst>
          </p:cNvPr>
          <p:cNvSpPr txBox="1"/>
          <p:nvPr/>
        </p:nvSpPr>
        <p:spPr>
          <a:xfrm>
            <a:off x="6202860" y="2059783"/>
            <a:ext cx="59891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TW" dirty="0">
                <a:solidFill>
                  <a:srgbClr val="292929"/>
                </a:solidFill>
                <a:latin typeface="charter"/>
              </a:rPr>
              <a:t>Batch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normalization(BN)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作法是在每一個 </a:t>
            </a:r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mini-batch</a:t>
            </a:r>
          </a:p>
          <a:p>
            <a:pPr algn="l"/>
            <a:r>
              <a:rPr lang="en-US" altLang="zh-TW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input feature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normalize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，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這樣的方式雖然在</a:t>
            </a:r>
            <a:endParaRPr lang="en-US" altLang="zh-TW" dirty="0">
              <a:solidFill>
                <a:srgbClr val="29292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292929"/>
                </a:solidFill>
                <a:latin typeface="charter"/>
              </a:rPr>
              <a:t>CNN 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上獲得了很好的效果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，</a:t>
            </a:r>
            <a:r>
              <a:rPr lang="zh-TW" altLang="en-US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但仍然存在一些缺點</a:t>
            </a:r>
            <a:r>
              <a:rPr lang="zh-TW" altLang="en-US" dirty="0">
                <a:solidFill>
                  <a:srgbClr val="292929"/>
                </a:solidFill>
                <a:latin typeface="charter"/>
              </a:rPr>
              <a:t>：</a:t>
            </a:r>
            <a:endParaRPr lang="en-US" altLang="zh-TW" dirty="0">
              <a:solidFill>
                <a:srgbClr val="292929"/>
              </a:solidFill>
              <a:latin typeface="charter"/>
            </a:endParaRPr>
          </a:p>
          <a:p>
            <a:pPr algn="l"/>
            <a:endParaRPr lang="zh-TW" altLang="en-US" dirty="0">
              <a:solidFill>
                <a:srgbClr val="292929"/>
              </a:solidFill>
              <a:latin typeface="charter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過於依賴 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batch size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batch size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太小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，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BN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的效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果會明顯下降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不太適用於時間序列，因為文本序列的長度通常不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一致，強制對每個文本執行 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BN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不大合理。因此在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 </a:t>
            </a:r>
            <a:endParaRPr lang="en-US" altLang="zh-TW" dirty="0">
              <a:solidFill>
                <a:srgbClr val="FF0000"/>
              </a:solidFill>
              <a:latin typeface="charter"/>
            </a:endParaRPr>
          </a:p>
          <a:p>
            <a:pPr algn="l"/>
            <a:r>
              <a:rPr lang="en-US" altLang="zh-TW" dirty="0">
                <a:solidFill>
                  <a:srgbClr val="FF0000"/>
                </a:solidFill>
                <a:latin typeface="charter"/>
              </a:rPr>
              <a:t>     RNN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中較常使用 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Layer Normalization (LN)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，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概念與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BN </a:t>
            </a:r>
          </a:p>
          <a:p>
            <a:pPr algn="l"/>
            <a:r>
              <a:rPr lang="en-US" altLang="zh-TW" dirty="0">
                <a:solidFill>
                  <a:srgbClr val="FF0000"/>
                </a:solidFill>
                <a:latin typeface="charter"/>
              </a:rPr>
              <a:t>   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類似，差別在於 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LN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是對每一個樣本進行 </a:t>
            </a:r>
            <a:r>
              <a:rPr lang="en-US" altLang="zh-TW" dirty="0">
                <a:solidFill>
                  <a:srgbClr val="FF0000"/>
                </a:solidFill>
                <a:latin typeface="charter"/>
              </a:rPr>
              <a:t>normalize</a:t>
            </a:r>
            <a:r>
              <a:rPr lang="zh-TW" altLang="en-US" dirty="0">
                <a:solidFill>
                  <a:srgbClr val="FF0000"/>
                </a:solidFill>
                <a:latin typeface="charter"/>
              </a:rPr>
              <a:t>。</a:t>
            </a:r>
            <a:endParaRPr lang="en-US" altLang="zh-TW" dirty="0">
              <a:solidFill>
                <a:srgbClr val="FF0000"/>
              </a:solidFill>
              <a:latin typeface="charter"/>
            </a:endParaRPr>
          </a:p>
          <a:p>
            <a:pPr algn="l"/>
            <a:r>
              <a:rPr lang="zh-TW" altLang="en-US" dirty="0">
                <a:solidFill>
                  <a:srgbClr val="FF0000"/>
                </a:solidFill>
                <a:latin typeface="charter"/>
              </a:rPr>
              <a:t>   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由下圖可以很清楚的看出兩者的差異，其中每一行是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指樣本，每一列是樣本特徵。</a:t>
            </a:r>
          </a:p>
          <a:p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DB370E7-7A48-44FD-BE6A-BDBAF66344F3}"/>
              </a:ext>
            </a:extLst>
          </p:cNvPr>
          <p:cNvSpPr/>
          <p:nvPr/>
        </p:nvSpPr>
        <p:spPr>
          <a:xfrm>
            <a:off x="6093916" y="1843088"/>
            <a:ext cx="5989140" cy="3693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7610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51D1BB-B33E-40B4-AD18-355EA6E4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69215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Transformer Conclusion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13F8A1-2430-4B9F-9589-2AF5DFC20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371"/>
            <a:ext cx="10515600" cy="5119687"/>
          </a:xfrm>
        </p:spPr>
        <p:txBody>
          <a:bodyPr/>
          <a:lstStyle/>
          <a:p>
            <a:pPr algn="l"/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首先</a:t>
            </a:r>
            <a:r>
              <a:rPr lang="zh-TW" altLang="en-US" sz="2000" dirty="0">
                <a:solidFill>
                  <a:srgbClr val="292929"/>
                </a:solidFill>
                <a:latin typeface="charter"/>
              </a:rPr>
              <a:t> 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Encoder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會利用注意力機制關注彼此，接著在 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Decoder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中除了關注本身前幾層的輸出外，還會關注 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Encoder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的輸出。</a:t>
            </a:r>
          </a:p>
          <a:p>
            <a:pPr algn="l"/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Transformer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以全部基於 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attention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的方式達到了 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Attention Is All You Need</a:t>
            </a:r>
            <a:r>
              <a:rPr lang="zh-TW" altLang="en-US" sz="2000" dirty="0">
                <a:solidFill>
                  <a:srgbClr val="292929"/>
                </a:solidFill>
                <a:latin typeface="charter"/>
              </a:rPr>
              <a:t>，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這樣的架構有利於平行運算，比起 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RNN</a:t>
            </a:r>
            <a:r>
              <a:rPr lang="zh-TW" altLang="en-US" sz="2000" dirty="0">
                <a:solidFill>
                  <a:srgbClr val="292929"/>
                </a:solidFill>
                <a:latin typeface="charter"/>
              </a:rPr>
              <a:t>、</a:t>
            </a:r>
            <a:r>
              <a:rPr lang="en-US" altLang="zh-TW" sz="2000" dirty="0">
                <a:solidFill>
                  <a:srgbClr val="292929"/>
                </a:solidFill>
                <a:latin typeface="charter"/>
              </a:rPr>
              <a:t>CNN </a:t>
            </a:r>
            <a:r>
              <a:rPr lang="zh-TW" altLang="en-US" sz="2000" dirty="0">
                <a:solidFill>
                  <a:srgbClr val="29292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能夠得到更好的表現結果，同時還提升了訓練速度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09692DF-96D4-4DD4-B2B8-09E45098D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375" y="2787695"/>
            <a:ext cx="4751600" cy="434264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A0D9DCC-7ABC-4049-AEF5-DDC69763A2BB}"/>
              </a:ext>
            </a:extLst>
          </p:cNvPr>
          <p:cNvSpPr/>
          <p:nvPr/>
        </p:nvSpPr>
        <p:spPr>
          <a:xfrm>
            <a:off x="3430375" y="2787696"/>
            <a:ext cx="4599200" cy="42488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267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B7285F-94C3-84F9-8C27-695DD23C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Activation Functions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Google Shape;508;p65">
            <a:extLst>
              <a:ext uri="{FF2B5EF4-FFF2-40B4-BE49-F238E27FC236}">
                <a16:creationId xmlns:a16="http://schemas.microsoft.com/office/drawing/2014/main" id="{F84BF6C7-187F-AA03-4573-922B01408A51}"/>
              </a:ext>
            </a:extLst>
          </p:cNvPr>
          <p:cNvSpPr txBox="1"/>
          <p:nvPr/>
        </p:nvSpPr>
        <p:spPr>
          <a:xfrm>
            <a:off x="1840367" y="2489881"/>
            <a:ext cx="1511300" cy="452437"/>
          </a:xfrm>
          <a:prstGeom prst="rect">
            <a:avLst/>
          </a:prstGeom>
          <a:noFill/>
          <a:ln>
            <a:noFill/>
          </a:ln>
        </p:spPr>
        <p:txBody>
          <a:bodyPr spcFirstLastPara="1" lIns="91401" tIns="91401" rIns="91401" bIns="91401"/>
          <a:lstStyle/>
          <a:p>
            <a:pPr>
              <a:defRPr/>
            </a:pPr>
            <a:r>
              <a:rPr lang="en" sz="2399" b="1"/>
              <a:t>Sigmoid</a:t>
            </a:r>
            <a:endParaRPr sz="2399" b="1"/>
          </a:p>
        </p:txBody>
      </p:sp>
      <p:sp>
        <p:nvSpPr>
          <p:cNvPr id="6" name="Google Shape;509;p65">
            <a:extLst>
              <a:ext uri="{FF2B5EF4-FFF2-40B4-BE49-F238E27FC236}">
                <a16:creationId xmlns:a16="http://schemas.microsoft.com/office/drawing/2014/main" id="{67B6A783-2E75-950A-A7C5-DE7F5E8D6964}"/>
              </a:ext>
            </a:extLst>
          </p:cNvPr>
          <p:cNvSpPr txBox="1"/>
          <p:nvPr/>
        </p:nvSpPr>
        <p:spPr>
          <a:xfrm>
            <a:off x="1840367" y="3705906"/>
            <a:ext cx="2963862" cy="452437"/>
          </a:xfrm>
          <a:prstGeom prst="rect">
            <a:avLst/>
          </a:prstGeom>
          <a:noFill/>
          <a:ln>
            <a:noFill/>
          </a:ln>
        </p:spPr>
        <p:txBody>
          <a:bodyPr spcFirstLastPara="1" lIns="91401" tIns="91401" rIns="91401" bIns="91401"/>
          <a:lstStyle/>
          <a:p>
            <a:pPr>
              <a:defRPr/>
            </a:pPr>
            <a:r>
              <a:rPr lang="en" sz="2399" b="1"/>
              <a:t>tanh</a:t>
            </a:r>
            <a:endParaRPr sz="2399"/>
          </a:p>
        </p:txBody>
      </p:sp>
      <p:sp>
        <p:nvSpPr>
          <p:cNvPr id="7" name="Google Shape;510;p65">
            <a:extLst>
              <a:ext uri="{FF2B5EF4-FFF2-40B4-BE49-F238E27FC236}">
                <a16:creationId xmlns:a16="http://schemas.microsoft.com/office/drawing/2014/main" id="{97380C6C-8EB5-2ACE-E66A-EB4F75D74706}"/>
              </a:ext>
            </a:extLst>
          </p:cNvPr>
          <p:cNvSpPr txBox="1"/>
          <p:nvPr/>
        </p:nvSpPr>
        <p:spPr>
          <a:xfrm>
            <a:off x="1840367" y="4994956"/>
            <a:ext cx="3127375" cy="452437"/>
          </a:xfrm>
          <a:prstGeom prst="rect">
            <a:avLst/>
          </a:prstGeom>
          <a:noFill/>
          <a:ln>
            <a:noFill/>
          </a:ln>
        </p:spPr>
        <p:txBody>
          <a:bodyPr spcFirstLastPara="1" lIns="91401" tIns="91401" rIns="91401" bIns="91401"/>
          <a:lstStyle/>
          <a:p>
            <a:pPr>
              <a:defRPr/>
            </a:pPr>
            <a:r>
              <a:rPr lang="en" sz="2399" b="1"/>
              <a:t>ReLU</a:t>
            </a:r>
            <a:endParaRPr sz="2399"/>
          </a:p>
        </p:txBody>
      </p:sp>
      <p:sp>
        <p:nvSpPr>
          <p:cNvPr id="8" name="Google Shape;511;p65">
            <a:extLst>
              <a:ext uri="{FF2B5EF4-FFF2-40B4-BE49-F238E27FC236}">
                <a16:creationId xmlns:a16="http://schemas.microsoft.com/office/drawing/2014/main" id="{0D41F7A3-B0F5-9222-5DE9-DE6DC9583897}"/>
              </a:ext>
            </a:extLst>
          </p:cNvPr>
          <p:cNvSpPr txBox="1"/>
          <p:nvPr/>
        </p:nvSpPr>
        <p:spPr>
          <a:xfrm>
            <a:off x="6244092" y="2427968"/>
            <a:ext cx="2286000" cy="452438"/>
          </a:xfrm>
          <a:prstGeom prst="rect">
            <a:avLst/>
          </a:prstGeom>
          <a:noFill/>
          <a:ln>
            <a:noFill/>
          </a:ln>
        </p:spPr>
        <p:txBody>
          <a:bodyPr spcFirstLastPara="1" lIns="91401" tIns="91401" rIns="91401" bIns="91401"/>
          <a:lstStyle/>
          <a:p>
            <a:pPr>
              <a:defRPr/>
            </a:pPr>
            <a:r>
              <a:rPr lang="en" sz="2399" b="1"/>
              <a:t>Leaky </a:t>
            </a:r>
            <a:r>
              <a:rPr lang="en" sz="2399" b="1" dirty="0" err="1"/>
              <a:t>ReLU</a:t>
            </a:r>
            <a:endParaRPr sz="2399" dirty="0"/>
          </a:p>
        </p:txBody>
      </p:sp>
      <p:sp>
        <p:nvSpPr>
          <p:cNvPr id="9" name="Google Shape;512;p65">
            <a:extLst>
              <a:ext uri="{FF2B5EF4-FFF2-40B4-BE49-F238E27FC236}">
                <a16:creationId xmlns:a16="http://schemas.microsoft.com/office/drawing/2014/main" id="{E0F866C7-8495-5716-D7B7-5388836AEB9E}"/>
              </a:ext>
            </a:extLst>
          </p:cNvPr>
          <p:cNvSpPr txBox="1"/>
          <p:nvPr/>
        </p:nvSpPr>
        <p:spPr>
          <a:xfrm>
            <a:off x="6320292" y="3834493"/>
            <a:ext cx="2286000" cy="452438"/>
          </a:xfrm>
          <a:prstGeom prst="rect">
            <a:avLst/>
          </a:prstGeom>
          <a:noFill/>
          <a:ln>
            <a:noFill/>
          </a:ln>
        </p:spPr>
        <p:txBody>
          <a:bodyPr spcFirstLastPara="1" lIns="91401" tIns="91401" rIns="91401" bIns="91401"/>
          <a:lstStyle/>
          <a:p>
            <a:pPr>
              <a:defRPr/>
            </a:pPr>
            <a:r>
              <a:rPr lang="en" sz="2399" b="1"/>
              <a:t>Maxout</a:t>
            </a:r>
            <a:endParaRPr sz="2399" b="1"/>
          </a:p>
        </p:txBody>
      </p:sp>
      <p:sp>
        <p:nvSpPr>
          <p:cNvPr id="10" name="Google Shape;513;p65">
            <a:extLst>
              <a:ext uri="{FF2B5EF4-FFF2-40B4-BE49-F238E27FC236}">
                <a16:creationId xmlns:a16="http://schemas.microsoft.com/office/drawing/2014/main" id="{117D2D03-8B6B-4517-18B2-05B781E59222}"/>
              </a:ext>
            </a:extLst>
          </p:cNvPr>
          <p:cNvSpPr txBox="1"/>
          <p:nvPr/>
        </p:nvSpPr>
        <p:spPr>
          <a:xfrm>
            <a:off x="6366329" y="4918756"/>
            <a:ext cx="2284413" cy="452437"/>
          </a:xfrm>
          <a:prstGeom prst="rect">
            <a:avLst/>
          </a:prstGeom>
          <a:noFill/>
          <a:ln>
            <a:noFill/>
          </a:ln>
        </p:spPr>
        <p:txBody>
          <a:bodyPr spcFirstLastPara="1" lIns="91401" tIns="91401" rIns="91401" bIns="91401"/>
          <a:lstStyle/>
          <a:p>
            <a:pPr>
              <a:defRPr/>
            </a:pPr>
            <a:r>
              <a:rPr lang="en" sz="2399" b="1" dirty="0"/>
              <a:t>ELU</a:t>
            </a:r>
            <a:endParaRPr sz="2399" b="1" dirty="0"/>
          </a:p>
        </p:txBody>
      </p:sp>
      <p:pic>
        <p:nvPicPr>
          <p:cNvPr id="11" name="Google Shape;515;p65">
            <a:extLst>
              <a:ext uri="{FF2B5EF4-FFF2-40B4-BE49-F238E27FC236}">
                <a16:creationId xmlns:a16="http://schemas.microsoft.com/office/drawing/2014/main" id="{FE6D64FC-E8EB-CA86-48A2-4CFF141A9EF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67" y="3012168"/>
            <a:ext cx="164941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oogle Shape;516;p65">
            <a:extLst>
              <a:ext uri="{FF2B5EF4-FFF2-40B4-BE49-F238E27FC236}">
                <a16:creationId xmlns:a16="http://schemas.microsoft.com/office/drawing/2014/main" id="{BC31892E-2E57-1C62-CE3A-9FEBC2B1BBC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67" y="4196443"/>
            <a:ext cx="10763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oogle Shape;517;p65">
            <a:extLst>
              <a:ext uri="{FF2B5EF4-FFF2-40B4-BE49-F238E27FC236}">
                <a16:creationId xmlns:a16="http://schemas.microsoft.com/office/drawing/2014/main" id="{EE27CA44-4482-6306-855A-2EE7BCE2A7A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67" y="5485493"/>
            <a:ext cx="133508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518;p65">
            <a:extLst>
              <a:ext uri="{FF2B5EF4-FFF2-40B4-BE49-F238E27FC236}">
                <a16:creationId xmlns:a16="http://schemas.microsoft.com/office/drawing/2014/main" id="{5559913B-2A75-E38E-545F-DC4590B7051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329" y="2888343"/>
            <a:ext cx="1649413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oogle Shape;519;p65">
            <a:extLst>
              <a:ext uri="{FF2B5EF4-FFF2-40B4-BE49-F238E27FC236}">
                <a16:creationId xmlns:a16="http://schemas.microsoft.com/office/drawing/2014/main" id="{5A747B73-EAD1-188A-BC27-C2B5BDBF1F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79" y="5371193"/>
            <a:ext cx="18970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520;p65">
            <a:extLst>
              <a:ext uri="{FF2B5EF4-FFF2-40B4-BE49-F238E27FC236}">
                <a16:creationId xmlns:a16="http://schemas.microsoft.com/office/drawing/2014/main" id="{EF774CB1-360C-47C9-77C2-FCB23C130E7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79" y="4261531"/>
            <a:ext cx="2962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oogle Shape;521;p65">
            <a:extLst>
              <a:ext uri="{FF2B5EF4-FFF2-40B4-BE49-F238E27FC236}">
                <a16:creationId xmlns:a16="http://schemas.microsoft.com/office/drawing/2014/main" id="{3A37C4D9-8B1D-3889-C1D5-FB4B5D5AE69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79" y="2477181"/>
            <a:ext cx="1452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oogle Shape;522;p65">
            <a:extLst>
              <a:ext uri="{FF2B5EF4-FFF2-40B4-BE49-F238E27FC236}">
                <a16:creationId xmlns:a16="http://schemas.microsoft.com/office/drawing/2014/main" id="{730F8D95-AE48-DAE6-4B6C-DECD1E2DF46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79" y="3755118"/>
            <a:ext cx="1452563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oogle Shape;523;p65">
            <a:extLst>
              <a:ext uri="{FF2B5EF4-FFF2-40B4-BE49-F238E27FC236}">
                <a16:creationId xmlns:a16="http://schemas.microsoft.com/office/drawing/2014/main" id="{7DEE2D2E-5E7B-E5DF-A7BC-1ABE430AE1D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392" y="4940981"/>
            <a:ext cx="13858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oogle Shape;524;p65">
            <a:extLst>
              <a:ext uri="{FF2B5EF4-FFF2-40B4-BE49-F238E27FC236}">
                <a16:creationId xmlns:a16="http://schemas.microsoft.com/office/drawing/2014/main" id="{8B7382B7-2226-F483-FB7C-5C37128B01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179" y="2477181"/>
            <a:ext cx="145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oogle Shape;525;p65">
            <a:extLst>
              <a:ext uri="{FF2B5EF4-FFF2-40B4-BE49-F238E27FC236}">
                <a16:creationId xmlns:a16="http://schemas.microsoft.com/office/drawing/2014/main" id="{4F339283-CD98-D9C4-6425-25EC5DD2D0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179" y="4940981"/>
            <a:ext cx="145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Google Shape;526;p65">
            <a:extLst>
              <a:ext uri="{FF2B5EF4-FFF2-40B4-BE49-F238E27FC236}">
                <a16:creationId xmlns:a16="http://schemas.microsoft.com/office/drawing/2014/main" id="{C726BC93-8E1D-9B5F-D3BC-0FD441EC33F9}"/>
              </a:ext>
            </a:extLst>
          </p:cNvPr>
          <p:cNvSpPr/>
          <p:nvPr/>
        </p:nvSpPr>
        <p:spPr>
          <a:xfrm>
            <a:off x="1865767" y="4891768"/>
            <a:ext cx="3568700" cy="126841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01" tIns="91401" rIns="91401" bIns="91401" anchor="ctr"/>
          <a:lstStyle/>
          <a:p>
            <a:pPr>
              <a:defRPr/>
            </a:pPr>
            <a:endParaRPr sz="1865">
              <a:solidFill>
                <a:srgbClr val="FF0000"/>
              </a:solidFill>
            </a:endParaRPr>
          </a:p>
        </p:txBody>
      </p:sp>
      <p:sp>
        <p:nvSpPr>
          <p:cNvPr id="23" name="Google Shape;527;p65">
            <a:extLst>
              <a:ext uri="{FF2B5EF4-FFF2-40B4-BE49-F238E27FC236}">
                <a16:creationId xmlns:a16="http://schemas.microsoft.com/office/drawing/2014/main" id="{EDDF8489-075F-CF36-E5C2-8860330406AD}"/>
              </a:ext>
            </a:extLst>
          </p:cNvPr>
          <p:cNvSpPr txBox="1"/>
          <p:nvPr/>
        </p:nvSpPr>
        <p:spPr>
          <a:xfrm>
            <a:off x="7682367" y="1670731"/>
            <a:ext cx="2963862" cy="487362"/>
          </a:xfrm>
          <a:prstGeom prst="rect">
            <a:avLst/>
          </a:prstGeom>
          <a:noFill/>
          <a:ln>
            <a:noFill/>
          </a:ln>
        </p:spPr>
        <p:txBody>
          <a:bodyPr spcFirstLastPara="1" lIns="91401" tIns="91401" rIns="91401" bIns="91401"/>
          <a:lstStyle/>
          <a:p>
            <a:pPr>
              <a:defRPr/>
            </a:pPr>
            <a:r>
              <a:rPr lang="en" sz="1799" dirty="0">
                <a:solidFill>
                  <a:srgbClr val="FF0000"/>
                </a:solidFill>
              </a:rPr>
              <a:t>ReLU is a good default choice for most problems</a:t>
            </a:r>
            <a:endParaRPr sz="1799" dirty="0">
              <a:solidFill>
                <a:srgbClr val="FF0000"/>
              </a:solidFill>
            </a:endParaRPr>
          </a:p>
        </p:txBody>
      </p:sp>
      <p:sp>
        <p:nvSpPr>
          <p:cNvPr id="24" name="矩形 1">
            <a:extLst>
              <a:ext uri="{FF2B5EF4-FFF2-40B4-BE49-F238E27FC236}">
                <a16:creationId xmlns:a16="http://schemas.microsoft.com/office/drawing/2014/main" id="{E997AC53-474C-22A7-56D7-C57A97B3F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6129" y="7141256"/>
            <a:ext cx="334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b="1"/>
              <a:t>ELU: Exponential Linear Unit</a:t>
            </a:r>
          </a:p>
        </p:txBody>
      </p:sp>
    </p:spTree>
    <p:extLst>
      <p:ext uri="{BB962C8B-B14F-4D97-AF65-F5344CB8AC3E}">
        <p14:creationId xmlns:p14="http://schemas.microsoft.com/office/powerpoint/2010/main" val="26377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616F63-ACDF-465D-9217-B9E8B435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Conformer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9E8BE7-8831-4267-9975-B99835455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2194719"/>
            <a:ext cx="11182350" cy="4351338"/>
          </a:xfrm>
        </p:spPr>
        <p:txBody>
          <a:bodyPr/>
          <a:lstStyle/>
          <a:p>
            <a:r>
              <a:rPr lang="en-US" altLang="zh-TW" dirty="0">
                <a:solidFill>
                  <a:srgbClr val="FF0000"/>
                </a:solidFill>
              </a:rPr>
              <a:t>Conformer = Transformer + CNN</a:t>
            </a:r>
          </a:p>
          <a:p>
            <a:r>
              <a:rPr lang="en-US" altLang="zh-TW" dirty="0"/>
              <a:t>Reference: </a:t>
            </a:r>
            <a:r>
              <a:rPr lang="en-US" altLang="zh-TW" dirty="0">
                <a:hlinkClick r:id="rId2"/>
              </a:rPr>
              <a:t>https://arxiv.org/abs/2005.08100</a:t>
            </a:r>
            <a:endParaRPr lang="en-US" altLang="zh-TW" dirty="0"/>
          </a:p>
          <a:p>
            <a:r>
              <a:rPr lang="en-US" altLang="zh-TW" dirty="0"/>
              <a:t>3 blocks for Conformer: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dirty="0">
                <a:solidFill>
                  <a:srgbClr val="FF0000"/>
                </a:solidFill>
              </a:rPr>
              <a:t>  Feed Forward Module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dirty="0">
                <a:solidFill>
                  <a:srgbClr val="FF0000"/>
                </a:solidFill>
              </a:rPr>
              <a:t>  Multi-Head Self Attention Module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TW" dirty="0">
                <a:solidFill>
                  <a:srgbClr val="FF0000"/>
                </a:solidFill>
              </a:rPr>
              <a:t>  Convolution Module  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15570FE-A038-4547-AA67-6D1B58309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143" y="1321595"/>
            <a:ext cx="4780656" cy="554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10531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D73F54-E8F0-49D2-A5FD-AD5B6228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Convolution Module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10C1545-D3F0-464A-AAD3-7DE3F14F1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9869"/>
            <a:ext cx="11906018" cy="1586730"/>
          </a:xfrm>
        </p:spPr>
      </p:pic>
    </p:spTree>
    <p:extLst>
      <p:ext uri="{BB962C8B-B14F-4D97-AF65-F5344CB8AC3E}">
        <p14:creationId xmlns:p14="http://schemas.microsoft.com/office/powerpoint/2010/main" val="286517885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83E3BA-6F22-4016-AD2B-86669078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Multi-Headed self-attention (MHSA)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E84EE6C-2B01-451F-BC9D-FA52BF03A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55" y="3497222"/>
            <a:ext cx="9304039" cy="3139322"/>
          </a:xfrm>
        </p:spPr>
      </p:pic>
    </p:spTree>
    <p:extLst>
      <p:ext uri="{BB962C8B-B14F-4D97-AF65-F5344CB8AC3E}">
        <p14:creationId xmlns:p14="http://schemas.microsoft.com/office/powerpoint/2010/main" val="17445850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B91435-7A09-44BD-9928-779E2FEF6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Feed-forward Module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0078351-93DC-450B-823C-FC0A7DDD2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7" y="3261469"/>
            <a:ext cx="11299157" cy="2222551"/>
          </a:xfrm>
        </p:spPr>
      </p:pic>
    </p:spTree>
    <p:extLst>
      <p:ext uri="{BB962C8B-B14F-4D97-AF65-F5344CB8AC3E}">
        <p14:creationId xmlns:p14="http://schemas.microsoft.com/office/powerpoint/2010/main" val="409883985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B5A565-BB09-44A8-B9FD-0EE5013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7520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/>
              <a:t>Step for Conformer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EAE7E0E-C7D4-43DA-9FF3-BA65FC3BE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6" y="1793083"/>
            <a:ext cx="6212270" cy="3037717"/>
          </a:xfr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DC49772-4215-4FDA-9A0B-08F7E452A042}"/>
              </a:ext>
            </a:extLst>
          </p:cNvPr>
          <p:cNvSpPr txBox="1"/>
          <p:nvPr/>
        </p:nvSpPr>
        <p:spPr>
          <a:xfrm>
            <a:off x="8354262" y="2597766"/>
            <a:ext cx="2999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Transformer</a:t>
            </a:r>
            <a:r>
              <a:rPr lang="zh-TW" altLang="en-US" dirty="0"/>
              <a:t>優點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dirty="0"/>
              <a:t>善於捕捉長序列</a:t>
            </a:r>
            <a:r>
              <a:rPr lang="en-US" altLang="zh-TW" dirty="0"/>
              <a:t>,global</a:t>
            </a:r>
            <a:r>
              <a:rPr lang="zh-TW" altLang="en-US" dirty="0"/>
              <a:t>信息</a:t>
            </a:r>
            <a:endParaRPr lang="en-US" altLang="zh-TW" dirty="0"/>
          </a:p>
          <a:p>
            <a:r>
              <a:rPr lang="en-US" altLang="zh-TW" dirty="0"/>
              <a:t>CNN</a:t>
            </a:r>
            <a:r>
              <a:rPr lang="zh-TW" altLang="en-US" dirty="0"/>
              <a:t>優點 </a:t>
            </a:r>
            <a:r>
              <a:rPr lang="en-US" altLang="zh-TW" dirty="0"/>
              <a:t>:</a:t>
            </a:r>
          </a:p>
          <a:p>
            <a:r>
              <a:rPr lang="zh-TW" altLang="en-US" dirty="0"/>
              <a:t>善於取局部特徵</a:t>
            </a:r>
            <a:r>
              <a:rPr lang="en-US" altLang="zh-TW" dirty="0"/>
              <a:t>,</a:t>
            </a:r>
            <a:r>
              <a:rPr lang="zh-TW" altLang="en-US" dirty="0"/>
              <a:t>邊緣</a:t>
            </a:r>
            <a:r>
              <a:rPr lang="en-US" altLang="zh-TW" dirty="0"/>
              <a:t>,</a:t>
            </a:r>
            <a:r>
              <a:rPr lang="zh-TW" altLang="en-US" dirty="0"/>
              <a:t>形狀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DB13F75-C4B9-4FB0-8BFC-115B77E78484}"/>
              </a:ext>
            </a:extLst>
          </p:cNvPr>
          <p:cNvSpPr txBox="1"/>
          <p:nvPr/>
        </p:nvSpPr>
        <p:spPr>
          <a:xfrm>
            <a:off x="1790701" y="5312569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FFN</a:t>
            </a:r>
            <a:r>
              <a:rPr lang="zh-TW" altLang="en-US" dirty="0"/>
              <a:t>每層貢獻一半的值</a:t>
            </a:r>
          </a:p>
        </p:txBody>
      </p:sp>
    </p:spTree>
    <p:extLst>
      <p:ext uri="{BB962C8B-B14F-4D97-AF65-F5344CB8AC3E}">
        <p14:creationId xmlns:p14="http://schemas.microsoft.com/office/powerpoint/2010/main" val="118180490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188982-64FE-4AEC-8DB9-5F49C5A80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CNN,Transformer</a:t>
            </a:r>
            <a:r>
              <a:rPr lang="en-US" altLang="zh-TW" dirty="0"/>
              <a:t>, Conformer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9D6461-4304-4D8B-8541-13502AAB71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87" y="2127536"/>
            <a:ext cx="8858426" cy="5099558"/>
          </a:xfrm>
        </p:spPr>
      </p:pic>
    </p:spTree>
    <p:extLst>
      <p:ext uri="{BB962C8B-B14F-4D97-AF65-F5344CB8AC3E}">
        <p14:creationId xmlns:p14="http://schemas.microsoft.com/office/powerpoint/2010/main" val="18576328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8B011D-133D-465B-B9AF-8A91CE39E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Conformer Performance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48588C8-3DB4-4AA5-89ED-BB7830705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2" y="2271660"/>
            <a:ext cx="4603987" cy="2082907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1F8F3CC-0312-4440-B742-B5D9B5626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60" y="2254965"/>
            <a:ext cx="5817127" cy="401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359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180D39-C892-4DA1-B6BC-9BC48C6B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dirty="0"/>
              <a:t>Different Attention Mechanism and Transformer</a:t>
            </a:r>
            <a:endParaRPr lang="zh-TW" altLang="en-US" sz="40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699DEB-94A2-49CC-93BA-0A8197F36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Local Attention, Truncated Attention</a:t>
            </a:r>
          </a:p>
          <a:p>
            <a:r>
              <a:rPr lang="en-US" altLang="zh-TW" dirty="0"/>
              <a:t>Stride Attention</a:t>
            </a:r>
          </a:p>
          <a:p>
            <a:r>
              <a:rPr lang="en-US" altLang="zh-TW" dirty="0"/>
              <a:t>Global Attention</a:t>
            </a:r>
          </a:p>
          <a:p>
            <a:r>
              <a:rPr lang="en-US" altLang="zh-TW" dirty="0" err="1"/>
              <a:t>Linformer</a:t>
            </a:r>
            <a:r>
              <a:rPr lang="en-US" altLang="zh-TW" dirty="0"/>
              <a:t>, </a:t>
            </a:r>
            <a:r>
              <a:rPr lang="en-US" altLang="zh-TW" dirty="0" err="1"/>
              <a:t>Longformer</a:t>
            </a:r>
            <a:r>
              <a:rPr lang="en-US" altLang="zh-TW" dirty="0"/>
              <a:t>, Reformer, Big Bird…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974516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Deep Learning Math Material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345977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133363-42D9-46C9-9F62-FDBBCFA66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701675"/>
          </a:xfrm>
        </p:spPr>
        <p:txBody>
          <a:bodyPr/>
          <a:lstStyle/>
          <a:p>
            <a:pPr algn="ctr"/>
            <a:r>
              <a:rPr lang="en-US" altLang="zh-TW" dirty="0"/>
              <a:t>Principle Component Analysis (PCA)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21F6929-7947-4D56-B319-9A943EE25B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0880" y="1435894"/>
                <a:ext cx="11094720" cy="56388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altLang="zh-TW" dirty="0"/>
                  <a:t>PCA goal : reduce dimension and maintain information simultaneously</a:t>
                </a:r>
              </a:p>
              <a:p>
                <a:r>
                  <a:rPr lang="en-US" altLang="zh-TW" dirty="0"/>
                  <a:t>Math :</a:t>
                </a:r>
              </a:p>
              <a:p>
                <a:r>
                  <a:rPr lang="en-US" altLang="zh-TW" dirty="0"/>
                  <a:t>Random variable : X, Y</a:t>
                </a: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Mean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nary>
                              <m:naryPr>
                                <m:limLoc m:val="undOvr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𝑃𝐷𝐹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</m:nary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 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𝑓𝑜𝑟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𝑐𝑜𝑛𝑡𝑖𝑛𝑢𝑜𝑢𝑠</m:t>
                            </m:r>
                          </m:e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nary>
                              <m:naryPr>
                                <m:chr m:val="∑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𝑃𝑀𝐹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nary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  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𝑓𝑜𝑟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𝑑𝑖𝑠𝑐𝑟𝑒𝑡𝑒</m:t>
                            </m:r>
                          </m:e>
                        </m:eqArr>
                      </m:e>
                    </m:d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Variance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Covariance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d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Covariance Matrix 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𝐶𝑜𝑣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𝑎𝑟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𝐶𝑜𝑣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𝐶𝑜𝑣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𝑎𝑟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21F6929-7947-4D56-B319-9A943EE25B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0880" y="1435894"/>
                <a:ext cx="11094720" cy="5638800"/>
              </a:xfrm>
              <a:blipFill>
                <a:blip r:embed="rId2"/>
                <a:stretch>
                  <a:fillRect l="-714" t="-24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0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AF965E-66F0-0FB6-8998-C14D9E38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1067021"/>
          </a:xfrm>
        </p:spPr>
        <p:txBody>
          <a:bodyPr/>
          <a:lstStyle/>
          <a:p>
            <a:pPr algn="ctr"/>
            <a:r>
              <a:rPr lang="en-US" altLang="zh-TW" dirty="0"/>
              <a:t>Backpropagation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4C8B8D3-94DE-CF4C-DD5D-102F83010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71448"/>
                <a:ext cx="10515600" cy="5370397"/>
              </a:xfrm>
            </p:spPr>
            <p:txBody>
              <a:bodyPr/>
              <a:lstStyle/>
              <a:p>
                <a:r>
                  <a:rPr lang="en-US" altLang="zh-TW" dirty="0"/>
                  <a:t>Goal : Calculating the gradient of loss function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altLang="zh-TW" dirty="0"/>
              </a:p>
              <a:p>
                <a:r>
                  <a:rPr lang="zh-TW" altLang="en-US" dirty="0"/>
                  <a:t>                 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⋮</m:t>
                    </m:r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b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4C8B8D3-94DE-CF4C-DD5D-102F83010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71448"/>
                <a:ext cx="10515600" cy="5370397"/>
              </a:xfrm>
              <a:blipFill>
                <a:blip r:embed="rId2"/>
                <a:stretch>
                  <a:fillRect l="-1043" t="-181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A493C35B-3E3F-9CF2-6E6F-786A60413D18}"/>
                  </a:ext>
                </a:extLst>
              </p:cNvPr>
              <p:cNvSpPr txBox="1"/>
              <p:nvPr/>
            </p:nvSpPr>
            <p:spPr>
              <a:xfrm>
                <a:off x="1460938" y="5223641"/>
                <a:ext cx="7851227" cy="1057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Backpropagation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用來計算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Training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過程中每一步的</a:t>
                </a:r>
                <a:endPara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num>
                      <m:den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zh-TW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 funciton</a:t>
                </a:r>
                <a:r>
                  <a:rPr lang="en-US" altLang="zh-TW" sz="2400" dirty="0"/>
                  <a:t>, 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是權重的函數</a:t>
                </a:r>
                <a:r>
                  <a:rPr lang="en-US" altLang="zh-TW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endParaRPr lang="zh-TW" altLang="en-US" sz="24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A493C35B-3E3F-9CF2-6E6F-786A60413D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938" y="5223641"/>
                <a:ext cx="7851227" cy="1057790"/>
              </a:xfrm>
              <a:prstGeom prst="rect">
                <a:avLst/>
              </a:prstGeom>
              <a:blipFill>
                <a:blip r:embed="rId3"/>
                <a:stretch>
                  <a:fillRect l="-1242" t="-4624" b="-115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F017665-214E-C5FA-413B-A169767E8AF3}"/>
                  </a:ext>
                </a:extLst>
              </p:cNvPr>
              <p:cNvSpPr txBox="1"/>
              <p:nvPr/>
            </p:nvSpPr>
            <p:spPr>
              <a:xfrm>
                <a:off x="1460938" y="6426346"/>
                <a:ext cx="491397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sz="24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為</a:t>
                </a:r>
                <a:r>
                  <a:rPr lang="en-US" altLang="zh-TW" sz="2400" dirty="0"/>
                  <a:t>learning rate,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為當前權重值</a:t>
                </a:r>
                <a:r>
                  <a:rPr lang="en-US" altLang="zh-TW" sz="24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,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為下一刻權重值</a:t>
                </a: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F017665-214E-C5FA-413B-A169767E8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938" y="6426346"/>
                <a:ext cx="4913974" cy="830997"/>
              </a:xfrm>
              <a:prstGeom prst="rect">
                <a:avLst/>
              </a:prstGeom>
              <a:blipFill>
                <a:blip r:embed="rId4"/>
                <a:stretch>
                  <a:fillRect l="-372" t="-6569" r="-868" b="-1532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501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9F56BF-6EEE-4E9A-A7A2-C89A55C36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Principle Component Analysis (PCA)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19F18DA-780E-494A-9A68-4F14338DB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4160" y="2194719"/>
                <a:ext cx="11089640" cy="4351338"/>
              </a:xfrm>
            </p:spPr>
            <p:txBody>
              <a:bodyPr/>
              <a:lstStyle/>
              <a:p>
                <a:r>
                  <a:rPr lang="en-US" altLang="zh-TW" dirty="0"/>
                  <a:t>Inner Product: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If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TW" dirty="0"/>
                  <a:t>, the inner product is 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 −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b="0" dirty="0"/>
                  <a:t>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⃑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acc>
                          <m:accPr>
                            <m:chr m:val="⃑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||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 </a:t>
                </a:r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 Projection : </a:t>
                </a:r>
              </a:p>
              <a:p>
                <a:pPr marL="0" indent="0">
                  <a:buNone/>
                </a:pPr>
                <a:r>
                  <a:rPr lang="en-US" altLang="zh-TW" b="0" dirty="0"/>
                  <a:t>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dirty="0"/>
                  <a:t> are column vectors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 If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TW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TW" dirty="0"/>
                  <a:t>,  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𝑐𝑜𝑠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⃑"/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acc>
                          </m:e>
                        </m:d>
                      </m:e>
                    </m:d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⃑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⃑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⃑"/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⃑"/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419F18DA-780E-494A-9A68-4F14338DB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4160" y="2194719"/>
                <a:ext cx="11089640" cy="4351338"/>
              </a:xfrm>
              <a:blipFill>
                <a:blip r:embed="rId2"/>
                <a:stretch>
                  <a:fillRect l="-989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CFD895D8-1CEC-4179-AC3D-D8AB53F0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98" y="4535657"/>
            <a:ext cx="2515923" cy="232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5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97AC62-9BE3-4801-937D-3F11B495E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Principle Component Analysis (PCA)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83D7230-A0B6-4AA6-BF77-1C384ECA2E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2240" y="2194719"/>
                <a:ext cx="1184656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TW" dirty="0"/>
                  <a:t>Math problem : find a vector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altLang="zh-TW" dirty="0"/>
                  <a:t>  such that the variance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TW" dirty="0"/>
                  <a:t> will be maximized if 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 .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TW" dirty="0"/>
                  <a:t> is input vector such as features</a:t>
                </a:r>
              </a:p>
              <a:p>
                <a:r>
                  <a:rPr lang="en-US" altLang="zh-TW" dirty="0"/>
                  <a:t>For convenience of calculation, assume that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dirty="0"/>
              </a:p>
              <a:p>
                <a:r>
                  <a:rPr lang="en-US" altLang="zh-TW" dirty="0"/>
                  <a:t>Find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𝑎𝑟𝑔</m:t>
                            </m:r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e>
                          <m:li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lim>
                        </m:limLow>
                      </m:fName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𝑉𝑎𝑟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&lt;sol&gt;: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altLang="zh-TW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nary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                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nary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Therefore, the problem can be reformed to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𝑎𝑟𝑔</m:t>
                            </m:r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e>
                          <m:lim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lim>
                        </m:limLow>
                      </m:fName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𝐶𝑜𝑣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func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883D7230-A0B6-4AA6-BF77-1C384ECA2E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240" y="2194719"/>
                <a:ext cx="11846560" cy="4351338"/>
              </a:xfrm>
              <a:blipFill>
                <a:blip r:embed="rId2"/>
                <a:stretch>
                  <a:fillRect l="-1029" t="-30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003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CE6BB9D-841B-4090-A15C-9DD098DD8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220"/>
            <a:ext cx="10515600" cy="863600"/>
          </a:xfrm>
        </p:spPr>
        <p:txBody>
          <a:bodyPr/>
          <a:lstStyle/>
          <a:p>
            <a:pPr algn="ctr"/>
            <a:r>
              <a:rPr lang="en-US" altLang="zh-TW" dirty="0"/>
              <a:t>Principle Component Analysis (PCA)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2EB754-6EBB-46AC-8AAC-150701B5AE1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9076" y="1597821"/>
                <a:ext cx="11515725" cy="534352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altLang="zh-TW" dirty="0"/>
                  <a:t>Optimization problem: Maximize Variance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 marL="0" indent="0" algn="ctr">
                  <a:buNone/>
                </a:pP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altLang="zh-TW" dirty="0"/>
              </a:p>
              <a:p>
                <a:pPr marL="0" indent="0" algn="ctr">
                  <a:buNone/>
                </a:pP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By Lagrange multiplier:</a:t>
                </a:r>
              </a:p>
              <a:p>
                <a:pPr marL="0" indent="0" algn="ctr">
                  <a:buNone/>
                </a:pP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zh-TW" alt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den>
                            </m:f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=2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𝐶𝑜𝑣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zh-TW" alt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d>
                                  <m:d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zh-TW" alt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zh-TW" altLang="en-US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=−</m:t>
                            </m:r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zh-TW" dirty="0"/>
                  <a:t>    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ym typeface="Wingdings" panose="05000000000000000000" pitchFamily="2" charset="2"/>
                  </a:rPr>
                  <a:t>  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𝐶𝑜𝑣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(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𝑥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)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𝑣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</m:t>
                            </m:r>
                            <m:r>
                              <a:rPr lang="zh-TW" alt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</m:e>
                            </m:d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zh-TW" dirty="0"/>
                  <a:t> </a:t>
                </a:r>
                <a:r>
                  <a:rPr lang="en-US" altLang="zh-TW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is a eigenvalue and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TW" dirty="0"/>
                  <a:t> is eigenvector for covariance matrix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𝐶𝑜𝑣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𝑥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𝐶𝑜𝑣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||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𝑣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||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&lt;Conclusion for PCA&gt;: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</a:t>
                </a:r>
                <a:r>
                  <a:rPr lang="en-US" altLang="zh-TW" dirty="0" err="1">
                    <a:solidFill>
                      <a:srgbClr val="FF0000"/>
                    </a:solidFill>
                    <a:sym typeface="Wingdings" panose="05000000000000000000" pitchFamily="2" charset="2"/>
                  </a:rPr>
                  <a:t>i</a:t>
                </a:r>
                <a:r>
                  <a:rPr lang="en-US" altLang="zh-TW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). The projection vector of the maximized variance is the eigenvector of the covariance matrix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(ii). The maximized variance is the eigenvalue of the covariance matrix</a:t>
                </a:r>
              </a:p>
              <a:p>
                <a:pPr marL="0" indent="0">
                  <a:buNone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2EB754-6EBB-46AC-8AAC-150701B5AE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9076" y="1597821"/>
                <a:ext cx="11515725" cy="5343523"/>
              </a:xfrm>
              <a:blipFill>
                <a:blip r:embed="rId2"/>
                <a:stretch>
                  <a:fillRect l="-582" t="-20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E9B33EBB-5BF8-4DB1-A641-62EDE266EF35}"/>
                  </a:ext>
                </a:extLst>
              </p:cNvPr>
              <p:cNvSpPr txBox="1"/>
              <p:nvPr/>
            </p:nvSpPr>
            <p:spPr>
              <a:xfrm>
                <a:off x="8877300" y="2293145"/>
                <a:ext cx="3486150" cy="99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&lt;note&gt;: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altLang="zh-TW" dirty="0"/>
                  <a:t> </a:t>
                </a:r>
                <a:r>
                  <a:rPr lang="en-US" altLang="zh-TW" dirty="0"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||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𝑣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||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−1=0</m:t>
                    </m:r>
                  </m:oMath>
                </a14:m>
                <a:endParaRPr lang="en-US" altLang="zh-TW" dirty="0"/>
              </a:p>
              <a:p>
                <a:r>
                  <a:rPr lang="en-US" altLang="zh-TW" dirty="0">
                    <a:sym typeface="Wingdings" panose="05000000000000000000" pitchFamily="2" charset="2"/>
                  </a:rPr>
                  <a:t>                 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−1=0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E9B33EBB-5BF8-4DB1-A641-62EDE266E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300" y="2293145"/>
                <a:ext cx="3486150" cy="990143"/>
              </a:xfrm>
              <a:prstGeom prst="rect">
                <a:avLst/>
              </a:prstGeom>
              <a:blipFill>
                <a:blip r:embed="rId3"/>
                <a:stretch>
                  <a:fillRect l="-1399" t="-3067" b="-490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95CC7503-ADE4-4B64-866E-172D26266974}"/>
              </a:ext>
            </a:extLst>
          </p:cNvPr>
          <p:cNvSpPr/>
          <p:nvPr/>
        </p:nvSpPr>
        <p:spPr>
          <a:xfrm>
            <a:off x="8705850" y="2207419"/>
            <a:ext cx="3486150" cy="1181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384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E68431-FE27-4410-8459-4864250DC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Principle Component Analysis (PCA)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A5AC3A8-ACFB-48DA-AFC1-6608B2EE7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07" y="2427218"/>
            <a:ext cx="9452277" cy="3933101"/>
          </a:xfrm>
        </p:spPr>
      </p:pic>
    </p:spTree>
    <p:extLst>
      <p:ext uri="{BB962C8B-B14F-4D97-AF65-F5344CB8AC3E}">
        <p14:creationId xmlns:p14="http://schemas.microsoft.com/office/powerpoint/2010/main" val="37484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661A82-0AB0-46BF-8E02-6B27BAF0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6595"/>
            <a:ext cx="10515600" cy="949325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/>
              <a:t>t-SNE (t distributed stochastic neighbor embedding)</a:t>
            </a:r>
            <a:endParaRPr lang="zh-TW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8C280D9-BB90-469E-B4E1-E7B7B03CCA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31195"/>
                <a:ext cx="10515600" cy="4614863"/>
              </a:xfrm>
            </p:spPr>
            <p:txBody>
              <a:bodyPr/>
              <a:lstStyle/>
              <a:p>
                <a:r>
                  <a:rPr lang="en-US" altLang="zh-TW" dirty="0"/>
                  <a:t>t-distribution PDF :</a:t>
                </a: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num>
                              <m:den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zh-TW" altLang="en-US" b="0" i="1" smtClean="0">
                                <a:latin typeface="Cambria Math" panose="02040503050406030204" pitchFamily="18" charset="0"/>
                              </a:rPr>
                              <m:t>𝜈𝜋</m:t>
                            </m:r>
                          </m:e>
                        </m:rad>
                        <m:r>
                          <m:rPr>
                            <m:sty m:val="p"/>
                          </m:rPr>
                          <a:rPr lang="el-GR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num>
                              <m:den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zh-TW" altLang="en-US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zh-TW" alt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zh-TW" altLang="en-US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degree of freedom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 When  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: </a:t>
                </a:r>
              </a:p>
              <a:p>
                <a:pPr marL="0" indent="0">
                  <a:buNone/>
                </a:pPr>
                <a:r>
                  <a:rPr lang="en-US" altLang="zh-TW" b="0" dirty="0"/>
                  <a:t>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 When  </a:t>
                </a:r>
                <a14:m>
                  <m:oMath xmlns:m="http://schemas.openxmlformats.org/officeDocument/2006/math">
                    <m:r>
                      <a:rPr lang="zh-TW" alt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altLang="zh-TW" dirty="0"/>
                  <a:t>: </a:t>
                </a:r>
              </a:p>
              <a:p>
                <a:pPr marL="0" indent="0">
                  <a:buNone/>
                </a:pPr>
                <a:r>
                  <a:rPr lang="en-US" altLang="zh-TW" b="0" dirty="0"/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TW" alt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zh-TW" altLang="en-US" dirty="0"/>
                  <a:t>     </a:t>
                </a:r>
                <a:r>
                  <a:rPr lang="en-US" altLang="zh-TW" sz="2400" dirty="0">
                    <a:sym typeface="Wingdings" panose="05000000000000000000" pitchFamily="2" charset="2"/>
                  </a:rPr>
                  <a:t> A normal </a:t>
                </a:r>
                <a:r>
                  <a:rPr lang="en-US" altLang="zh-TW" sz="2400" dirty="0" err="1">
                    <a:sym typeface="Wingdings" panose="05000000000000000000" pitchFamily="2" charset="2"/>
                  </a:rPr>
                  <a:t>distributuon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8C280D9-BB90-469E-B4E1-E7B7B03CCA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31195"/>
                <a:ext cx="10515600" cy="4614863"/>
              </a:xfrm>
              <a:blipFill>
                <a:blip r:embed="rId2"/>
                <a:stretch>
                  <a:fillRect l="-1043" t="-22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9FD8024-16F4-499C-A442-CA7E6B3A2536}"/>
                  </a:ext>
                </a:extLst>
              </p:cNvPr>
              <p:cNvSpPr txBox="1"/>
              <p:nvPr/>
            </p:nvSpPr>
            <p:spPr>
              <a:xfrm>
                <a:off x="8028339" y="2235994"/>
                <a:ext cx="3363165" cy="11806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&lt;Note&gt; : Gamma function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zh-TW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TW" alt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59FD8024-16F4-499C-A442-CA7E6B3A2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339" y="2235994"/>
                <a:ext cx="3363165" cy="1180644"/>
              </a:xfrm>
              <a:prstGeom prst="rect">
                <a:avLst/>
              </a:prstGeom>
              <a:blipFill>
                <a:blip r:embed="rId3"/>
                <a:stretch>
                  <a:fillRect l="-1630" t="-31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7463DAF0-DD92-44F6-AAD8-8E45A3D73717}"/>
              </a:ext>
            </a:extLst>
          </p:cNvPr>
          <p:cNvSpPr/>
          <p:nvPr/>
        </p:nvSpPr>
        <p:spPr>
          <a:xfrm>
            <a:off x="7867650" y="2235538"/>
            <a:ext cx="3486150" cy="1181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3EBB75A-A0E9-4CCC-AEFC-A3A82BB4E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93" y="3592395"/>
            <a:ext cx="4779791" cy="3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7997D6-8818-4F3A-A8E2-1B5FC319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600" dirty="0"/>
              <a:t>t-SNE (t distributed stochastic neighbor embedding)</a:t>
            </a:r>
            <a:endParaRPr lang="zh-TW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A0FDC974-2519-44D1-BD47-F237EA7A52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Kullback-Leiber divergence (KL divergence) 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m:rPr>
                            <m:sty m:val="p"/>
                          </m:rPr>
                          <a:rPr lang="en-US" altLang="zh-TW" i="1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altLang="zh-TW" i="1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 i="1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zh-TW" alt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US" altLang="zh-TW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func>
                          <m:funcPr>
                            <m:ctrlPr>
                              <a:rPr lang="en-US" altLang="zh-TW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b="0" i="0" dirty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TW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zh-TW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b="0" i="1" dirty="0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d>
                                      <m:dPr>
                                        <m:ctrlPr>
                                          <a:rPr lang="en-US" altLang="zh-TW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zh-TW" b="0" i="1" dirty="0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  <m:d>
                                      <m:dPr>
                                        <m:ctrlPr>
                                          <a:rPr lang="en-US" altLang="zh-TW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TW" b="0" i="1" dirty="0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altLang="zh-TW" dirty="0"/>
              </a:p>
              <a:p>
                <a:r>
                  <a:rPr lang="en-US" altLang="zh-TW" dirty="0"/>
                  <a:t>P(x), Q(x) represent two different probability distribution</a:t>
                </a:r>
              </a:p>
              <a:p>
                <a:r>
                  <a:rPr lang="en-US" altLang="zh-TW" dirty="0"/>
                  <a:t>KL divergence is used to measure the similarity of two probability distribution</a:t>
                </a:r>
              </a:p>
              <a:p>
                <a:r>
                  <a:rPr lang="en-US" altLang="zh-TW" dirty="0">
                    <a:solidFill>
                      <a:srgbClr val="FF0000"/>
                    </a:solidFill>
                  </a:rPr>
                  <a:t>Cost function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e>
                        </m:nary>
                      </m:e>
                    </m:nary>
                    <m:func>
                      <m:funcPr>
                        <m:ctrlPr>
                          <a:rPr lang="en-US" altLang="zh-TW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TW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TW" b="0" i="1" dirty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A0FDC974-2519-44D1-BD47-F237EA7A52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0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100E9F-B773-4100-AE04-317397D7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600" dirty="0"/>
              <a:t>t-SNE (t distributed stochastic neighbor embedding)</a:t>
            </a:r>
            <a:endParaRPr lang="zh-TW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AD0A2F53-76AB-4AC4-AE21-DC0AC6471F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N</a:t>
                </a:r>
                <a:r>
                  <a:rPr lang="zh-TW" altLang="en-US" dirty="0"/>
                  <a:t>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個高維數據 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zh-TW" altLang="en-US" dirty="0"/>
                  <a:t>   </a:t>
                </a:r>
                <a:endParaRPr lang="en-US" altLang="zh-TW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TW" dirty="0"/>
                  <a:t>,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代表每筆數據是</a:t>
                </a:r>
                <a:r>
                  <a:rPr lang="en-US" altLang="zh-TW" dirty="0"/>
                  <a:t>d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維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目標結果為</a:t>
                </a:r>
                <a:r>
                  <a:rPr lang="en-US" altLang="zh-TW" dirty="0"/>
                  <a:t>N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個低維數據 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endParaRPr lang="en-US" altLang="zh-TW" dirty="0"/>
              </a:p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原本</a:t>
                </a:r>
                <a:r>
                  <a:rPr lang="en-US" altLang="zh-TW" dirty="0"/>
                  <a:t>SNE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:r>
                  <a:rPr lang="en-US" altLang="zh-TW" dirty="0"/>
                  <a:t>p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分布和</a:t>
                </a:r>
                <a:r>
                  <a:rPr lang="en-US" altLang="zh-TW" dirty="0"/>
                  <a:t>q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分布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採用標準差為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zh-TW" alt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TW" alt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的高斯分布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):</a:t>
                </a:r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t-SNE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:r>
                  <a:rPr lang="en-US" altLang="zh-TW" dirty="0"/>
                  <a:t>p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分布和</a:t>
                </a:r>
                <a:r>
                  <a:rPr lang="en-US" altLang="zh-TW" dirty="0"/>
                  <a:t>q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分布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(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採用自由度</a:t>
                </a:r>
                <a:r>
                  <a:rPr lang="en-US" altLang="zh-TW" dirty="0"/>
                  <a:t>=1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:r>
                  <a:rPr lang="en-US" altLang="zh-TW" dirty="0"/>
                  <a:t>t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分布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):</a:t>
                </a:r>
              </a:p>
              <a:p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AD0A2F53-76AB-4AC4-AE21-DC0AC6471F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4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7CA11194-EA08-46D4-9292-7E3367674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58" y="4201302"/>
            <a:ext cx="7886842" cy="9427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8C65720-ABE6-48C7-B7DC-66890D602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58" y="5772930"/>
            <a:ext cx="3865635" cy="7731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D2DA6A0-604B-4716-9F8F-2AECCE2C6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85" y="5698988"/>
            <a:ext cx="3641790" cy="8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F96EC9-D798-48BD-AAD7-AE44B2517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600" dirty="0"/>
              <a:t>t-SNE (t distributed stochastic neighbor embedding)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25F41B-3813-4EC4-A484-3A933B6F0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分布受到</a:t>
            </a:r>
            <a:r>
              <a:rPr lang="en-US" altLang="zh-TW" dirty="0"/>
              <a:t>outliers(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異常值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影響較</a:t>
            </a:r>
            <a:r>
              <a:rPr lang="en-US" altLang="zh-TW" dirty="0"/>
              <a:t>Gaussian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分布小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9A7F9E-C357-48A2-879B-A74FE1608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136" y="2728842"/>
            <a:ext cx="9553729" cy="4421896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D8E9F14-A635-472B-AE86-C0D8313CBC46}"/>
              </a:ext>
            </a:extLst>
          </p:cNvPr>
          <p:cNvCxnSpPr/>
          <p:nvPr/>
        </p:nvCxnSpPr>
        <p:spPr>
          <a:xfrm>
            <a:off x="2924176" y="5350670"/>
            <a:ext cx="161925" cy="9429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8B1E4C57-6253-417C-B061-BC097A841DD8}"/>
              </a:ext>
            </a:extLst>
          </p:cNvPr>
          <p:cNvSpPr txBox="1"/>
          <p:nvPr/>
        </p:nvSpPr>
        <p:spPr>
          <a:xfrm>
            <a:off x="2488020" y="4675655"/>
            <a:ext cx="119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T-SNE</a:t>
            </a:r>
            <a:r>
              <a:rPr lang="zh-TW" altLang="en-US" dirty="0"/>
              <a:t>尾端</a:t>
            </a:r>
            <a:endParaRPr lang="en-US" altLang="zh-TW" dirty="0"/>
          </a:p>
          <a:p>
            <a:r>
              <a:rPr lang="zh-TW" altLang="en-US" dirty="0"/>
              <a:t>較高</a:t>
            </a:r>
          </a:p>
        </p:txBody>
      </p:sp>
    </p:spTree>
    <p:extLst>
      <p:ext uri="{BB962C8B-B14F-4D97-AF65-F5344CB8AC3E}">
        <p14:creationId xmlns:p14="http://schemas.microsoft.com/office/powerpoint/2010/main" val="39727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88F7F3-7E75-4F80-BE09-D625BD432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3600" dirty="0"/>
              <a:t>t-SNE (t distributed stochastic neighbor embedding)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007F00-A602-4545-B639-41FD3A560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原本</a:t>
            </a:r>
            <a:r>
              <a:rPr lang="en-US" altLang="zh-TW" dirty="0"/>
              <a:t>SNE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/>
              <a:t>Cost function:</a:t>
            </a:r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t-SNE cost function: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6A814FC-E5BA-4DCC-8E8B-56D334644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61" y="2696353"/>
            <a:ext cx="3771964" cy="94782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12650E8-F367-4C4E-B406-D8165BF69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473" y="4360863"/>
            <a:ext cx="6267553" cy="101446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CFC86BC-B627-4B3C-929A-30E36AE000F6}"/>
              </a:ext>
            </a:extLst>
          </p:cNvPr>
          <p:cNvSpPr txBox="1"/>
          <p:nvPr/>
        </p:nvSpPr>
        <p:spPr>
          <a:xfrm>
            <a:off x="7305676" y="5487158"/>
            <a:ext cx="3114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多了一項</a:t>
            </a:r>
            <a:r>
              <a:rPr lang="en-US" altLang="zh-TW" dirty="0"/>
              <a:t>t</a:t>
            </a:r>
            <a:r>
              <a:rPr lang="zh-TW" altLang="en-US" dirty="0"/>
              <a:t>分布的</a:t>
            </a:r>
            <a:r>
              <a:rPr lang="en-US" altLang="zh-TW" dirty="0"/>
              <a:t>term,</a:t>
            </a:r>
          </a:p>
          <a:p>
            <a:r>
              <a:rPr lang="zh-TW" altLang="en-US" dirty="0"/>
              <a:t>目的是為了把</a:t>
            </a:r>
            <a:r>
              <a:rPr lang="en-US" altLang="zh-TW" dirty="0"/>
              <a:t>outlier</a:t>
            </a:r>
            <a:r>
              <a:rPr lang="zh-TW" altLang="en-US" dirty="0"/>
              <a:t>給壓下來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863C047-B322-49F4-AA98-B4928E2A1098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8648701" y="4988719"/>
            <a:ext cx="214453" cy="498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777DFC-7E0B-44A7-B900-429A4DFF0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758825"/>
          </a:xfrm>
        </p:spPr>
        <p:txBody>
          <a:bodyPr>
            <a:noAutofit/>
          </a:bodyPr>
          <a:lstStyle/>
          <a:p>
            <a:pPr algn="ctr"/>
            <a:r>
              <a:rPr lang="en-US" altLang="zh-TW" sz="3600" dirty="0"/>
              <a:t>t-SNE (t distributed stochastic neighbor embedding)</a:t>
            </a:r>
            <a:endParaRPr lang="zh-TW" altLang="en-US" sz="3600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973911D-900B-462D-A72A-D2E15D9CD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3069"/>
            <a:ext cx="10515600" cy="4852988"/>
          </a:xfrm>
        </p:spPr>
        <p:txBody>
          <a:bodyPr/>
          <a:lstStyle/>
          <a:p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橫軸表示兩資料距離</a:t>
            </a:r>
            <a:r>
              <a:rPr lang="en-US" altLang="zh-TW" dirty="0">
                <a:solidFill>
                  <a:srgbClr val="4D4D4D"/>
                </a:solidFill>
                <a:latin typeface="-apple-system"/>
              </a:rPr>
              <a:t>(dimension)</a:t>
            </a:r>
            <a:r>
              <a:rPr lang="zh-CN" altLang="en-US" b="0" i="0" dirty="0">
                <a:solidFill>
                  <a:srgbClr val="4D4D4D"/>
                </a:solidFill>
                <a:effectLst/>
                <a:latin typeface="-apple-system"/>
              </a:rPr>
              <a:t>，</a:t>
            </a:r>
            <a:r>
              <a:rPr lang="zh-TW" altLang="en-US" b="0" i="0" dirty="0">
                <a:solidFill>
                  <a:srgbClr val="4D4D4D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縱軸表示</a:t>
            </a:r>
            <a:r>
              <a:rPr lang="en-US" altLang="zh-TW" b="0" i="0" dirty="0">
                <a:solidFill>
                  <a:srgbClr val="4D4D4D"/>
                </a:solidFill>
                <a:effectLst/>
                <a:latin typeface="-apple-system"/>
              </a:rPr>
              <a:t>Similarity</a:t>
            </a:r>
            <a:r>
              <a:rPr lang="en-US" altLang="zh-CN" b="0" i="0" dirty="0">
                <a:solidFill>
                  <a:srgbClr val="4D4D4D"/>
                </a:solidFill>
                <a:effectLst/>
                <a:latin typeface="-apple-system"/>
              </a:rPr>
              <a:t> </a:t>
            </a:r>
          </a:p>
          <a:p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對於</a:t>
            </a:r>
            <a:r>
              <a:rPr lang="en-US" altLang="zh-TW" dirty="0">
                <a:solidFill>
                  <a:srgbClr val="4D4D4D"/>
                </a:solidFill>
                <a:latin typeface="-apple-system"/>
              </a:rPr>
              <a:t>Similarity</a:t>
            </a:r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較大的點</a:t>
            </a:r>
            <a:r>
              <a:rPr lang="en-US" altLang="zh-TW" dirty="0">
                <a:solidFill>
                  <a:srgbClr val="4D4D4D"/>
                </a:solidFill>
                <a:latin typeface="-apple-system"/>
              </a:rPr>
              <a:t>,</a:t>
            </a:r>
            <a:r>
              <a:rPr lang="zh-TW" altLang="en-US" dirty="0">
                <a:solidFill>
                  <a:srgbClr val="4D4D4D"/>
                </a:solidFill>
                <a:latin typeface="-apple-system"/>
              </a:rPr>
              <a:t> </a:t>
            </a:r>
            <a:r>
              <a:rPr lang="en-US" altLang="zh-TW" dirty="0">
                <a:solidFill>
                  <a:srgbClr val="4D4D4D"/>
                </a:solidFill>
                <a:latin typeface="-apple-system"/>
              </a:rPr>
              <a:t>t</a:t>
            </a:r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分布在低維空間中距離稍小</a:t>
            </a:r>
            <a:endParaRPr lang="en-US" altLang="zh-TW" dirty="0">
              <a:solidFill>
                <a:srgbClr val="4D4D4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對於</a:t>
            </a:r>
            <a:r>
              <a:rPr lang="en-US" altLang="zh-TW" dirty="0">
                <a:solidFill>
                  <a:srgbClr val="4D4D4D"/>
                </a:solidFill>
                <a:latin typeface="-apple-system"/>
              </a:rPr>
              <a:t>Similarity</a:t>
            </a:r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較小的點</a:t>
            </a:r>
            <a:r>
              <a:rPr lang="en-US" altLang="zh-TW" dirty="0">
                <a:solidFill>
                  <a:srgbClr val="4D4D4D"/>
                </a:solidFill>
                <a:latin typeface="-apple-system"/>
              </a:rPr>
              <a:t>,</a:t>
            </a:r>
            <a:r>
              <a:rPr lang="zh-TW" altLang="en-US" dirty="0">
                <a:solidFill>
                  <a:srgbClr val="4D4D4D"/>
                </a:solidFill>
                <a:latin typeface="-apple-system"/>
              </a:rPr>
              <a:t> </a:t>
            </a:r>
            <a:r>
              <a:rPr lang="en-US" altLang="zh-TW" dirty="0">
                <a:solidFill>
                  <a:srgbClr val="4D4D4D"/>
                </a:solidFill>
                <a:latin typeface="-apple-system"/>
              </a:rPr>
              <a:t>t</a:t>
            </a:r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分布在低維空間中距離稍大</a:t>
            </a:r>
            <a:endParaRPr lang="en-US" altLang="zh-TW" dirty="0">
              <a:solidFill>
                <a:srgbClr val="4D4D4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結論 </a:t>
            </a:r>
            <a:r>
              <a:rPr lang="en-US" altLang="zh-TW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同一群內的點聚合更緊密 </a:t>
            </a:r>
            <a:r>
              <a:rPr lang="en-US" altLang="zh-TW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; </a:t>
            </a:r>
            <a:r>
              <a:rPr lang="zh-TW" altLang="en-US" dirty="0">
                <a:solidFill>
                  <a:srgbClr val="4D4D4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不同群內的點分離更遠</a:t>
            </a:r>
            <a:endParaRPr lang="en-US" altLang="zh-TW" dirty="0">
              <a:solidFill>
                <a:srgbClr val="4D4D4D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CN" dirty="0">
              <a:solidFill>
                <a:srgbClr val="4D4D4D"/>
              </a:solidFill>
              <a:latin typeface="-apple-system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CAB1EE-D328-4C95-98B3-E1FD28B85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615" y="3705708"/>
            <a:ext cx="5257961" cy="35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08BCE3-0561-FEF8-610B-7F9ED2E59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492"/>
            <a:ext cx="10515600" cy="1228548"/>
          </a:xfrm>
        </p:spPr>
        <p:txBody>
          <a:bodyPr/>
          <a:lstStyle/>
          <a:p>
            <a:pPr algn="ctr"/>
            <a:r>
              <a:rPr lang="en-US" altLang="zh-TW" dirty="0"/>
              <a:t>Back-propagation</a:t>
            </a:r>
            <a:endParaRPr lang="zh-TW" alt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A54CA9-1EAD-9AE8-3E77-A1F436AA0E42}"/>
              </a:ext>
            </a:extLst>
          </p:cNvPr>
          <p:cNvSpPr txBox="1">
            <a:spLocks/>
          </p:cNvSpPr>
          <p:nvPr/>
        </p:nvSpPr>
        <p:spPr>
          <a:xfrm>
            <a:off x="502597" y="2136451"/>
            <a:ext cx="5921222" cy="691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sz="3200" dirty="0"/>
              <a:t>Backpropagation:</a:t>
            </a:r>
          </a:p>
        </p:txBody>
      </p:sp>
      <p:pic>
        <p:nvPicPr>
          <p:cNvPr id="5" name="Google Shape;809;p86">
            <a:extLst>
              <a:ext uri="{FF2B5EF4-FFF2-40B4-BE49-F238E27FC236}">
                <a16:creationId xmlns:a16="http://schemas.microsoft.com/office/drawing/2014/main" id="{1CBC2A40-66E7-0844-A05E-BCDE0F76345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22615" y="2402184"/>
            <a:ext cx="4509525" cy="205619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835;p87">
            <a:extLst>
              <a:ext uri="{FF2B5EF4-FFF2-40B4-BE49-F238E27FC236}">
                <a16:creationId xmlns:a16="http://schemas.microsoft.com/office/drawing/2014/main" id="{F855ACC8-A185-79AC-029E-E1FC4D63C22E}"/>
              </a:ext>
            </a:extLst>
          </p:cNvPr>
          <p:cNvSpPr txBox="1"/>
          <p:nvPr/>
        </p:nvSpPr>
        <p:spPr>
          <a:xfrm>
            <a:off x="832611" y="3532805"/>
            <a:ext cx="3621557" cy="59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2399" dirty="0">
                <a:solidFill>
                  <a:srgbClr val="38761D"/>
                </a:solidFill>
              </a:rPr>
              <a:t>e.g. x = -2, y = 5, z = -4</a:t>
            </a:r>
            <a:endParaRPr sz="2399" dirty="0">
              <a:solidFill>
                <a:srgbClr val="38761D"/>
              </a:solidFill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7CD8E3B-DC3D-DF10-11FA-F5510DAF4C0F}"/>
              </a:ext>
            </a:extLst>
          </p:cNvPr>
          <p:cNvSpPr txBox="1"/>
          <p:nvPr/>
        </p:nvSpPr>
        <p:spPr>
          <a:xfrm>
            <a:off x="502597" y="4176804"/>
            <a:ext cx="443262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1. Forward pass</a:t>
            </a:r>
            <a:r>
              <a:rPr lang="en-US" sz="2100" dirty="0"/>
              <a:t>: Compute outputs</a:t>
            </a:r>
            <a:endParaRPr lang="en-US" sz="2100" b="1" dirty="0"/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FE3A295B-BC2E-8455-6A0F-F5845A991D88}"/>
              </a:ext>
            </a:extLst>
          </p:cNvPr>
          <p:cNvSpPr txBox="1"/>
          <p:nvPr/>
        </p:nvSpPr>
        <p:spPr>
          <a:xfrm>
            <a:off x="502597" y="5186126"/>
            <a:ext cx="504176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2. Backward pass</a:t>
            </a:r>
            <a:r>
              <a:rPr lang="en-US" sz="2100" dirty="0"/>
              <a:t>: Compute derivatives</a:t>
            </a:r>
            <a:endParaRPr lang="en-US" sz="2100" b="1" dirty="0"/>
          </a:p>
        </p:txBody>
      </p:sp>
      <p:sp>
        <p:nvSpPr>
          <p:cNvPr id="9" name="Google Shape;1017;p95">
            <a:extLst>
              <a:ext uri="{FF2B5EF4-FFF2-40B4-BE49-F238E27FC236}">
                <a16:creationId xmlns:a16="http://schemas.microsoft.com/office/drawing/2014/main" id="{CAB4EC6F-28D1-F09B-7EE0-5A6D68A0177D}"/>
              </a:ext>
            </a:extLst>
          </p:cNvPr>
          <p:cNvSpPr txBox="1"/>
          <p:nvPr/>
        </p:nvSpPr>
        <p:spPr>
          <a:xfrm>
            <a:off x="1228027" y="5790442"/>
            <a:ext cx="1072109" cy="502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r>
              <a:rPr lang="en" sz="2399"/>
              <a:t>Want: </a:t>
            </a:r>
            <a:endParaRPr sz="2399" dirty="0"/>
          </a:p>
        </p:txBody>
      </p:sp>
      <p:cxnSp>
        <p:nvCxnSpPr>
          <p:cNvPr id="10" name="Google Shape;768;p83">
            <a:extLst>
              <a:ext uri="{FF2B5EF4-FFF2-40B4-BE49-F238E27FC236}">
                <a16:creationId xmlns:a16="http://schemas.microsoft.com/office/drawing/2014/main" id="{65D71D31-540C-BE91-8BD9-3933DAEA0C9A}"/>
              </a:ext>
            </a:extLst>
          </p:cNvPr>
          <p:cNvCxnSpPr/>
          <p:nvPr/>
        </p:nvCxnSpPr>
        <p:spPr>
          <a:xfrm flipH="1" flipV="1">
            <a:off x="6516525" y="2952650"/>
            <a:ext cx="620026" cy="1870298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TextBox 6">
            <a:extLst>
              <a:ext uri="{FF2B5EF4-FFF2-40B4-BE49-F238E27FC236}">
                <a16:creationId xmlns:a16="http://schemas.microsoft.com/office/drawing/2014/main" id="{E1FCF841-21F7-3BA7-1AEC-E829B5C59A1D}"/>
              </a:ext>
            </a:extLst>
          </p:cNvPr>
          <p:cNvSpPr txBox="1"/>
          <p:nvPr/>
        </p:nvSpPr>
        <p:spPr>
          <a:xfrm>
            <a:off x="7617072" y="449954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Chain Rule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54F9424-CE9F-3A1E-19B7-8FB7CBF386C4}"/>
              </a:ext>
            </a:extLst>
          </p:cNvPr>
          <p:cNvSpPr txBox="1"/>
          <p:nvPr/>
        </p:nvSpPr>
        <p:spPr>
          <a:xfrm>
            <a:off x="7532317" y="6034716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Local</a:t>
            </a:r>
          </a:p>
          <a:p>
            <a:pPr algn="ctr"/>
            <a:r>
              <a:rPr lang="en-US" b="1" dirty="0"/>
              <a:t>Gradient</a:t>
            </a: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38B3617A-2DA9-CA83-1851-1796FD49CDE4}"/>
              </a:ext>
            </a:extLst>
          </p:cNvPr>
          <p:cNvSpPr txBox="1"/>
          <p:nvPr/>
        </p:nvSpPr>
        <p:spPr>
          <a:xfrm>
            <a:off x="8793776" y="6034716"/>
            <a:ext cx="12490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Upstream</a:t>
            </a:r>
          </a:p>
          <a:p>
            <a:pPr algn="ctr"/>
            <a:r>
              <a:rPr lang="en-US" b="1" dirty="0"/>
              <a:t>Gradient</a:t>
            </a:r>
          </a:p>
        </p:txBody>
      </p:sp>
      <p:sp>
        <p:nvSpPr>
          <p:cNvPr id="14" name="TextBox 27">
            <a:extLst>
              <a:ext uri="{FF2B5EF4-FFF2-40B4-BE49-F238E27FC236}">
                <a16:creationId xmlns:a16="http://schemas.microsoft.com/office/drawing/2014/main" id="{6E59014B-BFAC-6797-0DA6-6E020048BFDC}"/>
              </a:ext>
            </a:extLst>
          </p:cNvPr>
          <p:cNvSpPr txBox="1"/>
          <p:nvPr/>
        </p:nvSpPr>
        <p:spPr>
          <a:xfrm>
            <a:off x="6013929" y="6036732"/>
            <a:ext cx="1569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Downstream</a:t>
            </a:r>
          </a:p>
          <a:p>
            <a:pPr algn="ctr"/>
            <a:r>
              <a:rPr lang="en-US" b="1" dirty="0"/>
              <a:t>Gradient</a:t>
            </a:r>
          </a:p>
        </p:txBody>
      </p:sp>
      <p:cxnSp>
        <p:nvCxnSpPr>
          <p:cNvPr id="15" name="Google Shape;768;p83">
            <a:extLst>
              <a:ext uri="{FF2B5EF4-FFF2-40B4-BE49-F238E27FC236}">
                <a16:creationId xmlns:a16="http://schemas.microsoft.com/office/drawing/2014/main" id="{B6905EF0-B8C5-B3F9-DCA9-C0E4D7D1AE6A}"/>
              </a:ext>
            </a:extLst>
          </p:cNvPr>
          <p:cNvCxnSpPr/>
          <p:nvPr/>
        </p:nvCxnSpPr>
        <p:spPr>
          <a:xfrm flipV="1">
            <a:off x="7246345" y="5790806"/>
            <a:ext cx="173590" cy="27432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768;p83">
            <a:extLst>
              <a:ext uri="{FF2B5EF4-FFF2-40B4-BE49-F238E27FC236}">
                <a16:creationId xmlns:a16="http://schemas.microsoft.com/office/drawing/2014/main" id="{5B308DF3-7348-C802-9D90-0F1828DA72D4}"/>
              </a:ext>
            </a:extLst>
          </p:cNvPr>
          <p:cNvCxnSpPr/>
          <p:nvPr/>
        </p:nvCxnSpPr>
        <p:spPr>
          <a:xfrm flipV="1">
            <a:off x="8251324" y="5790806"/>
            <a:ext cx="0" cy="27432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" name="Google Shape;768;p83">
            <a:extLst>
              <a:ext uri="{FF2B5EF4-FFF2-40B4-BE49-F238E27FC236}">
                <a16:creationId xmlns:a16="http://schemas.microsoft.com/office/drawing/2014/main" id="{22718B10-8FDA-F5AC-2C89-7B8D6DD37041}"/>
              </a:ext>
            </a:extLst>
          </p:cNvPr>
          <p:cNvCxnSpPr/>
          <p:nvPr/>
        </p:nvCxnSpPr>
        <p:spPr>
          <a:xfrm flipH="1" flipV="1">
            <a:off x="8904573" y="5790806"/>
            <a:ext cx="157325" cy="274320"/>
          </a:xfrm>
          <a:prstGeom prst="straightConnector1">
            <a:avLst/>
          </a:pr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Rectangle 24">
            <a:extLst>
              <a:ext uri="{FF2B5EF4-FFF2-40B4-BE49-F238E27FC236}">
                <a16:creationId xmlns:a16="http://schemas.microsoft.com/office/drawing/2014/main" id="{BD24C8D4-E298-F6EA-1138-4E5F71DE481A}"/>
              </a:ext>
            </a:extLst>
          </p:cNvPr>
          <p:cNvSpPr/>
          <p:nvPr/>
        </p:nvSpPr>
        <p:spPr>
          <a:xfrm>
            <a:off x="7136382" y="4818816"/>
            <a:ext cx="1925516" cy="89681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6">
            <a:extLst>
              <a:ext uri="{FF2B5EF4-FFF2-40B4-BE49-F238E27FC236}">
                <a16:creationId xmlns:a16="http://schemas.microsoft.com/office/drawing/2014/main" id="{D5C9B09E-F7AA-C2BF-8A0A-629015F97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5" y="3092770"/>
            <a:ext cx="3421892" cy="410943"/>
          </a:xfrm>
          <a:prstGeom prst="rect">
            <a:avLst/>
          </a:prstGeom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7392BD9F-CBE9-20AA-EA01-6BA5B397A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0" y="4689078"/>
            <a:ext cx="1881293" cy="37719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A45F11B3-C2C6-B27E-3178-A01104751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79" y="4687826"/>
            <a:ext cx="1127600" cy="377190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8D821A33-4285-EEDC-5AFC-7377F8B36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322" y="5698399"/>
            <a:ext cx="1680644" cy="754380"/>
          </a:xfrm>
          <a:prstGeom prst="rect">
            <a:avLst/>
          </a:prstGeom>
        </p:spPr>
      </p:pic>
      <p:sp>
        <p:nvSpPr>
          <p:cNvPr id="23" name="Rectangle 31">
            <a:extLst>
              <a:ext uri="{FF2B5EF4-FFF2-40B4-BE49-F238E27FC236}">
                <a16:creationId xmlns:a16="http://schemas.microsoft.com/office/drawing/2014/main" id="{90325698-16C4-556A-14B5-0D877F5D49F2}"/>
              </a:ext>
            </a:extLst>
          </p:cNvPr>
          <p:cNvSpPr/>
          <p:nvPr/>
        </p:nvSpPr>
        <p:spPr>
          <a:xfrm>
            <a:off x="9518732" y="4818816"/>
            <a:ext cx="1181864" cy="896816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4">
            <a:extLst>
              <a:ext uri="{FF2B5EF4-FFF2-40B4-BE49-F238E27FC236}">
                <a16:creationId xmlns:a16="http://schemas.microsoft.com/office/drawing/2014/main" id="{7AC99D6A-30E4-D4D4-92F6-E84AF11E87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01" y="4912810"/>
            <a:ext cx="1716535" cy="754380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CF39F39E-1A77-BF99-DCFD-26F09E217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706" y="4890034"/>
            <a:ext cx="1013915" cy="754380"/>
          </a:xfrm>
          <a:prstGeom prst="rect">
            <a:avLst/>
          </a:prstGeom>
        </p:spPr>
      </p:pic>
      <p:cxnSp>
        <p:nvCxnSpPr>
          <p:cNvPr id="27" name="Google Shape;768;p83">
            <a:extLst>
              <a:ext uri="{FF2B5EF4-FFF2-40B4-BE49-F238E27FC236}">
                <a16:creationId xmlns:a16="http://schemas.microsoft.com/office/drawing/2014/main" id="{BC2F9364-C32A-24CB-8112-1BC8EAEDD3EC}"/>
              </a:ext>
            </a:extLst>
          </p:cNvPr>
          <p:cNvCxnSpPr>
            <a:cxnSpLocks/>
          </p:cNvCxnSpPr>
          <p:nvPr/>
        </p:nvCxnSpPr>
        <p:spPr>
          <a:xfrm flipH="1">
            <a:off x="10250930" y="3741016"/>
            <a:ext cx="805953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8" name="Picture 26">
            <a:extLst>
              <a:ext uri="{FF2B5EF4-FFF2-40B4-BE49-F238E27FC236}">
                <a16:creationId xmlns:a16="http://schemas.microsoft.com/office/drawing/2014/main" id="{496A08A1-847B-53FD-9AE4-16D73ACD49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317" y="3376769"/>
            <a:ext cx="400417" cy="754380"/>
          </a:xfrm>
          <a:prstGeom prst="rect">
            <a:avLst/>
          </a:prstGeom>
        </p:spPr>
      </p:pic>
      <p:sp>
        <p:nvSpPr>
          <p:cNvPr id="29" name="Rectangle 27">
            <a:extLst>
              <a:ext uri="{FF2B5EF4-FFF2-40B4-BE49-F238E27FC236}">
                <a16:creationId xmlns:a16="http://schemas.microsoft.com/office/drawing/2014/main" id="{F6A3477A-B7AE-DD67-C3FB-D7E599E4EEE5}"/>
              </a:ext>
            </a:extLst>
          </p:cNvPr>
          <p:cNvSpPr/>
          <p:nvPr/>
        </p:nvSpPr>
        <p:spPr>
          <a:xfrm>
            <a:off x="11078488" y="3268751"/>
            <a:ext cx="600076" cy="8778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Google Shape;768;p83">
            <a:extLst>
              <a:ext uri="{FF2B5EF4-FFF2-40B4-BE49-F238E27FC236}">
                <a16:creationId xmlns:a16="http://schemas.microsoft.com/office/drawing/2014/main" id="{9BF8AEB1-2B6C-6518-7C58-04705A50BE8C}"/>
              </a:ext>
            </a:extLst>
          </p:cNvPr>
          <p:cNvCxnSpPr>
            <a:cxnSpLocks/>
          </p:cNvCxnSpPr>
          <p:nvPr/>
        </p:nvCxnSpPr>
        <p:spPr>
          <a:xfrm flipH="1">
            <a:off x="8476295" y="2719155"/>
            <a:ext cx="231102" cy="492409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Rectangle 24">
            <a:extLst>
              <a:ext uri="{FF2B5EF4-FFF2-40B4-BE49-F238E27FC236}">
                <a16:creationId xmlns:a16="http://schemas.microsoft.com/office/drawing/2014/main" id="{99A7E0BF-70E0-D7BA-2543-5ABA537A8091}"/>
              </a:ext>
            </a:extLst>
          </p:cNvPr>
          <p:cNvSpPr/>
          <p:nvPr/>
        </p:nvSpPr>
        <p:spPr>
          <a:xfrm>
            <a:off x="8476295" y="1841304"/>
            <a:ext cx="1171206" cy="8778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7">
            <a:extLst>
              <a:ext uri="{FF2B5EF4-FFF2-40B4-BE49-F238E27FC236}">
                <a16:creationId xmlns:a16="http://schemas.microsoft.com/office/drawing/2014/main" id="{B07F9746-8942-558C-13DA-1F58E526F9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832" y="1905876"/>
            <a:ext cx="974940" cy="754380"/>
          </a:xfrm>
          <a:prstGeom prst="rect">
            <a:avLst/>
          </a:prstGeom>
        </p:spPr>
      </p:pic>
      <p:cxnSp>
        <p:nvCxnSpPr>
          <p:cNvPr id="36" name="Google Shape;768;p83">
            <a:extLst>
              <a:ext uri="{FF2B5EF4-FFF2-40B4-BE49-F238E27FC236}">
                <a16:creationId xmlns:a16="http://schemas.microsoft.com/office/drawing/2014/main" id="{E940823D-A9B7-86D2-A7A5-833C7EA2F9F2}"/>
              </a:ext>
            </a:extLst>
          </p:cNvPr>
          <p:cNvCxnSpPr>
            <a:cxnSpLocks/>
          </p:cNvCxnSpPr>
          <p:nvPr/>
        </p:nvCxnSpPr>
        <p:spPr>
          <a:xfrm flipV="1">
            <a:off x="5253343" y="3644334"/>
            <a:ext cx="1163400" cy="1174482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" name="TextBox 6">
            <a:extLst>
              <a:ext uri="{FF2B5EF4-FFF2-40B4-BE49-F238E27FC236}">
                <a16:creationId xmlns:a16="http://schemas.microsoft.com/office/drawing/2014/main" id="{B582AB28-FF10-286C-B282-6F99623F4B3B}"/>
              </a:ext>
            </a:extLst>
          </p:cNvPr>
          <p:cNvSpPr txBox="1"/>
          <p:nvPr/>
        </p:nvSpPr>
        <p:spPr>
          <a:xfrm>
            <a:off x="5499885" y="45464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Chain Rule</a:t>
            </a:r>
          </a:p>
        </p:txBody>
      </p:sp>
      <p:sp>
        <p:nvSpPr>
          <p:cNvPr id="38" name="Rectangle 24">
            <a:extLst>
              <a:ext uri="{FF2B5EF4-FFF2-40B4-BE49-F238E27FC236}">
                <a16:creationId xmlns:a16="http://schemas.microsoft.com/office/drawing/2014/main" id="{0AEE710C-03ED-185C-4A90-DE1FBCB5D936}"/>
              </a:ext>
            </a:extLst>
          </p:cNvPr>
          <p:cNvSpPr/>
          <p:nvPr/>
        </p:nvSpPr>
        <p:spPr>
          <a:xfrm>
            <a:off x="5019195" y="4865737"/>
            <a:ext cx="1925516" cy="89681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2">
            <a:extLst>
              <a:ext uri="{FF2B5EF4-FFF2-40B4-BE49-F238E27FC236}">
                <a16:creationId xmlns:a16="http://schemas.microsoft.com/office/drawing/2014/main" id="{01023CF3-46BE-945E-BAC8-1C2C4FC48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03" y="4950445"/>
            <a:ext cx="1693376" cy="754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81CCE3C7-014B-93F4-3A9F-9324A3832F45}"/>
                  </a:ext>
                </a:extLst>
              </p:cNvPr>
              <p:cNvSpPr txBox="1"/>
              <p:nvPr/>
            </p:nvSpPr>
            <p:spPr>
              <a:xfrm>
                <a:off x="4421063" y="1627357"/>
                <a:ext cx="2294474" cy="79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81CCE3C7-014B-93F4-3A9F-9324A3832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063" y="1627357"/>
                <a:ext cx="2294474" cy="79457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24">
            <a:extLst>
              <a:ext uri="{FF2B5EF4-FFF2-40B4-BE49-F238E27FC236}">
                <a16:creationId xmlns:a16="http://schemas.microsoft.com/office/drawing/2014/main" id="{8EA23E59-CF7B-C276-8B0F-A275F54E49FB}"/>
              </a:ext>
            </a:extLst>
          </p:cNvPr>
          <p:cNvSpPr/>
          <p:nvPr/>
        </p:nvSpPr>
        <p:spPr>
          <a:xfrm>
            <a:off x="4345247" y="1601591"/>
            <a:ext cx="2490132" cy="82034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Google Shape;768;p83">
            <a:extLst>
              <a:ext uri="{FF2B5EF4-FFF2-40B4-BE49-F238E27FC236}">
                <a16:creationId xmlns:a16="http://schemas.microsoft.com/office/drawing/2014/main" id="{8281350F-22E1-128E-2EC3-76CD77CD4D37}"/>
              </a:ext>
            </a:extLst>
          </p:cNvPr>
          <p:cNvCxnSpPr>
            <a:cxnSpLocks/>
          </p:cNvCxnSpPr>
          <p:nvPr/>
        </p:nvCxnSpPr>
        <p:spPr>
          <a:xfrm>
            <a:off x="4621084" y="2420885"/>
            <a:ext cx="1536982" cy="1834151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62BDABE3-DED9-CFE5-0893-9F8417CDED3C}"/>
                  </a:ext>
                </a:extLst>
              </p:cNvPr>
              <p:cNvSpPr txBox="1"/>
              <p:nvPr/>
            </p:nvSpPr>
            <p:spPr>
              <a:xfrm>
                <a:off x="892763" y="6681047"/>
                <a:ext cx="39202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為一個</a:t>
                </a:r>
                <a:r>
                  <a:rPr lang="en-US" altLang="zh-TW" sz="2400" dirty="0"/>
                  <a:t>Loss function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62BDABE3-DED9-CFE5-0893-9F8417CDED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63" y="6681047"/>
                <a:ext cx="3920240" cy="461665"/>
              </a:xfrm>
              <a:prstGeom prst="rect">
                <a:avLst/>
              </a:prstGeom>
              <a:blipFill>
                <a:blip r:embed="rId13"/>
                <a:stretch>
                  <a:fillRect l="-1242" t="-11842" r="-1087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738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Optimized problem: </a:t>
            </a:r>
            <a:br>
              <a:rPr lang="en-US" altLang="zh-TW" dirty="0"/>
            </a:br>
            <a:r>
              <a:rPr lang="en-US" altLang="zh-TW" dirty="0"/>
              <a:t>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Uncoupled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86657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7393" y="734220"/>
            <a:ext cx="11825653" cy="716329"/>
          </a:xfrm>
        </p:spPr>
        <p:txBody>
          <a:bodyPr/>
          <a:lstStyle/>
          <a:p>
            <a:pPr algn="ctr"/>
            <a:r>
              <a:rPr lang="en-US" altLang="zh-TW" dirty="0"/>
              <a:t>Optimized problem: 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Uncoupled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37392" y="1573640"/>
                <a:ext cx="11649808" cy="5547946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400" dirty="0"/>
              </a:p>
              <a:p>
                <a:r>
                  <a:rPr lang="en-US" altLang="zh-TW" sz="2400" dirty="0"/>
                  <a:t>Find the critical points with the gradient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2400" dirty="0"/>
              </a:p>
              <a:p>
                <a:pPr marL="0" indent="0">
                  <a:buNone/>
                </a:pPr>
                <a:r>
                  <a:rPr lang="en-US" altLang="zh-TW" sz="2400" dirty="0"/>
                  <a:t>   Let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−3=0</m:t>
                    </m:r>
                  </m:oMath>
                </a14:m>
                <a:r>
                  <a:rPr lang="en-US" altLang="zh-TW" sz="2400" dirty="0"/>
                  <a:t>     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4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and we find the critical points    (1, 2) ; (-1, 0) ; (-1, 2) ; (1, 0)</a:t>
                </a:r>
              </a:p>
              <a:p>
                <a:r>
                  <a:rPr lang="en-US" altLang="zh-TW" sz="2400" dirty="0"/>
                  <a:t>Apply the discriminate by the second order partial derivative: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𝑥𝑦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𝑦𝑥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40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=36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−36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altLang="zh-TW" sz="2400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1,2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=36&gt;0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=6&gt;0</m:t>
                    </m:r>
                  </m:oMath>
                </a14:m>
                <a:r>
                  <a:rPr lang="en-US" altLang="zh-TW" sz="2400" dirty="0"/>
                  <a:t> </a:t>
                </a:r>
                <a:r>
                  <a:rPr lang="en-US" altLang="zh-TW" sz="2400" dirty="0">
                    <a:sym typeface="Wingdings" panose="05000000000000000000" pitchFamily="2" charset="2"/>
                  </a:rPr>
                  <a:t> (1,2) is a point at local min</a:t>
                </a:r>
                <a:endParaRPr lang="en-US" altLang="zh-TW" sz="2400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−1,0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=36&gt;0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=−6&lt;0</m:t>
                    </m:r>
                  </m:oMath>
                </a14:m>
                <a:r>
                  <a:rPr lang="en-US" altLang="zh-TW" sz="2400" dirty="0"/>
                  <a:t> </a:t>
                </a:r>
                <a:r>
                  <a:rPr lang="en-US" altLang="zh-TW" sz="2400" dirty="0">
                    <a:sym typeface="Wingdings" panose="05000000000000000000" pitchFamily="2" charset="2"/>
                  </a:rPr>
                  <a:t> (-1,0) is a point at local max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−1,2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=−36&lt;0  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  </m:t>
                    </m:r>
                    <m:func>
                      <m:func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4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e>
                            </m:d>
                          </m:e>
                        </m:d>
                      </m:e>
                    </m:func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=−36&lt;0</m:t>
                    </m:r>
                  </m:oMath>
                </a14:m>
                <a:r>
                  <a:rPr lang="en-US" altLang="zh-TW" sz="2400" dirty="0"/>
                  <a:t> </a:t>
                </a:r>
                <a:r>
                  <a:rPr lang="en-US" altLang="zh-TW" sz="2400" dirty="0">
                    <a:sym typeface="Wingdings" panose="05000000000000000000" pitchFamily="2" charset="2"/>
                  </a:rPr>
                  <a:t> (-1,2) and (1,0) are saddle </a:t>
                </a:r>
              </a:p>
              <a:p>
                <a:pPr marL="0" indent="0">
                  <a:buNone/>
                </a:pPr>
                <a:r>
                  <a:rPr lang="en-US" altLang="zh-TW" sz="2400" dirty="0">
                    <a:sym typeface="Wingdings" panose="05000000000000000000" pitchFamily="2" charset="2"/>
                  </a:rPr>
                  <a:t>     points</a:t>
                </a:r>
                <a:endParaRPr lang="en-US" altLang="zh-TW" sz="2400" dirty="0"/>
              </a:p>
              <a:p>
                <a:endParaRPr lang="en-US" altLang="zh-TW" dirty="0"/>
              </a:p>
              <a:p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7392" y="1573640"/>
                <a:ext cx="11649808" cy="5547946"/>
              </a:xfrm>
              <a:blipFill>
                <a:blip r:embed="rId2"/>
                <a:stretch>
                  <a:fillRect l="-733" t="-12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015753" y="2057218"/>
                <a:ext cx="2047292" cy="6880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Gradient:</a:t>
                </a:r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753" y="2057218"/>
                <a:ext cx="2047292" cy="688009"/>
              </a:xfrm>
              <a:prstGeom prst="rect">
                <a:avLst/>
              </a:prstGeom>
              <a:blipFill>
                <a:blip r:embed="rId3"/>
                <a:stretch>
                  <a:fillRect l="-2381" t="-5310" b="-442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8846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2838" y="448225"/>
            <a:ext cx="10515600" cy="41323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Optimized problem: 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Uncoupled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75847" y="1046102"/>
                <a:ext cx="11869616" cy="5952392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1800" dirty="0"/>
                  <a:t>Another method : Eigenvalue with Hessian matrix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1800" dirty="0"/>
              </a:p>
              <a:p>
                <a:r>
                  <a:rPr lang="en-US" altLang="zh-TW" sz="1800" dirty="0"/>
                  <a:t>By the first partial derivative, we get the critical points    (1, 2) ; (-1, 0) ; (-1, 2) ; (1, 0)</a:t>
                </a:r>
              </a:p>
              <a:p>
                <a:r>
                  <a:rPr lang="en-US" altLang="zh-TW" sz="1800" dirty="0"/>
                  <a:t>Hessian matrix :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1800" dirty="0"/>
              </a:p>
              <a:p>
                <a:r>
                  <a:rPr lang="en-US" altLang="zh-TW" sz="1800" dirty="0"/>
                  <a:t>Find the eigenvalue : let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endParaRPr lang="en-US" altLang="zh-TW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TW" altLang="en-US" sz="18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TW" sz="1800" i="1">
                                        <a:latin typeface="Cambria Math" panose="02040503050406030204" pitchFamily="18" charset="0"/>
                                      </a:rPr>
                                      <m:t>−6−</m:t>
                                    </m:r>
                                    <m:r>
                                      <a:rPr lang="zh-TW" altLang="en-US" sz="18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d>
                        </m:e>
                      </m:func>
                      <m:r>
                        <a:rPr lang="zh-TW" altLang="en-US" sz="18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−6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(1,2)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1,2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−12</m:t>
                    </m:r>
                    <m:r>
                      <a:rPr lang="zh-TW" altLang="en-US" sz="1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+36=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All eigenvalues are positive,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is a positive definite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Local min at </a:t>
                </a:r>
                <a:r>
                  <a:rPr lang="en-US" altLang="zh-TW" sz="1800" dirty="0"/>
                  <a:t>(1,2)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(-1,0)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−1,0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+12</m:t>
                    </m:r>
                    <m:r>
                      <a:rPr lang="zh-TW" altLang="en-US" sz="1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+36=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+6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All eigenvalues are negative,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is a negative definite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Local max at (-1,0)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(-1,2)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−1,2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−36=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One eigenvalue is positive, and another is negative,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−1,2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is a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−1,2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or </a:t>
                </a:r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−1,2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Saddle point (-1,2)</a:t>
                </a:r>
                <a:endParaRPr lang="zh-TW" altLang="en-US" sz="1800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(1,0)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−36=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One eigenvalue is positive, and another is negative,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is a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or </a:t>
                </a:r>
                <a:r>
                  <a:rPr lang="zh-TW" altLang="en-US" sz="1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Saddle point (1,0)</a:t>
                </a:r>
                <a:endParaRPr lang="zh-TW" altLang="en-US" sz="1800" dirty="0"/>
              </a:p>
              <a:p>
                <a:pPr>
                  <a:buFont typeface="Wingdings" panose="05000000000000000000" pitchFamily="2" charset="2"/>
                  <a:buChar char="ü"/>
                </a:pPr>
                <a:endParaRPr lang="zh-TW" altLang="en-US" sz="19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5847" y="1046102"/>
                <a:ext cx="11869616" cy="5952392"/>
              </a:xfrm>
              <a:blipFill>
                <a:blip r:embed="rId2"/>
                <a:stretch>
                  <a:fillRect l="-360" t="-1025" r="-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656910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34220"/>
            <a:ext cx="11353800" cy="1325563"/>
          </a:xfrm>
        </p:spPr>
        <p:txBody>
          <a:bodyPr/>
          <a:lstStyle/>
          <a:p>
            <a:pPr algn="ctr"/>
            <a:r>
              <a:rPr lang="en-US" altLang="zh-TW" dirty="0"/>
              <a:t>Optimized problem: 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Uncoupled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The points of the local min : (1,2) </a:t>
                </a:r>
              </a:p>
              <a:p>
                <a:r>
                  <a:rPr lang="en-US" altLang="zh-TW" dirty="0"/>
                  <a:t>The points of the local max : (-1,0)</a:t>
                </a:r>
              </a:p>
              <a:p>
                <a:r>
                  <a:rPr lang="en-US" altLang="zh-TW" dirty="0"/>
                  <a:t>The saddle points : (-1,2) ; (1,0)</a:t>
                </a:r>
              </a:p>
              <a:p>
                <a:endParaRPr lang="en-US" altLang="zh-TW" dirty="0"/>
              </a:p>
              <a:p>
                <a:r>
                  <a:rPr lang="en-US" altLang="zh-TW" sz="2400" dirty="0"/>
                  <a:t>The ratio for the points of local min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the points of local max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saddle points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𝑠𝑎𝑑𝑑𝑙𝑒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971156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Optimized problem: </a:t>
            </a:r>
            <a:br>
              <a:rPr lang="en-US" altLang="zh-TW" dirty="0"/>
            </a:br>
            <a:r>
              <a:rPr lang="en-US" altLang="zh-TW" dirty="0"/>
              <a:t>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Coupled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07091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Optimized problem: 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Coupled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31885" y="2194719"/>
                <a:ext cx="11904784" cy="4351338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+4</m:t>
                    </m:r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Find the critical points with the gradient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2000" dirty="0"/>
              </a:p>
              <a:p>
                <a:pPr marL="0" indent="0">
                  <a:buNone/>
                </a:pPr>
                <a:r>
                  <a:rPr lang="en-US" altLang="zh-TW" sz="2000" dirty="0"/>
                  <a:t>   Let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000" dirty="0"/>
                  <a:t>     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0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and we find the critical points (1,1) ; (0,0) </a:t>
                </a:r>
              </a:p>
              <a:p>
                <a:r>
                  <a:rPr lang="en-US" altLang="zh-TW" sz="2000" dirty="0"/>
                  <a:t>Hessian matrix :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Find the eigenvalue : let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endParaRPr lang="en-US" altLang="zh-TW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TW" altLang="en-US" sz="20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TW" altLang="en-US" sz="20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func>
                      <m:r>
                        <a:rPr lang="zh-TW" alt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+36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−9=0</m:t>
                      </m:r>
                    </m:oMath>
                  </m:oMathPara>
                </a14:m>
                <a:endParaRPr lang="en-US" altLang="zh-TW" sz="2000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(1,1)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−12</m:t>
                    </m:r>
                    <m:r>
                      <a:rPr lang="zh-TW" altLang="en-US" sz="1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+27=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sz="1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−3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All eigenvalues are positive,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is a positive definite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Local min at </a:t>
                </a:r>
                <a:r>
                  <a:rPr lang="en-US" altLang="zh-TW" sz="1800" dirty="0"/>
                  <a:t>(1,1)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700" dirty="0"/>
                  <a:t>At (0,0)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7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700" i="1">
                        <a:latin typeface="Cambria Math" panose="02040503050406030204" pitchFamily="18" charset="0"/>
                      </a:rPr>
                      <m:t>−9=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/>
                  <a:t>-&gt; One eigenvalue is positive, and another is negative, so </a:t>
                </a:r>
                <a14:m>
                  <m:oMath xmlns:m="http://schemas.openxmlformats.org/officeDocument/2006/math"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7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/>
                  <a:t>is a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7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/>
                  <a:t>or </a:t>
                </a:r>
                <a:r>
                  <a:rPr lang="zh-TW" altLang="en-US" sz="17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7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>
                    <a:sym typeface="Wingdings" panose="05000000000000000000" pitchFamily="2" charset="2"/>
                  </a:rPr>
                  <a:t> Saddle point (0,0)</a:t>
                </a:r>
              </a:p>
              <a:p>
                <a:pPr marL="0" indent="0">
                  <a:buNone/>
                </a:pPr>
                <a:endParaRPr lang="en-US" altLang="zh-TW" sz="2000" dirty="0"/>
              </a:p>
              <a:p>
                <a:pPr marL="0" indent="0">
                  <a:buNone/>
                </a:pPr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885" y="2194719"/>
                <a:ext cx="11904784" cy="4351338"/>
              </a:xfrm>
              <a:blipFill>
                <a:blip r:embed="rId2"/>
                <a:stretch>
                  <a:fillRect l="-410" t="-9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793301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Optimized problem: 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Coupled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The points of the local min : (1,1) </a:t>
                </a:r>
              </a:p>
              <a:p>
                <a:r>
                  <a:rPr lang="en-US" altLang="zh-TW" dirty="0"/>
                  <a:t>The points of the local max : No</a:t>
                </a:r>
              </a:p>
              <a:p>
                <a:r>
                  <a:rPr lang="en-US" altLang="zh-TW" dirty="0"/>
                  <a:t>The saddle points : (0,0) </a:t>
                </a:r>
              </a:p>
              <a:p>
                <a:endParaRPr lang="en-US" altLang="zh-TW" dirty="0"/>
              </a:p>
              <a:p>
                <a:r>
                  <a:rPr lang="en-US" altLang="zh-TW" sz="2400" dirty="0"/>
                  <a:t>The ratio for the points of local min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the points of local max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saddle points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𝑠𝑎𝑑𝑑𝑙𝑒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300126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90954" y="470451"/>
            <a:ext cx="10515600" cy="64599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Optimized problem: 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Coupled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31885" y="1257117"/>
                <a:ext cx="12060115" cy="5609492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Find the critical points with the gradient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2000" dirty="0"/>
              </a:p>
              <a:p>
                <a:pPr marL="0" indent="0">
                  <a:buNone/>
                </a:pPr>
                <a:r>
                  <a:rPr lang="en-US" altLang="zh-TW" sz="2000" dirty="0"/>
                  <a:t>    Let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=6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000" dirty="0"/>
                  <a:t>     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0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 and we find the critical points (0,2) ; (0,0) ; (1,1) ; (-1,1)</a:t>
                </a:r>
              </a:p>
              <a:p>
                <a:r>
                  <a:rPr lang="en-US" altLang="zh-TW" sz="2000" dirty="0"/>
                  <a:t>Hessian matrix :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mr>
                        </m:m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Find the eigenvalue : let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endParaRPr lang="en-US" altLang="zh-TW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−6−</m:t>
                                    </m:r>
                                    <m:r>
                                      <a:rPr lang="zh-TW" altLang="en-US" sz="20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−6−</m:t>
                                    </m:r>
                                    <m:r>
                                      <a:rPr lang="zh-TW" altLang="en-US" sz="20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d>
                        </m:e>
                      </m:func>
                      <m:r>
                        <a:rPr lang="zh-TW" alt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−36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000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600" dirty="0"/>
                  <a:t>At (0,2)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0,2</m:t>
                            </m:r>
                          </m:e>
                        </m:d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−12</m:t>
                    </m:r>
                    <m:r>
                      <a:rPr lang="zh-TW" altLang="en-US" sz="16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+36=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-&gt; All eigenvalues are positive, so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0,2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a positive definite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0,2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600" dirty="0"/>
                  <a:t> </a:t>
                </a:r>
                <a:r>
                  <a:rPr lang="en-US" altLang="zh-TW" sz="1600" dirty="0">
                    <a:sym typeface="Wingdings" panose="05000000000000000000" pitchFamily="2" charset="2"/>
                  </a:rPr>
                  <a:t> Local min at </a:t>
                </a:r>
                <a:r>
                  <a:rPr lang="en-US" altLang="zh-TW" sz="1600" dirty="0"/>
                  <a:t>(0,2)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600" dirty="0"/>
                  <a:t>At (0,0)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+12</m:t>
                    </m:r>
                    <m:r>
                      <a:rPr lang="zh-TW" altLang="en-US" sz="16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+36=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+6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-&gt; All eigenvalues are negative, so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a negative definite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>
                    <a:sym typeface="Wingdings" panose="05000000000000000000" pitchFamily="2" charset="2"/>
                  </a:rPr>
                  <a:t> Local max at (0,0)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600" dirty="0"/>
                  <a:t>At (1,1)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</m:d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−36=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-&gt; One eigenvalue is positive, and another is negative, so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a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or </a:t>
                </a:r>
                <a:r>
                  <a:rPr lang="zh-TW" altLang="en-US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>
                    <a:sym typeface="Wingdings" panose="05000000000000000000" pitchFamily="2" charset="2"/>
                  </a:rPr>
                  <a:t> Saddle point (1,1)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600" dirty="0"/>
                  <a:t>At (-1,1)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−1,1</m:t>
                            </m:r>
                          </m:e>
                        </m:d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−36=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-&gt; One eigenvalue is positive, and another is negative, so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−1,1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a matrix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−1,1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or </a:t>
                </a:r>
                <a:r>
                  <a:rPr lang="zh-TW" altLang="en-US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−1,1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with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>
                    <a:sym typeface="Wingdings" panose="05000000000000000000" pitchFamily="2" charset="2"/>
                  </a:rPr>
                  <a:t> Saddle point (-1,1)</a:t>
                </a:r>
                <a:endParaRPr lang="zh-TW" altLang="en-US" sz="1600" dirty="0"/>
              </a:p>
              <a:p>
                <a:pPr>
                  <a:buFont typeface="Wingdings" panose="05000000000000000000" pitchFamily="2" charset="2"/>
                  <a:buChar char="ü"/>
                </a:pPr>
                <a:endParaRPr lang="zh-TW" altLang="en-US" sz="1600" dirty="0"/>
              </a:p>
              <a:p>
                <a:pPr marL="0" indent="0">
                  <a:buNone/>
                </a:pPr>
                <a:endParaRPr lang="en-US" altLang="zh-TW" sz="20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1885" y="1257117"/>
                <a:ext cx="12060115" cy="5609492"/>
              </a:xfrm>
              <a:blipFill>
                <a:blip r:embed="rId2"/>
                <a:stretch>
                  <a:fillRect l="-404" t="-761" r="-4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12792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Optimized problem: 2-dimension</a:t>
            </a:r>
            <a:r>
              <a:rPr lang="zh-TW" altLang="en-US" dirty="0"/>
              <a:t>  </a:t>
            </a:r>
            <a:r>
              <a:rPr lang="en-US" altLang="zh-TW" dirty="0"/>
              <a:t>-</a:t>
            </a:r>
            <a:r>
              <a:rPr lang="zh-TW" altLang="en-US" dirty="0"/>
              <a:t>  </a:t>
            </a:r>
            <a:r>
              <a:rPr lang="en-US" altLang="zh-TW" dirty="0"/>
              <a:t>Coupled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The points of the local min : (0,2) </a:t>
                </a:r>
              </a:p>
              <a:p>
                <a:r>
                  <a:rPr lang="en-US" altLang="zh-TW" dirty="0"/>
                  <a:t>The points of the local max : (0,0)</a:t>
                </a:r>
              </a:p>
              <a:p>
                <a:r>
                  <a:rPr lang="en-US" altLang="zh-TW" dirty="0"/>
                  <a:t>The saddle points : (1,1) ; (-1,1)</a:t>
                </a:r>
              </a:p>
              <a:p>
                <a:endParaRPr lang="en-US" altLang="zh-TW" dirty="0"/>
              </a:p>
              <a:p>
                <a:r>
                  <a:rPr lang="en-US" altLang="zh-TW" sz="2400" dirty="0"/>
                  <a:t>The ratio for the points of local min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the points of local max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saddle points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𝑠𝑎𝑑𝑑𝑙𝑒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45641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Conclusion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We can assume that the probability of saddle points occurred is larger than the local min or the local max</a:t>
                </a: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𝑃𝑟𝑜𝑏𝑎𝑏𝑖𝑙𝑖𝑡𝑦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𝑠𝑎𝑑𝑑𝑙𝑒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𝑝𝑜𝑖𝑛𝑡𝑠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)≥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𝑃𝑟𝑜𝑏𝑎𝑏𝑖𝑙𝑖𝑡𝑦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𝐿𝑜𝑐𝑎𝑙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</m:d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𝑃𝑟𝑜𝑏𝑎𝑏𝑖𝑙𝑖𝑡𝑦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𝑠𝑎𝑑𝑑𝑙𝑒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𝑝𝑜𝑖𝑛𝑡𝑠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)≥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𝑃𝑟𝑜𝑏𝑎𝑏𝑖𝑙𝑖𝑡𝑦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𝐿𝑜𝑐𝑎𝑙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𝑚𝑎𝑥</m:t>
                        </m:r>
                      </m:e>
                    </m:d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6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5938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45B872-CF8E-6BB7-45FD-6E5AAF2ED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Back-propagation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F90091B-61D4-CC90-4D52-C65C9475B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6195"/>
            <a:ext cx="10515600" cy="5115650"/>
          </a:xfrm>
        </p:spPr>
        <p:txBody>
          <a:bodyPr/>
          <a:lstStyle/>
          <a:p>
            <a:r>
              <a:rPr lang="en-US" altLang="zh-TW" dirty="0"/>
              <a:t>Overview:</a:t>
            </a:r>
            <a:endParaRPr lang="zh-TW" altLang="en-US" dirty="0"/>
          </a:p>
        </p:txBody>
      </p:sp>
      <p:sp>
        <p:nvSpPr>
          <p:cNvPr id="4" name="Google Shape;1209;p104">
            <a:extLst>
              <a:ext uri="{FF2B5EF4-FFF2-40B4-BE49-F238E27FC236}">
                <a16:creationId xmlns:a16="http://schemas.microsoft.com/office/drawing/2014/main" id="{944194E1-E438-31C4-08E2-D5E7994749F8}"/>
              </a:ext>
            </a:extLst>
          </p:cNvPr>
          <p:cNvSpPr/>
          <p:nvPr/>
        </p:nvSpPr>
        <p:spPr>
          <a:xfrm>
            <a:off x="4520445" y="2913016"/>
            <a:ext cx="3493790" cy="3493790"/>
          </a:xfrm>
          <a:prstGeom prst="ellipse">
            <a:avLst/>
          </a:prstGeom>
          <a:solidFill>
            <a:srgbClr val="F3F3F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pPr algn="ctr"/>
            <a:r>
              <a:rPr lang="en" sz="4799"/>
              <a:t>f</a:t>
            </a:r>
            <a:endParaRPr sz="4799"/>
          </a:p>
        </p:txBody>
      </p:sp>
      <p:cxnSp>
        <p:nvCxnSpPr>
          <p:cNvPr id="5" name="Google Shape;1210;p104">
            <a:extLst>
              <a:ext uri="{FF2B5EF4-FFF2-40B4-BE49-F238E27FC236}">
                <a16:creationId xmlns:a16="http://schemas.microsoft.com/office/drawing/2014/main" id="{A7654173-FCAC-7C70-ACBE-05F8D28064AC}"/>
              </a:ext>
            </a:extLst>
          </p:cNvPr>
          <p:cNvCxnSpPr/>
          <p:nvPr/>
        </p:nvCxnSpPr>
        <p:spPr>
          <a:xfrm rot="10800000" flipH="1">
            <a:off x="2247012" y="5393794"/>
            <a:ext cx="2409272" cy="813688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" name="Google Shape;1211;p104">
            <a:extLst>
              <a:ext uri="{FF2B5EF4-FFF2-40B4-BE49-F238E27FC236}">
                <a16:creationId xmlns:a16="http://schemas.microsoft.com/office/drawing/2014/main" id="{5F083E9C-D143-BEB8-1D06-4BEFA47CB594}"/>
              </a:ext>
            </a:extLst>
          </p:cNvPr>
          <p:cNvCxnSpPr/>
          <p:nvPr/>
        </p:nvCxnSpPr>
        <p:spPr>
          <a:xfrm>
            <a:off x="2534187" y="2889046"/>
            <a:ext cx="2193629" cy="933357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" name="Google Shape;1212;p104">
            <a:extLst>
              <a:ext uri="{FF2B5EF4-FFF2-40B4-BE49-F238E27FC236}">
                <a16:creationId xmlns:a16="http://schemas.microsoft.com/office/drawing/2014/main" id="{BA944364-95E2-95A3-2CD1-91FB408501F4}"/>
              </a:ext>
            </a:extLst>
          </p:cNvPr>
          <p:cNvCxnSpPr/>
          <p:nvPr/>
        </p:nvCxnSpPr>
        <p:spPr>
          <a:xfrm>
            <a:off x="8014234" y="4659910"/>
            <a:ext cx="2273708" cy="0"/>
          </a:xfrm>
          <a:prstGeom prst="straightConnector1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" name="Google Shape;1216;p104">
            <a:extLst>
              <a:ext uri="{FF2B5EF4-FFF2-40B4-BE49-F238E27FC236}">
                <a16:creationId xmlns:a16="http://schemas.microsoft.com/office/drawing/2014/main" id="{BAAE93BF-072C-21AA-82D0-6AF360F8BD67}"/>
              </a:ext>
            </a:extLst>
          </p:cNvPr>
          <p:cNvCxnSpPr/>
          <p:nvPr/>
        </p:nvCxnSpPr>
        <p:spPr>
          <a:xfrm rot="10800000">
            <a:off x="8014448" y="4851385"/>
            <a:ext cx="222542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1220;p104">
            <a:extLst>
              <a:ext uri="{FF2B5EF4-FFF2-40B4-BE49-F238E27FC236}">
                <a16:creationId xmlns:a16="http://schemas.microsoft.com/office/drawing/2014/main" id="{4914A3F9-8D3E-F578-CBEE-FA54578DFFCE}"/>
              </a:ext>
            </a:extLst>
          </p:cNvPr>
          <p:cNvSpPr txBox="1"/>
          <p:nvPr/>
        </p:nvSpPr>
        <p:spPr>
          <a:xfrm>
            <a:off x="5555274" y="4926228"/>
            <a:ext cx="1432178" cy="880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Local gradients</a:t>
            </a:r>
            <a:endParaRPr sz="2400" dirty="0">
              <a:solidFill>
                <a:srgbClr val="FF0000"/>
              </a:solidFill>
            </a:endParaRPr>
          </a:p>
        </p:txBody>
      </p:sp>
      <p:sp>
        <p:nvSpPr>
          <p:cNvPr id="10" name="Google Shape;1224;p104">
            <a:extLst>
              <a:ext uri="{FF2B5EF4-FFF2-40B4-BE49-F238E27FC236}">
                <a16:creationId xmlns:a16="http://schemas.microsoft.com/office/drawing/2014/main" id="{62612D92-836C-80D0-B037-AC39B9EB2503}"/>
              </a:ext>
            </a:extLst>
          </p:cNvPr>
          <p:cNvSpPr/>
          <p:nvPr/>
        </p:nvSpPr>
        <p:spPr>
          <a:xfrm rot="-1146435">
            <a:off x="2821471" y="6175582"/>
            <a:ext cx="590063" cy="945653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cxnSp>
        <p:nvCxnSpPr>
          <p:cNvPr id="11" name="Google Shape;1227;p104">
            <a:extLst>
              <a:ext uri="{FF2B5EF4-FFF2-40B4-BE49-F238E27FC236}">
                <a16:creationId xmlns:a16="http://schemas.microsoft.com/office/drawing/2014/main" id="{0B5C002B-A88D-4227-2D60-81348187EEC8}"/>
              </a:ext>
            </a:extLst>
          </p:cNvPr>
          <p:cNvCxnSpPr/>
          <p:nvPr/>
        </p:nvCxnSpPr>
        <p:spPr>
          <a:xfrm rot="10800000">
            <a:off x="2493673" y="3026686"/>
            <a:ext cx="2154339" cy="93155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" name="Google Shape;1228;p104">
            <a:extLst>
              <a:ext uri="{FF2B5EF4-FFF2-40B4-BE49-F238E27FC236}">
                <a16:creationId xmlns:a16="http://schemas.microsoft.com/office/drawing/2014/main" id="{BF4DD454-3097-1249-1D4B-0D83A7D2B828}"/>
              </a:ext>
            </a:extLst>
          </p:cNvPr>
          <p:cNvCxnSpPr/>
          <p:nvPr/>
        </p:nvCxnSpPr>
        <p:spPr>
          <a:xfrm flipH="1">
            <a:off x="2287202" y="5522686"/>
            <a:ext cx="2417071" cy="83288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1229;p104">
            <a:extLst>
              <a:ext uri="{FF2B5EF4-FFF2-40B4-BE49-F238E27FC236}">
                <a16:creationId xmlns:a16="http://schemas.microsoft.com/office/drawing/2014/main" id="{5DAEEEB2-11EB-581B-00B3-299A20247EEE}"/>
              </a:ext>
            </a:extLst>
          </p:cNvPr>
          <p:cNvSpPr txBox="1"/>
          <p:nvPr/>
        </p:nvSpPr>
        <p:spPr>
          <a:xfrm>
            <a:off x="7966510" y="5897612"/>
            <a:ext cx="1848719" cy="93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Upstream gradient</a:t>
            </a:r>
            <a:endParaRPr sz="2400" dirty="0">
              <a:solidFill>
                <a:srgbClr val="FF0000"/>
              </a:solidFill>
            </a:endParaRPr>
          </a:p>
        </p:txBody>
      </p:sp>
      <p:pic>
        <p:nvPicPr>
          <p:cNvPr id="14" name="Picture 25">
            <a:extLst>
              <a:ext uri="{FF2B5EF4-FFF2-40B4-BE49-F238E27FC236}">
                <a16:creationId xmlns:a16="http://schemas.microsoft.com/office/drawing/2014/main" id="{787D8976-54DA-326A-D7D3-6FC1FD79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6" b="25783"/>
          <a:stretch/>
        </p:blipFill>
        <p:spPr>
          <a:xfrm rot="1357009">
            <a:off x="2759659" y="2614342"/>
            <a:ext cx="380583" cy="342900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FCF9F6DE-3278-8758-39F8-F6A816182C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t="-1" r="34391" b="-3838"/>
          <a:stretch/>
        </p:blipFill>
        <p:spPr>
          <a:xfrm rot="20428583">
            <a:off x="2773265" y="5468959"/>
            <a:ext cx="353371" cy="407345"/>
          </a:xfrm>
          <a:prstGeom prst="rect">
            <a:avLst/>
          </a:prstGeom>
        </p:spPr>
      </p:pic>
      <p:pic>
        <p:nvPicPr>
          <p:cNvPr id="16" name="Picture 27">
            <a:extLst>
              <a:ext uri="{FF2B5EF4-FFF2-40B4-BE49-F238E27FC236}">
                <a16:creationId xmlns:a16="http://schemas.microsoft.com/office/drawing/2014/main" id="{2FAEA3FD-8DF7-69B0-436C-0056CA1AE0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0" r="-1772" b="-3838"/>
          <a:stretch/>
        </p:blipFill>
        <p:spPr>
          <a:xfrm>
            <a:off x="8746857" y="4156828"/>
            <a:ext cx="290147" cy="407345"/>
          </a:xfrm>
          <a:prstGeom prst="rect">
            <a:avLst/>
          </a:prstGeom>
        </p:spPr>
      </p:pic>
      <p:pic>
        <p:nvPicPr>
          <p:cNvPr id="17" name="Picture 28">
            <a:extLst>
              <a:ext uri="{FF2B5EF4-FFF2-40B4-BE49-F238E27FC236}">
                <a16:creationId xmlns:a16="http://schemas.microsoft.com/office/drawing/2014/main" id="{21D06A80-7CB0-3604-6FF1-F0B7CB8B1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850" y="4981750"/>
            <a:ext cx="483206" cy="822960"/>
          </a:xfrm>
          <a:prstGeom prst="rect">
            <a:avLst/>
          </a:prstGeom>
        </p:spPr>
      </p:pic>
      <p:pic>
        <p:nvPicPr>
          <p:cNvPr id="18" name="Picture 29">
            <a:extLst>
              <a:ext uri="{FF2B5EF4-FFF2-40B4-BE49-F238E27FC236}">
                <a16:creationId xmlns:a16="http://schemas.microsoft.com/office/drawing/2014/main" id="{56CB571D-26DE-5B19-B68A-533068DF6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704" y="3696269"/>
            <a:ext cx="441680" cy="822960"/>
          </a:xfrm>
          <a:prstGeom prst="rect">
            <a:avLst/>
          </a:prstGeom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F619C842-9F34-02B1-91B9-5562A4303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89" y="4838751"/>
            <a:ext cx="392382" cy="822960"/>
          </a:xfrm>
          <a:prstGeom prst="rect">
            <a:avLst/>
          </a:prstGeom>
          <a:noFill/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id="{F044319D-1039-CDE7-6E6D-75D23DF1BA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0299">
            <a:off x="2851975" y="5984120"/>
            <a:ext cx="1963901" cy="849351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BBE6E914-2F5E-B6FE-875C-2AE94EDE2F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4160">
            <a:off x="2274333" y="3553114"/>
            <a:ext cx="2089421" cy="823678"/>
          </a:xfrm>
          <a:prstGeom prst="rect">
            <a:avLst/>
          </a:prstGeom>
        </p:spPr>
      </p:pic>
      <p:sp>
        <p:nvSpPr>
          <p:cNvPr id="22" name="Google Shape;1222;p104">
            <a:extLst>
              <a:ext uri="{FF2B5EF4-FFF2-40B4-BE49-F238E27FC236}">
                <a16:creationId xmlns:a16="http://schemas.microsoft.com/office/drawing/2014/main" id="{251A74B5-F440-50FF-B5D2-A51D488314F8}"/>
              </a:ext>
            </a:extLst>
          </p:cNvPr>
          <p:cNvSpPr/>
          <p:nvPr/>
        </p:nvSpPr>
        <p:spPr>
          <a:xfrm rot="1454931">
            <a:off x="2275746" y="3169413"/>
            <a:ext cx="590183" cy="94376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23" name="Google Shape;1222;p104">
            <a:extLst>
              <a:ext uri="{FF2B5EF4-FFF2-40B4-BE49-F238E27FC236}">
                <a16:creationId xmlns:a16="http://schemas.microsoft.com/office/drawing/2014/main" id="{A6E1B9D5-837D-1E7C-17A1-8240B72270F8}"/>
              </a:ext>
            </a:extLst>
          </p:cNvPr>
          <p:cNvSpPr/>
          <p:nvPr/>
        </p:nvSpPr>
        <p:spPr>
          <a:xfrm>
            <a:off x="4920045" y="3644022"/>
            <a:ext cx="590183" cy="94376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24" name="Google Shape;1222;p104">
            <a:extLst>
              <a:ext uri="{FF2B5EF4-FFF2-40B4-BE49-F238E27FC236}">
                <a16:creationId xmlns:a16="http://schemas.microsoft.com/office/drawing/2014/main" id="{4A18EDE7-4755-D667-11F5-53184FEA18E3}"/>
              </a:ext>
            </a:extLst>
          </p:cNvPr>
          <p:cNvSpPr/>
          <p:nvPr/>
        </p:nvSpPr>
        <p:spPr>
          <a:xfrm>
            <a:off x="4920594" y="4765769"/>
            <a:ext cx="590183" cy="94376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25" name="Google Shape;1222;p104">
            <a:extLst>
              <a:ext uri="{FF2B5EF4-FFF2-40B4-BE49-F238E27FC236}">
                <a16:creationId xmlns:a16="http://schemas.microsoft.com/office/drawing/2014/main" id="{B4F47D04-95ED-73E7-B323-F6E670700443}"/>
              </a:ext>
            </a:extLst>
          </p:cNvPr>
          <p:cNvSpPr/>
          <p:nvPr/>
        </p:nvSpPr>
        <p:spPr>
          <a:xfrm>
            <a:off x="8595778" y="4926228"/>
            <a:ext cx="590183" cy="943765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26" name="Google Shape;1222;p104">
            <a:extLst>
              <a:ext uri="{FF2B5EF4-FFF2-40B4-BE49-F238E27FC236}">
                <a16:creationId xmlns:a16="http://schemas.microsoft.com/office/drawing/2014/main" id="{AF8E898D-DD73-F655-AEDD-376E1E686B99}"/>
              </a:ext>
            </a:extLst>
          </p:cNvPr>
          <p:cNvSpPr/>
          <p:nvPr/>
        </p:nvSpPr>
        <p:spPr>
          <a:xfrm>
            <a:off x="8595778" y="4017450"/>
            <a:ext cx="590183" cy="546724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27" name="Google Shape;1222;p104">
            <a:extLst>
              <a:ext uri="{FF2B5EF4-FFF2-40B4-BE49-F238E27FC236}">
                <a16:creationId xmlns:a16="http://schemas.microsoft.com/office/drawing/2014/main" id="{DC97F64A-FA7B-1334-DF82-51B1B5DCEC33}"/>
              </a:ext>
            </a:extLst>
          </p:cNvPr>
          <p:cNvSpPr/>
          <p:nvPr/>
        </p:nvSpPr>
        <p:spPr>
          <a:xfrm rot="1351013">
            <a:off x="2707267" y="2554471"/>
            <a:ext cx="526365" cy="45131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  <p:sp>
        <p:nvSpPr>
          <p:cNvPr id="28" name="Google Shape;1222;p104">
            <a:extLst>
              <a:ext uri="{FF2B5EF4-FFF2-40B4-BE49-F238E27FC236}">
                <a16:creationId xmlns:a16="http://schemas.microsoft.com/office/drawing/2014/main" id="{066E5F79-1D95-D12C-84BA-76A6C64D22DE}"/>
              </a:ext>
            </a:extLst>
          </p:cNvPr>
          <p:cNvSpPr/>
          <p:nvPr/>
        </p:nvSpPr>
        <p:spPr>
          <a:xfrm rot="20460419">
            <a:off x="2714330" y="5435540"/>
            <a:ext cx="446042" cy="45131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/>
          <a:p>
            <a:endParaRPr sz="1865"/>
          </a:p>
        </p:txBody>
      </p:sp>
    </p:spTree>
    <p:extLst>
      <p:ext uri="{BB962C8B-B14F-4D97-AF65-F5344CB8AC3E}">
        <p14:creationId xmlns:p14="http://schemas.microsoft.com/office/powerpoint/2010/main" val="17797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Optimized problem: </a:t>
            </a:r>
            <a:br>
              <a:rPr lang="en-US" altLang="zh-TW" dirty="0"/>
            </a:br>
            <a:r>
              <a:rPr lang="en-US" altLang="zh-TW" dirty="0"/>
              <a:t>3-dimension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562512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0616" y="461660"/>
            <a:ext cx="10515600" cy="57565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Optimized problem: 3-dimension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02224" y="1107649"/>
                <a:ext cx="11728939" cy="543840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−6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Find the critical points with the gradient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2000" dirty="0"/>
              </a:p>
              <a:p>
                <a:pPr marL="0" indent="0">
                  <a:buNone/>
                </a:pPr>
                <a:r>
                  <a:rPr lang="en-US" altLang="zh-TW" sz="2000" dirty="0"/>
                  <a:t>   Let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−3=0</m:t>
                    </m:r>
                  </m:oMath>
                </a14:m>
                <a:r>
                  <a:rPr lang="en-US" altLang="zh-TW" sz="2000" dirty="0"/>
                  <a:t>     ;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−6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000" dirty="0"/>
                  <a:t> 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000" i="1">
                        <a:latin typeface="Cambria Math" panose="02040503050406030204" pitchFamily="18" charset="0"/>
                      </a:rPr>
                      <m:t>−12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zh-TW" sz="2000" dirty="0"/>
                  <a:t> 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-&gt; Critical points (</a:t>
                </a:r>
                <a:r>
                  <a:rPr lang="en-US" altLang="zh-TW" sz="2000" dirty="0" err="1"/>
                  <a:t>x,y,z</a:t>
                </a:r>
                <a:r>
                  <a:rPr lang="en-US" altLang="zh-TW" sz="2000" dirty="0"/>
                  <a:t>) are 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    (1,0,0), (1,0,4), (1,2,0), (1,2,4), (-1,0,0), (-1,0,4), (-1,2,0), (-1,2,4)</a:t>
                </a:r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sz="2000" dirty="0"/>
                  <a:t> Hessian matrix :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𝑧𝑥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𝑧𝑦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𝑧𝑧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Find the eigenvalue : let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endParaRPr lang="en-US" altLang="zh-TW" sz="2000" dirty="0"/>
              </a:p>
              <a:p>
                <a:pPr marL="0" indent="0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TW" altLang="en-US" sz="20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−6−</m:t>
                                    </m:r>
                                    <m:r>
                                      <a:rPr lang="zh-TW" altLang="en-US" sz="20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n-US" altLang="zh-TW" sz="2000" i="1">
                                        <a:latin typeface="Cambria Math" panose="02040503050406030204" pitchFamily="18" charset="0"/>
                                      </a:rPr>
                                      <m:t>−12−</m:t>
                                    </m:r>
                                    <m:r>
                                      <a:rPr lang="zh-TW" altLang="en-US" sz="20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mr>
                              </m:m>
                            </m:e>
                          </m:d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=−</m:t>
                          </m:r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+6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20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+12</m:t>
                              </m:r>
                            </m:e>
                          </m:d>
                        </m:e>
                      </m:func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2000" dirty="0"/>
              </a:p>
              <a:p>
                <a:pPr marL="0" indent="0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2224" y="1107649"/>
                <a:ext cx="11728939" cy="5438409"/>
              </a:xfrm>
              <a:blipFill>
                <a:blip r:embed="rId2"/>
                <a:stretch>
                  <a:fillRect l="-468" t="-10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480775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5785" y="408905"/>
            <a:ext cx="10515600" cy="707537"/>
          </a:xfrm>
        </p:spPr>
        <p:txBody>
          <a:bodyPr/>
          <a:lstStyle/>
          <a:p>
            <a:pPr algn="ctr"/>
            <a:r>
              <a:rPr lang="en-US" altLang="zh-TW" dirty="0"/>
              <a:t>Optimized problem: 3-dimension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342900" y="1230741"/>
                <a:ext cx="11684977" cy="5996353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zh-TW" sz="1800" dirty="0">
                    <a:latin typeface="Cambria Math" panose="02040503050406030204" pitchFamily="18" charset="0"/>
                  </a:rPr>
                  <a:t>Critical points are </a:t>
                </a:r>
                <a:r>
                  <a:rPr lang="en-US" altLang="zh-TW" sz="1800" dirty="0"/>
                  <a:t> (1,0,0), (1,0,4), (1,2,0), (1,2,4), (-1,0,0), (-1,0,4), (-1,2,0), (-1,2,4)</a:t>
                </a:r>
                <a:endParaRPr lang="en-US" altLang="zh-TW" sz="18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−6−</m:t>
                                  </m:r>
                                  <m: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−12−</m:t>
                                  </m:r>
                                  <m: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+6</m:t>
                            </m:r>
                          </m:e>
                        </m:d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+12</m:t>
                            </m:r>
                          </m:e>
                        </m:d>
                      </m:e>
                    </m:func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1800" dirty="0"/>
              </a:p>
              <a:p>
                <a:pPr>
                  <a:lnSpc>
                    <a:spcPct val="150000"/>
                  </a:lnSpc>
                  <a:spcBef>
                    <a:spcPts val="120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(1,0,0)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1,0,0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+12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eigenvalues are positive or negative,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800" dirty="0"/>
                  <a:t> is a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800" dirty="0"/>
                  <a:t> 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Saddle point </a:t>
                </a:r>
                <a:r>
                  <a:rPr lang="en-US" altLang="zh-TW" sz="1800" dirty="0"/>
                  <a:t>(1,0,0) </a:t>
                </a:r>
              </a:p>
              <a:p>
                <a:pPr>
                  <a:lnSpc>
                    <a:spcPct val="16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(1,0,4)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1,0,4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eigenvalues are positive or negative,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1,0,4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800" dirty="0"/>
                  <a:t> is a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1,0,4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1,0,4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Saddle point </a:t>
                </a:r>
                <a:r>
                  <a:rPr lang="en-US" altLang="zh-TW" sz="1800" dirty="0"/>
                  <a:t>(1,0,4) </a:t>
                </a:r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(1,2,0)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1,2,0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+12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eigenvalues are positive or negative,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800" dirty="0"/>
                  <a:t> is a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1,2,0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1,020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Saddle point </a:t>
                </a:r>
                <a:r>
                  <a:rPr lang="en-US" altLang="zh-TW" sz="1800" dirty="0"/>
                  <a:t>(1,2,0)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800" dirty="0"/>
                  <a:t>At (1,2,4)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1,2,4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-&gt; eigenvalues are positive, so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1,2,4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800" dirty="0"/>
                  <a:t> is a positive definite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1,2,4</m:t>
                        </m:r>
                      </m:e>
                    </m:d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 </a:t>
                </a:r>
                <a:r>
                  <a:rPr lang="en-US" altLang="zh-TW" sz="18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Wingdings" panose="05000000000000000000" pitchFamily="2" charset="2"/>
                  </a:rPr>
                  <a:t> Local min at </a:t>
                </a:r>
                <a:r>
                  <a:rPr lang="en-US" altLang="zh-TW" sz="1800" dirty="0"/>
                  <a:t>(1,2,4)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endParaRPr lang="en-US" altLang="zh-TW" sz="1800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2900" y="1230741"/>
                <a:ext cx="11684977" cy="5996353"/>
              </a:xfrm>
              <a:blipFill>
                <a:blip r:embed="rId2"/>
                <a:stretch>
                  <a:fillRect l="-156" t="-9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519127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514412"/>
            <a:ext cx="10515600" cy="769083"/>
          </a:xfrm>
        </p:spPr>
        <p:txBody>
          <a:bodyPr/>
          <a:lstStyle/>
          <a:p>
            <a:pPr algn="ctr"/>
            <a:r>
              <a:rPr lang="en-US" altLang="zh-TW" dirty="0"/>
              <a:t>Optimized problem: 3-dimension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-70338" y="1283495"/>
                <a:ext cx="12262338" cy="526256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altLang="zh-TW" sz="1800" dirty="0">
                    <a:latin typeface="Cambria Math" panose="02040503050406030204" pitchFamily="18" charset="0"/>
                  </a:rPr>
                  <a:t>Critical points are </a:t>
                </a:r>
                <a:r>
                  <a:rPr lang="en-US" altLang="zh-TW" sz="1800" dirty="0"/>
                  <a:t> (1,0,0), (1,0,4), (1,2,0), (1,2,4), (-1,0,0), (-1,0,4), (-1,2,0), (-1,2,4)</a:t>
                </a:r>
                <a:endParaRPr lang="en-US" altLang="zh-TW" sz="180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180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altLang="zh-TW" sz="1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−6−</m:t>
                                  </m:r>
                                  <m: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−12−</m:t>
                                  </m:r>
                                  <m: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=−</m:t>
                        </m:r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+6</m:t>
                            </m:r>
                          </m:e>
                        </m:d>
                        <m:d>
                          <m:dPr>
                            <m:ctrlPr>
                              <a:rPr lang="en-US" altLang="zh-TW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zh-TW" altLang="en-US" sz="18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altLang="zh-TW" sz="1800" i="1">
                                <a:latin typeface="Cambria Math" panose="02040503050406030204" pitchFamily="18" charset="0"/>
                              </a:rPr>
                              <m:t>+12</m:t>
                            </m:r>
                          </m:e>
                        </m:d>
                      </m:e>
                    </m:func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TW" sz="1800" dirty="0"/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TW" sz="1600" dirty="0"/>
                  <a:t>At (-1,0,0)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−1,0,0</m:t>
                            </m:r>
                          </m:e>
                        </m:d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+12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-&gt; eigenvalues are negative, so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−1,0,0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600" dirty="0"/>
                  <a:t> is a negative definite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−1,0,0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600" dirty="0"/>
                  <a:t> </a:t>
                </a:r>
                <a:r>
                  <a:rPr lang="en-US" altLang="zh-TW" sz="1600" dirty="0">
                    <a:sym typeface="Wingdings" panose="05000000000000000000" pitchFamily="2" charset="2"/>
                  </a:rPr>
                  <a:t> Local max at </a:t>
                </a:r>
                <a:r>
                  <a:rPr lang="en-US" altLang="zh-TW" sz="1600" dirty="0"/>
                  <a:t>(-1,0,0) </a:t>
                </a:r>
              </a:p>
              <a:p>
                <a:pPr>
                  <a:lnSpc>
                    <a:spcPct val="17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TW" sz="1600" dirty="0"/>
                  <a:t>At (-1,0,4)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−1,0,4</m:t>
                            </m:r>
                          </m:e>
                        </m:d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-&gt; eigenvalues are positive or negative, so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−1,0,4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600" dirty="0"/>
                  <a:t> is a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−1,0,4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−1,0,4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600" dirty="0"/>
                  <a:t> </a:t>
                </a:r>
                <a:r>
                  <a:rPr lang="en-US" altLang="zh-TW" sz="1600" dirty="0">
                    <a:sym typeface="Wingdings" panose="05000000000000000000" pitchFamily="2" charset="2"/>
                  </a:rPr>
                  <a:t> Saddle point </a:t>
                </a:r>
                <a:r>
                  <a:rPr lang="en-US" altLang="zh-TW" sz="1600" dirty="0"/>
                  <a:t>(-1,0,4) 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1600" dirty="0"/>
                  <a:t>At (-1,2,0)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−1,2,0</m:t>
                            </m:r>
                          </m:e>
                        </m:d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+12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-&gt; eigenvalues are positive or negative, so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−1,2,0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  <m:t>−12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600" dirty="0"/>
                  <a:t> is a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−1,2,0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−1,2,0</m:t>
                        </m:r>
                      </m:e>
                    </m:d>
                    <m:r>
                      <a:rPr lang="en-US" altLang="zh-TW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6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6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600" dirty="0"/>
                  <a:t> </a:t>
                </a:r>
                <a:r>
                  <a:rPr lang="en-US" altLang="zh-TW" sz="1600" dirty="0">
                    <a:sym typeface="Wingdings" panose="05000000000000000000" pitchFamily="2" charset="2"/>
                  </a:rPr>
                  <a:t> Saddle point </a:t>
                </a:r>
                <a:r>
                  <a:rPr lang="en-US" altLang="zh-TW" sz="1600" dirty="0"/>
                  <a:t>(-1,2,0) </a:t>
                </a:r>
              </a:p>
              <a:p>
                <a:r>
                  <a:rPr lang="en-US" altLang="zh-TW" sz="1700" dirty="0"/>
                  <a:t>At (-1,2,4) 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70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𝐷</m:t>
                        </m:r>
                        <m:d>
                          <m:dPr>
                            <m:ctrlPr>
                              <a:rPr lang="en-US" altLang="zh-TW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−1,2,4</m:t>
                            </m:r>
                          </m:e>
                        </m:d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+6</m:t>
                        </m:r>
                      </m:e>
                    </m:d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−6</m:t>
                        </m:r>
                      </m:e>
                    </m:d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1700" i="1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−12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/>
                  <a:t>-&gt; eigenvalues are positive or negative, so </a:t>
                </a:r>
                <a14:m>
                  <m:oMath xmlns:m="http://schemas.openxmlformats.org/officeDocument/2006/math"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−1,2,4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7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US" altLang="zh-TW" sz="17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altLang="zh-TW" sz="1700" dirty="0"/>
                  <a:t> is a matrix such that such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−1,2,4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7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−1,2,4</m:t>
                        </m:r>
                      </m:e>
                    </m:d>
                    <m:r>
                      <a:rPr lang="en-US" altLang="zh-TW" sz="17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altLang="zh-TW" sz="17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zh-TW" altLang="en-US" sz="1700" dirty="0"/>
                  <a:t> </a:t>
                </a:r>
                <a:r>
                  <a:rPr lang="en-US" altLang="zh-TW" sz="1700" dirty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70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TW" sz="17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7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17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17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altLang="zh-TW" sz="17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TW" sz="1700" dirty="0"/>
                  <a:t> </a:t>
                </a:r>
                <a:r>
                  <a:rPr lang="en-US" altLang="zh-TW" sz="1700" dirty="0">
                    <a:sym typeface="Wingdings" panose="05000000000000000000" pitchFamily="2" charset="2"/>
                  </a:rPr>
                  <a:t> Saddle point </a:t>
                </a:r>
                <a:r>
                  <a:rPr lang="en-US" altLang="zh-TW" sz="1700" dirty="0"/>
                  <a:t>(-1,2,4) 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70338" y="1283495"/>
                <a:ext cx="12262338" cy="5262563"/>
              </a:xfrm>
              <a:blipFill>
                <a:blip r:embed="rId2"/>
                <a:stretch>
                  <a:fillRect l="-249" t="-13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44636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Optimized problem: 3-dimension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TW" dirty="0"/>
                  <a:t>The points of the local min : (1,2,4) </a:t>
                </a:r>
              </a:p>
              <a:p>
                <a:r>
                  <a:rPr lang="en-US" altLang="zh-TW" dirty="0"/>
                  <a:t>The points of the local max : (-1,0,0)</a:t>
                </a:r>
              </a:p>
              <a:p>
                <a:r>
                  <a:rPr lang="en-US" altLang="zh-TW" dirty="0"/>
                  <a:t>The saddle points : (1,0,0) ; (1,0,4) ; (1,2,0) ; (-1,0,4) ; (-1,2,0) ; (-1,2,4)</a:t>
                </a:r>
              </a:p>
              <a:p>
                <a:endParaRPr lang="en-US" altLang="zh-TW" dirty="0"/>
              </a:p>
              <a:p>
                <a:r>
                  <a:rPr lang="en-US" altLang="zh-TW" sz="2400" dirty="0"/>
                  <a:t>The ratio for the points of local min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the points of local max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saddle points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𝑠𝑎𝑑𝑑𝑙𝑒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3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517270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Conclusion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TW" dirty="0"/>
                  <a:t>When the dimension is N :</a:t>
                </a:r>
              </a:p>
              <a:p>
                <a:r>
                  <a:rPr lang="en-US" altLang="zh-TW" sz="2400" dirty="0"/>
                  <a:t>The ratio for the points of local min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the points of local min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𝑙𝑜𝑐𝑎𝑙</m:t>
                        </m:r>
                        <m:func>
                          <m:func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𝑎𝑥</m:t>
                            </m:r>
                          </m:fName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𝑝𝑜𝑖𝑛𝑡𝑠</m:t>
                            </m:r>
                          </m:e>
                        </m:func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den>
                    </m:f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The ratio for saddle points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𝑇h𝑒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𝑠𝑎𝑑𝑑𝑙𝑒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num>
                      <m:den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𝑐𝑟𝑖𝑡𝑖𝑐𝑎𝑙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𝑝𝑜𝑖𝑛𝑡𝑠</m:t>
                        </m:r>
                      </m:den>
                    </m:f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sSup>
                          <m:s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den>
                    </m:f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175240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491457"/>
            <a:ext cx="9721362" cy="2387600"/>
          </a:xfrm>
        </p:spPr>
        <p:txBody>
          <a:bodyPr/>
          <a:lstStyle/>
          <a:p>
            <a:r>
              <a:rPr lang="en-US" altLang="zh-TW" dirty="0"/>
              <a:t>Deep Learning – Loss function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Convexity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16083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1836B6-87ED-4C84-ADB2-7972FFA6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733"/>
            <a:ext cx="10515600" cy="780198"/>
          </a:xfrm>
        </p:spPr>
        <p:txBody>
          <a:bodyPr/>
          <a:lstStyle/>
          <a:p>
            <a:pPr algn="ctr"/>
            <a:r>
              <a:rPr lang="en-US" altLang="zh-TW" dirty="0"/>
              <a:t>Theorem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34F79D3-C5F6-432A-83A1-7843024891F6}"/>
                  </a:ext>
                </a:extLst>
              </p:cNvPr>
              <p:cNvSpPr txBox="1"/>
              <p:nvPr/>
            </p:nvSpPr>
            <p:spPr>
              <a:xfrm>
                <a:off x="1217807" y="3274498"/>
                <a:ext cx="6219825" cy="1607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Loss function : L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The vector of weight: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The vector of small step: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𝑔𝑟𝑎𝑑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den>
                    </m:f>
                  </m:oMath>
                </a14:m>
                <a:r>
                  <a:rPr lang="en-US" altLang="zh-TW" dirty="0"/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𝐻𝑒𝑠𝑠𝑖𝑎𝑛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𝑀𝑎𝑡𝑟𝑖𝑥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34F79D3-C5F6-432A-83A1-784302489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807" y="3274498"/>
                <a:ext cx="6219825" cy="1607556"/>
              </a:xfrm>
              <a:prstGeom prst="rect">
                <a:avLst/>
              </a:prstGeom>
              <a:blipFill>
                <a:blip r:embed="rId2"/>
                <a:stretch>
                  <a:fillRect l="-686" t="-1894" b="-34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9C0A598-3CF8-4217-B9AD-5BBE0BEE9B24}"/>
                  </a:ext>
                </a:extLst>
              </p:cNvPr>
              <p:cNvSpPr txBox="1"/>
              <p:nvPr/>
            </p:nvSpPr>
            <p:spPr>
              <a:xfrm>
                <a:off x="2584201" y="2367404"/>
                <a:ext cx="715708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𝑔𝑟𝑎𝑑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altLang="zh-TW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altLang="zh-TW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zh-TW" altLang="en-US" sz="2800" b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9C0A598-3CF8-4217-B9AD-5BBE0BEE9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201" y="2367404"/>
                <a:ext cx="7157087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8">
                <a:extLst>
                  <a:ext uri="{FF2B5EF4-FFF2-40B4-BE49-F238E27FC236}">
                    <a16:creationId xmlns:a16="http://schemas.microsoft.com/office/drawing/2014/main" id="{D083BFBC-6452-44F4-B2E0-72EBE0B9A1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0653"/>
                <a:ext cx="10515600" cy="1174470"/>
              </a:xfrm>
            </p:spPr>
            <p:txBody>
              <a:bodyPr/>
              <a:lstStyle/>
              <a:p>
                <a:r>
                  <a:rPr lang="en-US" altLang="zh-TW" dirty="0"/>
                  <a:t>Assume the loss function is differentiable and continuous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TW" dirty="0"/>
                  <a:t>, by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Taylor’s approximation:</a:t>
                </a:r>
              </a:p>
            </p:txBody>
          </p:sp>
        </mc:Choice>
        <mc:Fallback xmlns="">
          <p:sp>
            <p:nvSpPr>
              <p:cNvPr id="9" name="內容版面配置區 8">
                <a:extLst>
                  <a:ext uri="{FF2B5EF4-FFF2-40B4-BE49-F238E27FC236}">
                    <a16:creationId xmlns:a16="http://schemas.microsoft.com/office/drawing/2014/main" id="{D083BFBC-6452-44F4-B2E0-72EBE0B9A1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0653"/>
                <a:ext cx="10515600" cy="1174470"/>
              </a:xfrm>
              <a:blipFill>
                <a:blip r:embed="rId4"/>
                <a:stretch>
                  <a:fillRect l="-1043" t="-88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6244F7E-3967-4450-963E-5BDC2C3C1A98}"/>
                  </a:ext>
                </a:extLst>
              </p:cNvPr>
              <p:cNvSpPr txBox="1"/>
              <p:nvPr/>
            </p:nvSpPr>
            <p:spPr>
              <a:xfrm>
                <a:off x="6096001" y="3276849"/>
                <a:ext cx="4391025" cy="167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For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6244F7E-3967-4450-963E-5BDC2C3C1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3276849"/>
                <a:ext cx="4391025" cy="1677703"/>
              </a:xfrm>
              <a:prstGeom prst="rect">
                <a:avLst/>
              </a:prstGeom>
              <a:blipFill>
                <a:blip r:embed="rId5"/>
                <a:stretch>
                  <a:fillRect l="-1111" t="-21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0DCB9C5-7C7F-4BA6-8723-E3FAB9031148}"/>
                  </a:ext>
                </a:extLst>
              </p:cNvPr>
              <p:cNvSpPr txBox="1"/>
              <p:nvPr/>
            </p:nvSpPr>
            <p:spPr>
              <a:xfrm>
                <a:off x="102751" y="5104611"/>
                <a:ext cx="1211998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If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positive-definite, the eigenvalues are all positive </a:t>
                </a:r>
                <a:r>
                  <a:rPr lang="en-US" altLang="zh-TW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local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min</m:t>
                    </m:r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 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If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negative-definite, the eigenvalues are all negative </a:t>
                </a:r>
                <a:r>
                  <a:rPr lang="en-US" altLang="zh-TW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local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If the eigenvalues of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positive or negative </a:t>
                </a:r>
                <a:r>
                  <a:rPr lang="en-US" altLang="zh-TW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saddle points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0DCB9C5-7C7F-4BA6-8723-E3FAB9031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1" y="5104611"/>
                <a:ext cx="12119985" cy="923330"/>
              </a:xfrm>
              <a:prstGeom prst="rect">
                <a:avLst/>
              </a:prstGeom>
              <a:blipFill>
                <a:blip r:embed="rId6"/>
                <a:stretch>
                  <a:fillRect l="-352" t="-3947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6D543-4205-4DD6-91E6-C7425B0E4218}"/>
                  </a:ext>
                </a:extLst>
              </p:cNvPr>
              <p:cNvSpPr txBox="1"/>
              <p:nvPr/>
            </p:nvSpPr>
            <p:spPr>
              <a:xfrm>
                <a:off x="102751" y="5961364"/>
                <a:ext cx="7855035" cy="1265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若以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維角度來看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特徵值全部為正的機率</a:t>
                </a:r>
                <a:r>
                  <a:rPr lang="en-US" altLang="zh-TW" dirty="0"/>
                  <a:t>(+, +)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若以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維角度來看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特徵值全部為正的機率</a:t>
                </a:r>
                <a:r>
                  <a:rPr lang="en-US" altLang="zh-TW" dirty="0"/>
                  <a:t>(-, -)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若以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2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維角度來看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特徵值全部為正的機率</a:t>
                </a:r>
                <a:r>
                  <a:rPr lang="en-US" altLang="zh-TW" dirty="0"/>
                  <a:t>(+, -) or (-, +)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TW" dirty="0"/>
                  <a:t> 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6D543-4205-4DD6-91E6-C7425B0E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1" y="5961364"/>
                <a:ext cx="7855035" cy="1265731"/>
              </a:xfrm>
              <a:prstGeom prst="rect">
                <a:avLst/>
              </a:prstGeom>
              <a:blipFill>
                <a:blip r:embed="rId7"/>
                <a:stretch>
                  <a:fillRect l="-543" b="-24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B0D59FFF-A318-4193-A4B0-B4621F08B5D7}"/>
              </a:ext>
            </a:extLst>
          </p:cNvPr>
          <p:cNvSpPr txBox="1"/>
          <p:nvPr/>
        </p:nvSpPr>
        <p:spPr>
          <a:xfrm>
            <a:off x="7877909" y="5867639"/>
            <a:ext cx="4236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&lt;</a:t>
            </a:r>
            <a:r>
              <a:rPr lang="en-US" altLang="zh-TW" dirty="0" err="1">
                <a:solidFill>
                  <a:srgbClr val="FF0000"/>
                </a:solidFill>
              </a:rPr>
              <a:t>Therom</a:t>
            </a:r>
            <a:r>
              <a:rPr lang="en-US" altLang="zh-TW" dirty="0">
                <a:solidFill>
                  <a:srgbClr val="FF0000"/>
                </a:solidFill>
              </a:rPr>
              <a:t>&gt; :</a:t>
            </a:r>
          </a:p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也就是說當</a:t>
            </a:r>
            <a:r>
              <a:rPr lang="en-US" altLang="zh-TW" dirty="0">
                <a:solidFill>
                  <a:srgbClr val="FF0000"/>
                </a:solidFill>
              </a:rPr>
              <a:t>parameters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數維數夠大時</a:t>
            </a:r>
            <a:r>
              <a:rPr lang="en-US" altLang="zh-TW" dirty="0">
                <a:solidFill>
                  <a:srgbClr val="FF0000"/>
                </a:solidFill>
              </a:rPr>
              <a:t>, </a:t>
            </a:r>
          </a:p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特徵值全為正的機率就非常小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亦即發生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local min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的機率非常小</a:t>
            </a:r>
          </a:p>
        </p:txBody>
      </p:sp>
    </p:spTree>
    <p:extLst>
      <p:ext uri="{BB962C8B-B14F-4D97-AF65-F5344CB8AC3E}">
        <p14:creationId xmlns:p14="http://schemas.microsoft.com/office/powerpoint/2010/main" val="197306829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777875"/>
          </a:xfrm>
        </p:spPr>
        <p:txBody>
          <a:bodyPr/>
          <a:lstStyle/>
          <a:p>
            <a:pPr algn="ctr"/>
            <a:r>
              <a:rPr lang="en-US" altLang="zh-TW" dirty="0"/>
              <a:t>Cross Entropy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14318"/>
                <a:ext cx="10515600" cy="4831741"/>
              </a:xfrm>
            </p:spPr>
            <p:txBody>
              <a:bodyPr/>
              <a:lstStyle/>
              <a:p>
                <a:r>
                  <a:rPr lang="en-US" altLang="zh-TW" dirty="0"/>
                  <a:t>Common task : Classification</a:t>
                </a:r>
              </a:p>
              <a:p>
                <a:r>
                  <a:rPr lang="en-US" altLang="zh-TW" dirty="0" err="1"/>
                  <a:t>Fomula</a:t>
                </a:r>
                <a:r>
                  <a:rPr lang="en-US" altLang="zh-TW" dirty="0"/>
                  <a:t>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unc>
                          <m:func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target for certain class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prediction for certain class</a:t>
                </a:r>
              </a:p>
              <a:p>
                <a:r>
                  <a:rPr lang="en-US" altLang="zh-TW" dirty="0"/>
                  <a:t>C is the number of classes</a:t>
                </a:r>
              </a:p>
              <a:p>
                <a:r>
                  <a:rPr lang="en-US" altLang="zh-TW" dirty="0"/>
                  <a:t>Prove :</a:t>
                </a:r>
              </a:p>
              <a:p>
                <a:r>
                  <a:rPr lang="en-US" altLang="zh-TW" dirty="0"/>
                  <a:t>&lt;Step.1&gt;: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First prove the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convex function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By the second order derivative,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&gt;0 ,  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∈(0,1]</m:t>
                        </m:r>
                      </m:sub>
                    </m:sSub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   the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convex function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14318"/>
                <a:ext cx="10515600" cy="4831741"/>
              </a:xfrm>
              <a:blipFill>
                <a:blip r:embed="rId2"/>
                <a:stretch>
                  <a:fillRect l="-1043" t="-2018" b="-18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636326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1015267"/>
          </a:xfrm>
        </p:spPr>
        <p:txBody>
          <a:bodyPr/>
          <a:lstStyle/>
          <a:p>
            <a:pPr algn="ctr"/>
            <a:r>
              <a:rPr lang="en-US" altLang="zh-TW" dirty="0"/>
              <a:t>Cross Entropy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325316" y="1749487"/>
                <a:ext cx="11711353" cy="4796571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Step.2 : 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Prove the sum of the convex function is convex, 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.</a:t>
                </a:r>
                <a:r>
                  <a:rPr lang="en-US" altLang="zh-TW" sz="2400" dirty="0" err="1"/>
                  <a:t>i.e</a:t>
                </a:r>
                <a:r>
                  <a:rPr lang="en-US" altLang="zh-TW" sz="2400" dirty="0"/>
                  <a:t>  prove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TW" sz="2400" dirty="0"/>
                  <a:t> is convex if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/>
                  <a:t> is convex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By the definition of convex function : </a:t>
                </a:r>
              </a:p>
              <a:p>
                <a:pPr marL="0" indent="0">
                  <a:buNone/>
                </a:pPr>
                <a:r>
                  <a:rPr lang="zh-TW" altLang="en-US" sz="2000" dirty="0">
                    <a:solidFill>
                      <a:srgbClr val="FF0000"/>
                    </a:solidFill>
                  </a:rPr>
                  <a:t>  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zh-TW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e>
                      <m:sub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∈[0,1]</m:t>
                        </m:r>
                      </m:sub>
                    </m:sSub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is convex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:r>
                  <a:rPr lang="en-US" altLang="zh-TW" sz="2000" dirty="0">
                    <a:sym typeface="Wingdings" panose="05000000000000000000" pitchFamily="2" charset="2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TW" sz="2000" dirty="0"/>
                  <a:t> at </a:t>
                </a:r>
                <a:r>
                  <a:rPr lang="en-US" altLang="zh-TW" sz="2000" dirty="0" err="1"/>
                  <a:t>i-th</a:t>
                </a:r>
                <a:r>
                  <a:rPr lang="en-US" altLang="zh-TW" sz="2000" dirty="0"/>
                  <a:t> class, so it is convex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000" dirty="0"/>
                  <a:t> 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altLang="zh-TW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TW" sz="2000" dirty="0"/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000" dirty="0"/>
                  <a:t>) 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altLang="zh-TW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TW" sz="2000" dirty="0"/>
                  <a:t>)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/>
                  <a:t>    </a:t>
                </a:r>
                <a:r>
                  <a:rPr lang="en-US" altLang="zh-TW" sz="2000" dirty="0">
                    <a:sym typeface="Wingdings" panose="05000000000000000000" pitchFamily="2" charset="2"/>
                  </a:rPr>
                  <a:t> the sum of convex function is also convex</a:t>
                </a:r>
              </a:p>
              <a:p>
                <a:pPr marL="0" indent="0">
                  <a:buNone/>
                </a:pPr>
                <a:r>
                  <a:rPr lang="en-US" altLang="zh-TW" sz="2000" dirty="0">
                    <a:sym typeface="Wingdings" panose="05000000000000000000" pitchFamily="2" charset="2"/>
                  </a:rPr>
                  <a:t> By step.1 and step.2, the cross entropy is a convex function</a:t>
                </a: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316" y="1749487"/>
                <a:ext cx="11711353" cy="4796571"/>
              </a:xfrm>
              <a:blipFill>
                <a:blip r:embed="rId2"/>
                <a:stretch>
                  <a:fillRect l="-676" t="-17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28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4EDB96-9FD9-77EF-9102-079C0F12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Common performance index for</a:t>
            </a:r>
            <a:r>
              <a:rPr lang="zh-TW" altLang="en-US" dirty="0"/>
              <a:t> </a:t>
            </a:r>
            <a:r>
              <a:rPr lang="en-US" altLang="zh-TW" dirty="0"/>
              <a:t>binary class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AE9E452-7E73-C9AA-D930-9C7B40557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51" y="1550006"/>
            <a:ext cx="9625752" cy="2706683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1BA74D-2AA7-4E3B-0583-BBC112D05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73" y="4333500"/>
            <a:ext cx="4967682" cy="30803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565BC2C-C1FC-A995-06C4-C6C642202537}"/>
                  </a:ext>
                </a:extLst>
              </p:cNvPr>
              <p:cNvSpPr txBox="1"/>
              <p:nvPr/>
            </p:nvSpPr>
            <p:spPr>
              <a:xfrm>
                <a:off x="6792349" y="4563647"/>
                <a:ext cx="24275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𝑠𝑐𝑜𝑟𝑒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565BC2C-C1FC-A995-06C4-C6C642202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349" y="4563647"/>
                <a:ext cx="2427524" cy="369332"/>
              </a:xfrm>
              <a:prstGeom prst="rect">
                <a:avLst/>
              </a:prstGeom>
              <a:blipFill>
                <a:blip r:embed="rId4"/>
                <a:stretch>
                  <a:fillRect l="-1508" t="-5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04FC040-04E3-15CF-6C1E-9A1BF8E7B6C2}"/>
                  </a:ext>
                </a:extLst>
              </p:cNvPr>
              <p:cNvSpPr txBox="1"/>
              <p:nvPr/>
            </p:nvSpPr>
            <p:spPr>
              <a:xfrm>
                <a:off x="6792349" y="5043025"/>
                <a:ext cx="51628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𝑠𝑐𝑜𝑟𝑒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zh-TW" altLang="en-US" dirty="0"/>
                  <a:t>越接近</a:t>
                </a:r>
                <a:r>
                  <a:rPr lang="en-US" altLang="zh-TW" dirty="0"/>
                  <a:t>1</a:t>
                </a:r>
                <a:r>
                  <a:rPr lang="zh-TW" altLang="en-US" dirty="0"/>
                  <a:t>越好</a:t>
                </a:r>
                <a:r>
                  <a:rPr lang="en-US" altLang="zh-TW" dirty="0"/>
                  <a:t>,</a:t>
                </a:r>
                <a:r>
                  <a:rPr lang="zh-TW" altLang="en-US" dirty="0"/>
                  <a:t>代表</a:t>
                </a:r>
                <a:r>
                  <a:rPr lang="en-US" altLang="zh-TW" dirty="0"/>
                  <a:t>Recall = Precision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04FC040-04E3-15CF-6C1E-9A1BF8E7B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349" y="5043025"/>
                <a:ext cx="5162888" cy="369332"/>
              </a:xfrm>
              <a:prstGeom prst="rect">
                <a:avLst/>
              </a:prstGeom>
              <a:blipFill>
                <a:blip r:embed="rId5"/>
                <a:stretch>
                  <a:fillRect l="-708" t="-8197" r="-472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FB4F783D-AFDF-F52C-881B-E7E72189759C}"/>
              </a:ext>
            </a:extLst>
          </p:cNvPr>
          <p:cNvSpPr txBox="1"/>
          <p:nvPr/>
        </p:nvSpPr>
        <p:spPr>
          <a:xfrm>
            <a:off x="6792349" y="5522403"/>
            <a:ext cx="524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dirty="0"/>
              <a:t>TP: True positive : </a:t>
            </a:r>
            <a:r>
              <a:rPr lang="zh-TW" altLang="en-US" dirty="0"/>
              <a:t>預測為正</a:t>
            </a:r>
            <a:r>
              <a:rPr lang="en-US" altLang="zh-TW" dirty="0"/>
              <a:t>,</a:t>
            </a:r>
            <a:r>
              <a:rPr lang="zh-TW" altLang="en-US" dirty="0"/>
              <a:t>實際上也為正的數量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45EA25A-9E60-09A9-5146-320A6C020AA4}"/>
              </a:ext>
            </a:extLst>
          </p:cNvPr>
          <p:cNvSpPr txBox="1"/>
          <p:nvPr/>
        </p:nvSpPr>
        <p:spPr>
          <a:xfrm>
            <a:off x="6792349" y="5993849"/>
            <a:ext cx="534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dirty="0"/>
              <a:t>TN: True negative : </a:t>
            </a:r>
            <a:r>
              <a:rPr lang="zh-TW" altLang="en-US" dirty="0"/>
              <a:t>預測為負</a:t>
            </a:r>
            <a:r>
              <a:rPr lang="en-US" altLang="zh-TW" dirty="0"/>
              <a:t>,</a:t>
            </a:r>
            <a:r>
              <a:rPr lang="zh-TW" altLang="en-US" dirty="0"/>
              <a:t>實際上也為負的數量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F96BE04-0EA7-F072-3D98-74639DA9D61F}"/>
              </a:ext>
            </a:extLst>
          </p:cNvPr>
          <p:cNvSpPr txBox="1"/>
          <p:nvPr/>
        </p:nvSpPr>
        <p:spPr>
          <a:xfrm>
            <a:off x="6700945" y="6465295"/>
            <a:ext cx="529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dirty="0"/>
              <a:t>FP: False positive : </a:t>
            </a:r>
            <a:r>
              <a:rPr lang="zh-TW" altLang="en-US" dirty="0"/>
              <a:t>預測為正</a:t>
            </a:r>
            <a:r>
              <a:rPr lang="en-US" altLang="zh-TW" dirty="0"/>
              <a:t>,</a:t>
            </a:r>
            <a:r>
              <a:rPr lang="zh-TW" altLang="en-US" dirty="0"/>
              <a:t>但實際上為負的數量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CCD6153-45ED-8969-6F98-BF738872B4E2}"/>
              </a:ext>
            </a:extLst>
          </p:cNvPr>
          <p:cNvSpPr txBox="1"/>
          <p:nvPr/>
        </p:nvSpPr>
        <p:spPr>
          <a:xfrm>
            <a:off x="6700944" y="6956919"/>
            <a:ext cx="5389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dirty="0"/>
              <a:t>FN: False negative : </a:t>
            </a:r>
            <a:r>
              <a:rPr lang="zh-TW" altLang="en-US" dirty="0"/>
              <a:t>預測為負</a:t>
            </a:r>
            <a:r>
              <a:rPr lang="en-US" altLang="zh-TW" dirty="0"/>
              <a:t>,</a:t>
            </a:r>
            <a:r>
              <a:rPr lang="zh-TW" altLang="en-US" dirty="0"/>
              <a:t>但實際上為正的數量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EDEDA37-33BC-CFA0-A52F-5CD0C2F3CCC4}"/>
              </a:ext>
            </a:extLst>
          </p:cNvPr>
          <p:cNvSpPr txBox="1"/>
          <p:nvPr/>
        </p:nvSpPr>
        <p:spPr>
          <a:xfrm>
            <a:off x="6682768" y="7263877"/>
            <a:ext cx="2537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TW" dirty="0"/>
              <a:t>WP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en-US" altLang="zh-TW" dirty="0"/>
              <a:t>Weight Precision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685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549581"/>
            <a:ext cx="11057792" cy="72512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Mean square error (MSE), Mean absolute error(MAE)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32964"/>
                <a:ext cx="10515600" cy="5113094"/>
              </a:xfrm>
            </p:spPr>
            <p:txBody>
              <a:bodyPr/>
              <a:lstStyle/>
              <a:p>
                <a:r>
                  <a:rPr lang="en-US" altLang="zh-TW" dirty="0"/>
                  <a:t>Common task : Logistic regression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target for certain class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prediction for certain class</a:t>
                </a:r>
              </a:p>
              <a:p>
                <a:r>
                  <a:rPr lang="en-US" altLang="zh-TW" dirty="0"/>
                  <a:t>C is the number of classes</a:t>
                </a:r>
              </a:p>
              <a:p>
                <a:r>
                  <a:rPr lang="en-US" altLang="zh-TW" dirty="0"/>
                  <a:t>Formula:</a:t>
                </a:r>
              </a:p>
              <a:p>
                <a:r>
                  <a:rPr lang="en-US" altLang="zh-TW" dirty="0"/>
                  <a:t>MSE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C</m:t>
                        </m:r>
                      </m:sup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||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||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altLang="zh-TW" dirty="0"/>
                  <a:t> </a:t>
                </a:r>
              </a:p>
              <a:p>
                <a:r>
                  <a:rPr lang="en-US" altLang="zh-TW" dirty="0"/>
                  <a:t>MAE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C</m:t>
                        </m:r>
                      </m:sup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altLang="zh-TW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nary>
                  </m:oMath>
                </a14:m>
                <a:endParaRPr lang="en-US" altLang="zh-TW" dirty="0"/>
              </a:p>
              <a:p>
                <a:r>
                  <a:rPr lang="en-US" altLang="zh-TW" dirty="0">
                    <a:solidFill>
                      <a:srgbClr val="FF0000"/>
                    </a:solidFill>
                  </a:rPr>
                  <a:t>&lt;Theorem&gt; : For norm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altLang="zh-TW" dirty="0">
                    <a:solidFill>
                      <a:srgbClr val="FF0000"/>
                    </a:solidFill>
                  </a:rPr>
                  <a:t>, it is a convex function.</a:t>
                </a:r>
              </a:p>
              <a:p>
                <a:r>
                  <a:rPr lang="en-US" altLang="zh-TW" dirty="0"/>
                  <a:t>Therefore, the MSE and MAE are convex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32964"/>
                <a:ext cx="10515600" cy="5113094"/>
              </a:xfrm>
              <a:blipFill>
                <a:blip r:embed="rId2"/>
                <a:stretch>
                  <a:fillRect l="-1043" t="-190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28522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標題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734220"/>
                <a:ext cx="10515600" cy="549275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altLang="zh-TW" dirty="0"/>
                  <a:t>Norm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標題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734220"/>
                <a:ext cx="10515600" cy="549275"/>
              </a:xfrm>
              <a:blipFill>
                <a:blip r:embed="rId2"/>
                <a:stretch>
                  <a:fillRect t="-38462" b="-5494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80" y="4593713"/>
            <a:ext cx="2443618" cy="2308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930757" y="1335615"/>
                <a:ext cx="9363332" cy="3372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Definition : </a:t>
                </a:r>
              </a:p>
              <a:p>
                <a:r>
                  <a:rPr lang="en-US" altLang="zh-TW" dirty="0"/>
                  <a:t>Assume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altLang="zh-TW" dirty="0"/>
                  <a:t>s a vector space,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TW" dirty="0"/>
                  <a:t> is a scalar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altLang="zh-TW" dirty="0"/>
                  <a:t>, the norm is defined as follows: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Semi-definite: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altLang="zh-TW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Homogeneous: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=|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Triangle inequality: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dirty="0"/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if and only if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altLang="zh-TW" dirty="0"/>
              </a:p>
              <a:p>
                <a:endParaRPr lang="en-US" altLang="zh-TW" dirty="0"/>
              </a:p>
              <a:p>
                <a:r>
                  <a:rPr lang="en-US" altLang="zh-TW" dirty="0"/>
                  <a:t>Formula: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d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altLang="zh-TW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altLang="zh-TW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altLang="zh-TW" b="1" i="1">
                                          <a:latin typeface="Cambria Math" panose="02040503050406030204" pitchFamily="18" charset="0"/>
                                        </a:rPr>
                                        <m:t>𝒊</m:t>
                                      </m:r>
                                      <m:r>
                                        <a:rPr lang="en-US" altLang="zh-TW" b="1" i="1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en-US" altLang="zh-TW" b="1" i="1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a:rPr lang="en-US" altLang="zh-TW" b="1" i="1">
                                          <a:latin typeface="Cambria Math" panose="02040503050406030204" pitchFamily="18" charset="0"/>
                                        </a:rPr>
                                        <m:t>𝑵</m:t>
                                      </m:r>
                                    </m:sup>
                                    <m:e>
                                      <m:sSup>
                                        <m:sSupPr>
                                          <m:ctrlPr>
                                            <a:rPr lang="en-US" altLang="zh-TW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lang="en-US" altLang="zh-TW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TW" b="1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TW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𝒗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TW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𝒊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TW" b="1" i="1">
                                                  <a:latin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TW" b="1" i="1">
                                              <a:latin typeface="Cambria Math" panose="02040503050406030204" pitchFamily="18" charset="0"/>
                                            </a:rPr>
                                            <m:t>𝒑</m:t>
                                          </m:r>
                                        </m:sup>
                                      </m:sSup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e>
                        <m:sup>
                          <m:f>
                            <m:f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57" y="1335615"/>
                <a:ext cx="9363332" cy="3372398"/>
              </a:xfrm>
              <a:prstGeom prst="rect">
                <a:avLst/>
              </a:prstGeom>
              <a:blipFill>
                <a:blip r:embed="rId4"/>
                <a:stretch>
                  <a:fillRect l="-586" t="-9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8" y="5142353"/>
            <a:ext cx="7719060" cy="176022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090246" y="4708013"/>
                <a:ext cx="9033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0.5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46" y="4708013"/>
                <a:ext cx="903324" cy="369332"/>
              </a:xfrm>
              <a:prstGeom prst="rect">
                <a:avLst/>
              </a:prstGeom>
              <a:blipFill>
                <a:blip r:embed="rId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036278" y="4708013"/>
                <a:ext cx="7675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278" y="4708013"/>
                <a:ext cx="767581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008685" y="4708013"/>
                <a:ext cx="772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8685" y="4708013"/>
                <a:ext cx="772904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7000251" y="4708013"/>
                <a:ext cx="772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251" y="4708013"/>
                <a:ext cx="772904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26188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F48069-0907-4DD3-8654-8C0412D5C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Global minimum preserves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787A196-5E90-4646-A8FB-6FF9D077D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2"/>
              </a:rPr>
              <a:t>https://openaccess.thecvf.com/content_cvpr_2017/html/Haeffele_Global_Optimality_in_CVPR_2017_paper.html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462724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F48069-0907-4DD3-8654-8C0412D5C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Global minimum preserves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787A196-5E90-4646-A8FB-6FF9D077D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altLang="zh-TW" sz="3600" dirty="0"/>
              <a:t>Theorem 1:</a:t>
            </a:r>
          </a:p>
          <a:p>
            <a:r>
              <a:rPr lang="en-US" altLang="zh-TW" sz="4000" dirty="0"/>
              <a:t>If the network is sufficiently large, the number of local minimum is fewer than saddle point and the local minimum is nearly equal to global minimum</a:t>
            </a:r>
          </a:p>
          <a:p>
            <a:endParaRPr lang="en-US" altLang="zh-TW" sz="3600" dirty="0"/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4041783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1836B6-87ED-4C84-ADB2-7972FFA6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733"/>
            <a:ext cx="10515600" cy="780198"/>
          </a:xfrm>
        </p:spPr>
        <p:txBody>
          <a:bodyPr/>
          <a:lstStyle/>
          <a:p>
            <a:pPr algn="ctr"/>
            <a:r>
              <a:rPr lang="en-US" altLang="zh-TW" dirty="0"/>
              <a:t>Theorem 1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34F79D3-C5F6-432A-83A1-7843024891F6}"/>
                  </a:ext>
                </a:extLst>
              </p:cNvPr>
              <p:cNvSpPr txBox="1"/>
              <p:nvPr/>
            </p:nvSpPr>
            <p:spPr>
              <a:xfrm>
                <a:off x="1217807" y="3274498"/>
                <a:ext cx="6219825" cy="16075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Loss function : L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The vector of weight: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The vector of small step: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𝑔𝑟𝑎𝑑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den>
                    </m:f>
                  </m:oMath>
                </a14:m>
                <a:r>
                  <a:rPr lang="en-US" altLang="zh-TW" dirty="0"/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𝐻𝑒𝑠𝑠𝑖𝑎𝑛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𝑀𝑎𝑡𝑟𝑖𝑥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34F79D3-C5F6-432A-83A1-784302489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807" y="3274498"/>
                <a:ext cx="6219825" cy="1607556"/>
              </a:xfrm>
              <a:prstGeom prst="rect">
                <a:avLst/>
              </a:prstGeom>
              <a:blipFill>
                <a:blip r:embed="rId2"/>
                <a:stretch>
                  <a:fillRect l="-686" t="-1894" b="-34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9C0A598-3CF8-4217-B9AD-5BBE0BEE9B24}"/>
                  </a:ext>
                </a:extLst>
              </p:cNvPr>
              <p:cNvSpPr txBox="1"/>
              <p:nvPr/>
            </p:nvSpPr>
            <p:spPr>
              <a:xfrm>
                <a:off x="2584201" y="2367404"/>
                <a:ext cx="7157087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𝒘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𝑔𝑟𝑎𝑑</m:t>
                          </m:r>
                          <m:d>
                            <m:dPr>
                              <m:ctrlPr>
                                <a:rPr lang="en-US" altLang="zh-TW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1" i="1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altLang="zh-TW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TW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800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altLang="zh-TW" sz="28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</m:oMath>
                  </m:oMathPara>
                </a14:m>
                <a:endParaRPr lang="zh-TW" altLang="en-US" sz="2800" b="1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E9C0A598-3CF8-4217-B9AD-5BBE0BEE9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201" y="2367404"/>
                <a:ext cx="7157087" cy="8989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內容版面配置區 8">
                <a:extLst>
                  <a:ext uri="{FF2B5EF4-FFF2-40B4-BE49-F238E27FC236}">
                    <a16:creationId xmlns:a16="http://schemas.microsoft.com/office/drawing/2014/main" id="{D083BFBC-6452-44F4-B2E0-72EBE0B9A1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90653"/>
                <a:ext cx="10515600" cy="1174470"/>
              </a:xfrm>
            </p:spPr>
            <p:txBody>
              <a:bodyPr/>
              <a:lstStyle/>
              <a:p>
                <a:r>
                  <a:rPr lang="en-US" altLang="zh-TW" dirty="0"/>
                  <a:t>Assume the loss function is differentiable and continuous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TW" dirty="0"/>
                  <a:t>, by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Taylor’s approximation:</a:t>
                </a:r>
              </a:p>
            </p:txBody>
          </p:sp>
        </mc:Choice>
        <mc:Fallback xmlns="">
          <p:sp>
            <p:nvSpPr>
              <p:cNvPr id="9" name="內容版面配置區 8">
                <a:extLst>
                  <a:ext uri="{FF2B5EF4-FFF2-40B4-BE49-F238E27FC236}">
                    <a16:creationId xmlns:a16="http://schemas.microsoft.com/office/drawing/2014/main" id="{D083BFBC-6452-44F4-B2E0-72EBE0B9A1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90653"/>
                <a:ext cx="10515600" cy="1174470"/>
              </a:xfrm>
              <a:blipFill>
                <a:blip r:embed="rId4"/>
                <a:stretch>
                  <a:fillRect l="-1043" t="-885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6244F7E-3967-4450-963E-5BDC2C3C1A98}"/>
                  </a:ext>
                </a:extLst>
              </p:cNvPr>
              <p:cNvSpPr txBox="1"/>
              <p:nvPr/>
            </p:nvSpPr>
            <p:spPr>
              <a:xfrm>
                <a:off x="6096001" y="3276849"/>
                <a:ext cx="4391025" cy="1677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/>
                  <a:t>For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altLang="zh-TW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1" i="1">
                                            <a:latin typeface="Cambria Math" panose="02040503050406030204" pitchFamily="18" charset="0"/>
                                          </a:rPr>
                                          <m:t>𝒘</m:t>
                                        </m:r>
                                      </m:e>
                                      <m: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altLang="zh-TW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𝐿</m:t>
                                    </m:r>
                                    <m:d>
                                      <m:d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  <m:sSub>
                                          <m:sSubPr>
                                            <m:ctrlP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altLang="zh-TW" b="1" i="1">
                                                <a:latin typeface="Cambria Math" panose="02040503050406030204" pitchFamily="18" charset="0"/>
                                              </a:rPr>
                                              <m:t>𝒘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TW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r>
                                          <a:rPr lang="en-US" altLang="zh-TW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6244F7E-3967-4450-963E-5BDC2C3C1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1" y="3276849"/>
                <a:ext cx="4391025" cy="1677703"/>
              </a:xfrm>
              <a:prstGeom prst="rect">
                <a:avLst/>
              </a:prstGeom>
              <a:blipFill>
                <a:blip r:embed="rId5"/>
                <a:stretch>
                  <a:fillRect l="-1111" t="-21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0DCB9C5-7C7F-4BA6-8723-E3FAB9031148}"/>
                  </a:ext>
                </a:extLst>
              </p:cNvPr>
              <p:cNvSpPr txBox="1"/>
              <p:nvPr/>
            </p:nvSpPr>
            <p:spPr>
              <a:xfrm>
                <a:off x="102751" y="5104611"/>
                <a:ext cx="1211998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If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positive-definite, the eigenvalues are all positive </a:t>
                </a:r>
                <a:r>
                  <a:rPr lang="en-US" altLang="zh-TW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local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min</m:t>
                    </m:r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 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If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negative-definite, the eigenvalues are all negative </a:t>
                </a:r>
                <a:r>
                  <a:rPr lang="en-US" altLang="zh-TW" dirty="0">
                    <a:sym typeface="Wingdings" panose="05000000000000000000" pitchFamily="2" charset="2"/>
                  </a:rPr>
                  <a:t>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𝒘</m:t>
                        </m:r>
                      </m:e>
                    </m:d>
                    <m:r>
                      <a:rPr lang="en-US" altLang="zh-TW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TW" dirty="0">
                    <a:sym typeface="Wingdings" panose="05000000000000000000" pitchFamily="2" charset="2"/>
                  </a:rPr>
                  <a:t> 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local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If the eigenvalues of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positive or negative </a:t>
                </a:r>
                <a:r>
                  <a:rPr lang="en-US" altLang="zh-TW" dirty="0"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zh-TW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saddle points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40DCB9C5-7C7F-4BA6-8723-E3FAB9031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1" y="5104611"/>
                <a:ext cx="12119985" cy="923330"/>
              </a:xfrm>
              <a:prstGeom prst="rect">
                <a:avLst/>
              </a:prstGeom>
              <a:blipFill>
                <a:blip r:embed="rId6"/>
                <a:stretch>
                  <a:fillRect l="-352" t="-3947"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6D543-4205-4DD6-91E6-C7425B0E4218}"/>
                  </a:ext>
                </a:extLst>
              </p:cNvPr>
              <p:cNvSpPr txBox="1"/>
              <p:nvPr/>
            </p:nvSpPr>
            <p:spPr>
              <a:xfrm>
                <a:off x="102751" y="5961364"/>
                <a:ext cx="7736413" cy="1265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zh-TW" altLang="en-US" dirty="0"/>
                  <a:t>若以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維角度來看</a:t>
                </a:r>
                <a:r>
                  <a:rPr lang="en-US" altLang="zh-TW" dirty="0"/>
                  <a:t>, </a:t>
                </a:r>
                <a:r>
                  <a:rPr lang="zh-TW" altLang="en-US" dirty="0"/>
                  <a:t>特徵值全部為正的機率</a:t>
                </a:r>
                <a:r>
                  <a:rPr lang="en-US" altLang="zh-TW" dirty="0"/>
                  <a:t>(+, +)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altLang="zh-TW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zh-TW" altLang="en-US" dirty="0"/>
                  <a:t>若以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維角度來看</a:t>
                </a:r>
                <a:r>
                  <a:rPr lang="en-US" altLang="zh-TW" dirty="0"/>
                  <a:t>, </a:t>
                </a:r>
                <a:r>
                  <a:rPr lang="zh-TW" altLang="en-US" dirty="0"/>
                  <a:t>特徵值全部為正的機率</a:t>
                </a:r>
                <a:r>
                  <a:rPr lang="en-US" altLang="zh-TW" dirty="0"/>
                  <a:t>(-, -)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zh-TW" altLang="en-US" dirty="0"/>
                  <a:t>若以</a:t>
                </a:r>
                <a:r>
                  <a:rPr lang="en-US" altLang="zh-TW" dirty="0"/>
                  <a:t>2</a:t>
                </a:r>
                <a:r>
                  <a:rPr lang="zh-TW" altLang="en-US" dirty="0"/>
                  <a:t>維角度來看</a:t>
                </a:r>
                <a:r>
                  <a:rPr lang="en-US" altLang="zh-TW" dirty="0"/>
                  <a:t>, </a:t>
                </a:r>
                <a:r>
                  <a:rPr lang="zh-TW" altLang="en-US" dirty="0"/>
                  <a:t>特徵值全部為正的機率</a:t>
                </a:r>
                <a:r>
                  <a:rPr lang="en-US" altLang="zh-TW" dirty="0"/>
                  <a:t>(+, -) or (-, +)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TW" dirty="0"/>
                  <a:t> 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1276D543-4205-4DD6-91E6-C7425B0E4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51" y="5961364"/>
                <a:ext cx="7736413" cy="1265731"/>
              </a:xfrm>
              <a:prstGeom prst="rect">
                <a:avLst/>
              </a:prstGeom>
              <a:blipFill>
                <a:blip r:embed="rId7"/>
                <a:stretch>
                  <a:fillRect l="-552" b="-24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B0D59FFF-A318-4193-A4B0-B4621F08B5D7}"/>
              </a:ext>
            </a:extLst>
          </p:cNvPr>
          <p:cNvSpPr txBox="1"/>
          <p:nvPr/>
        </p:nvSpPr>
        <p:spPr>
          <a:xfrm>
            <a:off x="7947687" y="5867639"/>
            <a:ext cx="41665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&lt;</a:t>
            </a:r>
            <a:r>
              <a:rPr lang="en-US" altLang="zh-TW" dirty="0" err="1">
                <a:solidFill>
                  <a:srgbClr val="FF0000"/>
                </a:solidFill>
              </a:rPr>
              <a:t>Therom</a:t>
            </a:r>
            <a:r>
              <a:rPr lang="en-US" altLang="zh-TW" dirty="0">
                <a:solidFill>
                  <a:srgbClr val="FF0000"/>
                </a:solidFill>
              </a:rPr>
              <a:t>&gt; :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也就是說當</a:t>
            </a:r>
            <a:r>
              <a:rPr lang="en-US" altLang="zh-TW" dirty="0">
                <a:solidFill>
                  <a:srgbClr val="FF0000"/>
                </a:solidFill>
              </a:rPr>
              <a:t>parameters</a:t>
            </a:r>
            <a:r>
              <a:rPr lang="zh-TW" altLang="en-US" dirty="0">
                <a:solidFill>
                  <a:srgbClr val="FF0000"/>
                </a:solidFill>
              </a:rPr>
              <a:t>數維數夠大時</a:t>
            </a:r>
            <a:r>
              <a:rPr lang="en-US" altLang="zh-TW" dirty="0">
                <a:solidFill>
                  <a:srgbClr val="FF0000"/>
                </a:solidFill>
              </a:rPr>
              <a:t>, </a:t>
            </a:r>
          </a:p>
          <a:p>
            <a:r>
              <a:rPr lang="zh-TW" altLang="en-US" dirty="0">
                <a:solidFill>
                  <a:srgbClr val="FF0000"/>
                </a:solidFill>
              </a:rPr>
              <a:t>特徵值全為正的機率就非常小</a:t>
            </a:r>
            <a:r>
              <a:rPr lang="en-US" altLang="zh-TW" dirty="0">
                <a:solidFill>
                  <a:srgbClr val="FF0000"/>
                </a:solidFill>
              </a:rPr>
              <a:t>,</a:t>
            </a:r>
            <a:r>
              <a:rPr lang="zh-TW" altLang="en-US" dirty="0">
                <a:solidFill>
                  <a:srgbClr val="FF0000"/>
                </a:solidFill>
              </a:rPr>
              <a:t>亦即發生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local min</a:t>
            </a:r>
            <a:r>
              <a:rPr lang="zh-TW" altLang="en-US" dirty="0">
                <a:solidFill>
                  <a:srgbClr val="FF0000"/>
                </a:solidFill>
              </a:rPr>
              <a:t>的機率非常小</a:t>
            </a:r>
          </a:p>
        </p:txBody>
      </p:sp>
    </p:spTree>
    <p:extLst>
      <p:ext uri="{BB962C8B-B14F-4D97-AF65-F5344CB8AC3E}">
        <p14:creationId xmlns:p14="http://schemas.microsoft.com/office/powerpoint/2010/main" val="24278097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F48069-0907-4DD3-8654-8C0412D5C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Global minimum preserves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787A196-5E90-4646-A8FB-6FF9D077D7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TW" sz="3600" dirty="0"/>
              <a:t>Theorem 2:</a:t>
            </a:r>
          </a:p>
          <a:p>
            <a:r>
              <a:rPr lang="en-US" altLang="zh-TW" sz="4000" dirty="0"/>
              <a:t>If the subnetwork has a layer in which all weights are equal to zero, there must exists a local minimum for this non-convex problem. The local minimum is also a global minimum</a:t>
            </a:r>
          </a:p>
          <a:p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50135562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2F19C4-5CE2-4FF4-8EFB-8D815E290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556"/>
            <a:ext cx="10515600" cy="768350"/>
          </a:xfrm>
        </p:spPr>
        <p:txBody>
          <a:bodyPr/>
          <a:lstStyle/>
          <a:p>
            <a:pPr algn="ctr"/>
            <a:r>
              <a:rPr lang="en-US" altLang="zh-TW" dirty="0"/>
              <a:t>Global  minimum preserves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D5FBD4B-5F41-4536-9A49-CAB0F50644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9563" y="1435895"/>
                <a:ext cx="11572875" cy="526256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TW" dirty="0"/>
                  <a:t>Loss function with regularization terms:</a:t>
                </a:r>
              </a:p>
              <a:p>
                <a:r>
                  <a:rPr lang="en-US" altLang="zh-TW" dirty="0"/>
                  <a:t>Non-convex problem: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rgbClr val="FF0000"/>
                    </a:solidFill>
                  </a:rPr>
                  <a:t>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TW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TW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sSubSup>
                                  <m:sSubSupPr>
                                    <m:ctrlPr>
                                      <a:rPr lang="en-US" altLang="zh-TW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{</m:t>
                                    </m:r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}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bSup>
                              </m:lim>
                            </m:limLow>
                          </m:fName>
                          <m:e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,…,</m:t>
                                    </m:r>
                                    <m:sSup>
                                      <m:sSupPr>
                                        <m:ctrlP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en-US" altLang="zh-TW" b="0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TW" alt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p>
                                  <m:sSupPr>
                                    <m:ctrlP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r: the size of networks, i.e.: the neuron of hidden layers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K: the number of weight layers in the neural network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Y: the labels of training examples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TW" sz="2400" dirty="0"/>
                  <a:t>: the output of the network function as a mapping function of network parameters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L: the loss function measuring the difference between the labels and outputs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TW" sz="2400" dirty="0"/>
                  <a:t>: the regularization terms</a:t>
                </a:r>
              </a:p>
              <a:p>
                <a:pPr>
                  <a:buFont typeface="Wingdings" panose="05000000000000000000" pitchFamily="2" charset="2"/>
                  <a:buChar char="ü"/>
                </a:pPr>
                <a:r>
                  <a:rPr lang="zh-TW" altLang="en-US" sz="2400" dirty="0"/>
                  <a:t>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2400" dirty="0"/>
                  <a:t>: the ratio of regularization terms balancing the trade-off between the regularization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      and loss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D5FBD4B-5F41-4536-9A49-CAB0F50644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9563" y="1435895"/>
                <a:ext cx="11572875" cy="5262563"/>
              </a:xfrm>
              <a:blipFill>
                <a:blip r:embed="rId2"/>
                <a:stretch>
                  <a:fillRect l="-948" t="-26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896228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AA39E7-EC89-4A7C-A8B5-5A753665F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Global  minimum preserves 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AE4BC88-8924-4CE8-804C-DF1C8455A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0" y="3059043"/>
            <a:ext cx="11219800" cy="398659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E8A7BDD-AA2C-47BA-8675-E7C25903DEFA}"/>
                  </a:ext>
                </a:extLst>
              </p:cNvPr>
              <p:cNvSpPr txBox="1"/>
              <p:nvPr/>
            </p:nvSpPr>
            <p:spPr>
              <a:xfrm>
                <a:off x="1800226" y="2338460"/>
                <a:ext cx="8367099" cy="720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 sz="24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sSubSup>
                                    <m:sSubSupPr>
                                      <m:ctrlP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{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}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</m:sSubSup>
                                </m:lim>
                              </m:limLow>
                            </m:fName>
                            <m:e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p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,…,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TW" alt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p>
                                  <m: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p>
                                    <m:sSupPr>
                                      <m:ctrlP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US" altLang="zh-TW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E8A7BDD-AA2C-47BA-8675-E7C25903DE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226" y="2338460"/>
                <a:ext cx="8367099" cy="720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27203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09BADE-6794-4461-8065-75A792423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745920"/>
          </a:xfrm>
        </p:spPr>
        <p:txBody>
          <a:bodyPr/>
          <a:lstStyle/>
          <a:p>
            <a:pPr algn="ctr"/>
            <a:r>
              <a:rPr lang="en-US" altLang="zh-TW" dirty="0"/>
              <a:t>Global  minimum preserves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9C1457E4-8A5D-488E-8819-1EEA74B6B3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8797"/>
                <a:ext cx="10872019" cy="4987260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Simplifying the non-convex problem to convex problem: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sSubSup>
                                    <m:sSubSupPr>
                                      <m:ctrlP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{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}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</m:sSubSup>
                                </m:lim>
                              </m:limLow>
                            </m:fName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,…,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𝑊</m:t>
                                          </m:r>
                                        </m:e>
                                        <m:sup>
                                          <m:r>
                                            <a:rPr lang="en-US" altLang="zh-TW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𝐾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zh-TW" alt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sSub>
                                <m:sSub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𝐾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Assume 2-dimensional problem and there are two-layers: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rgbClr val="FF0000"/>
                    </a:solidFill>
                  </a:rPr>
                  <a:t> 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altLang="zh-TW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altLang="zh-TW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  <m:d>
                              <m:d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Φ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altLang="zh-TW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altLang="zh-TW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TW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  <m:sup>
                                        <m:r>
                                          <a:rPr lang="en-US" altLang="zh-TW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TW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altLang="zh-TW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We define the term: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lim>
                      </m:limLow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limLow>
                        <m:limLow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altLang="zh-TW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min</m:t>
                          </m:r>
                          <m:r>
                            <a:rPr lang="zh-TW" alt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lim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lim>
                      </m:limLow>
                      <m:sSub>
                        <m:sSub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zh-TW" alt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Therefore, the above problem can be described as follows:</a:t>
                </a:r>
              </a:p>
              <a:p>
                <a:pPr marL="0" indent="0" algn="ctr">
                  <a:buNone/>
                </a:pPr>
                <a:r>
                  <a:rPr lang="zh-TW" alt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lim>
                    </m:limLow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9C1457E4-8A5D-488E-8819-1EEA74B6B3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8797"/>
                <a:ext cx="10872019" cy="4987260"/>
              </a:xfrm>
              <a:blipFill>
                <a:blip r:embed="rId2"/>
                <a:stretch>
                  <a:fillRect l="-1010" t="-20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D7FC74F0-AF13-4347-8B2F-1DECABF21BA1}"/>
              </a:ext>
            </a:extLst>
          </p:cNvPr>
          <p:cNvSpPr txBox="1"/>
          <p:nvPr/>
        </p:nvSpPr>
        <p:spPr>
          <a:xfrm>
            <a:off x="5234802" y="6440048"/>
            <a:ext cx="86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Convex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8EFA939-2272-42B9-9494-53F12A708E72}"/>
              </a:ext>
            </a:extLst>
          </p:cNvPr>
          <p:cNvSpPr txBox="1"/>
          <p:nvPr/>
        </p:nvSpPr>
        <p:spPr>
          <a:xfrm>
            <a:off x="6911203" y="6440048"/>
            <a:ext cx="327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Convex under some assumptions</a:t>
            </a:r>
            <a:endParaRPr lang="zh-TW" altLang="en-US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A126C71D-2090-4DEA-A0D4-399F38FDE4A6}"/>
              </a:ext>
            </a:extLst>
          </p:cNvPr>
          <p:cNvCxnSpPr/>
          <p:nvPr/>
        </p:nvCxnSpPr>
        <p:spPr>
          <a:xfrm flipH="1" flipV="1">
            <a:off x="7462685" y="6160294"/>
            <a:ext cx="255639" cy="2797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46ED7517-5E14-4B7D-AA31-E84AE5E38037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5616241" y="6075728"/>
            <a:ext cx="49161" cy="3643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3860DCF-43FB-4693-ABEC-79E84BA0D15B}"/>
              </a:ext>
            </a:extLst>
          </p:cNvPr>
          <p:cNvSpPr txBox="1"/>
          <p:nvPr/>
        </p:nvSpPr>
        <p:spPr>
          <a:xfrm>
            <a:off x="9175534" y="5693898"/>
            <a:ext cx="2749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Global min can be derived </a:t>
            </a:r>
          </a:p>
          <a:p>
            <a:r>
              <a:rPr lang="en-US" altLang="zh-TW" dirty="0"/>
              <a:t>because of convex problem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1A444C2-0AC5-4CEA-B5D9-ADAD98E6817D}"/>
              </a:ext>
            </a:extLst>
          </p:cNvPr>
          <p:cNvSpPr txBox="1"/>
          <p:nvPr/>
        </p:nvSpPr>
        <p:spPr>
          <a:xfrm>
            <a:off x="9108279" y="3814757"/>
            <a:ext cx="107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Local min</a:t>
            </a:r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EBB84B75-A177-4EBE-AAF0-49729F760941}"/>
              </a:ext>
            </a:extLst>
          </p:cNvPr>
          <p:cNvCxnSpPr/>
          <p:nvPr/>
        </p:nvCxnSpPr>
        <p:spPr>
          <a:xfrm>
            <a:off x="8934451" y="3798095"/>
            <a:ext cx="276225" cy="620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5F96018A-8FD4-4111-B537-AEC93EB67096}"/>
              </a:ext>
            </a:extLst>
          </p:cNvPr>
          <p:cNvCxnSpPr/>
          <p:nvPr/>
        </p:nvCxnSpPr>
        <p:spPr>
          <a:xfrm>
            <a:off x="9784599" y="4933354"/>
            <a:ext cx="276225" cy="620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68CB8FC-AF83-4E01-9764-88FDD87C0A4C}"/>
              </a:ext>
            </a:extLst>
          </p:cNvPr>
          <p:cNvCxnSpPr>
            <a:cxnSpLocks/>
          </p:cNvCxnSpPr>
          <p:nvPr/>
        </p:nvCxnSpPr>
        <p:spPr>
          <a:xfrm flipH="1" flipV="1">
            <a:off x="8269806" y="5928570"/>
            <a:ext cx="802757" cy="125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49369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BC3C5E-DC44-4D5D-8F70-32CA86428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996950"/>
          </a:xfrm>
        </p:spPr>
        <p:txBody>
          <a:bodyPr/>
          <a:lstStyle/>
          <a:p>
            <a:pPr algn="ctr"/>
            <a:r>
              <a:rPr lang="en-US" altLang="zh-TW" dirty="0"/>
              <a:t>Some homogeneous layers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88607F-1B6F-4268-8D76-685B58001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895"/>
            <a:ext cx="10515600" cy="4729163"/>
          </a:xfrm>
        </p:spPr>
        <p:txBody>
          <a:bodyPr/>
          <a:lstStyle/>
          <a:p>
            <a:r>
              <a:rPr lang="en-US" altLang="zh-TW" dirty="0"/>
              <a:t>Fully connected + </a:t>
            </a:r>
            <a:r>
              <a:rPr lang="en-US" altLang="zh-TW" dirty="0" err="1"/>
              <a:t>ReLU</a:t>
            </a:r>
            <a:endParaRPr lang="en-US" altLang="zh-TW" dirty="0"/>
          </a:p>
          <a:p>
            <a:r>
              <a:rPr lang="en-US" altLang="zh-TW" dirty="0"/>
              <a:t>Convolution + </a:t>
            </a:r>
            <a:r>
              <a:rPr lang="en-US" altLang="zh-TW" dirty="0" err="1"/>
              <a:t>ReLU</a:t>
            </a:r>
            <a:endParaRPr lang="en-US" altLang="zh-TW" dirty="0"/>
          </a:p>
          <a:p>
            <a:r>
              <a:rPr lang="en-US" altLang="zh-TW" dirty="0"/>
              <a:t>Max </a:t>
            </a:r>
            <a:r>
              <a:rPr lang="en-US" altLang="zh-TW" dirty="0" err="1"/>
              <a:t>Poolings</a:t>
            </a:r>
            <a:r>
              <a:rPr lang="en-US" altLang="zh-TW" dirty="0"/>
              <a:t>, Mean </a:t>
            </a:r>
            <a:r>
              <a:rPr lang="en-US" altLang="zh-TW" dirty="0" err="1"/>
              <a:t>Poolings</a:t>
            </a:r>
            <a:r>
              <a:rPr lang="en-US" altLang="zh-TW" dirty="0"/>
              <a:t>, Max Outs</a:t>
            </a:r>
          </a:p>
          <a:p>
            <a:r>
              <a:rPr lang="en-US" altLang="zh-TW" dirty="0"/>
              <a:t>Linear layers</a:t>
            </a:r>
          </a:p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972653C-48BA-497E-90D8-F4EE21C24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68" y="2339111"/>
            <a:ext cx="3445595" cy="4206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880F2340-3691-43F1-B658-694EF31C3757}"/>
                  </a:ext>
                </a:extLst>
              </p:cNvPr>
              <p:cNvSpPr txBox="1"/>
              <p:nvPr/>
            </p:nvSpPr>
            <p:spPr>
              <a:xfrm>
                <a:off x="1457326" y="4442585"/>
                <a:ext cx="531427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/>
                  <a:t>Eg: positively homogeneous :</a:t>
                </a:r>
              </a:p>
              <a:p>
                <a:r>
                  <a:rPr lang="en-US" altLang="zh-TW" sz="2400" dirty="0"/>
                  <a:t>1. </a:t>
                </a:r>
                <a:r>
                  <a:rPr lang="en-US" altLang="zh-TW" sz="2400" dirty="0" err="1"/>
                  <a:t>ReLu</a:t>
                </a:r>
                <a:r>
                  <a:rPr lang="en-US" altLang="zh-TW" sz="2400" dirty="0"/>
                  <a:t>(</a:t>
                </a:r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400" dirty="0"/>
                  <a:t>x)=</a:t>
                </a:r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400" dirty="0" err="1"/>
                  <a:t>ReLu</a:t>
                </a:r>
                <a:r>
                  <a:rPr lang="en-US" altLang="zh-TW" sz="2400" dirty="0"/>
                  <a:t>(x)</a:t>
                </a:r>
              </a:p>
              <a:p>
                <a:r>
                  <a:rPr lang="en-US" altLang="zh-TW" sz="2400" dirty="0"/>
                  <a:t>2. </a:t>
                </a:r>
                <a:r>
                  <a:rPr lang="en-US" altLang="zh-TW" sz="2400" dirty="0" err="1"/>
                  <a:t>Maxpooling</a:t>
                </a:r>
                <a:r>
                  <a:rPr lang="en-US" altLang="zh-TW" sz="2400" dirty="0"/>
                  <a:t>(</a:t>
                </a:r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400" dirty="0"/>
                  <a:t>x,</a:t>
                </a:r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altLang="zh-TW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altLang="zh-TW" sz="2400" dirty="0"/>
                  <a:t>)=</a:t>
                </a:r>
                <a14:m>
                  <m:oMath xmlns:m="http://schemas.openxmlformats.org/officeDocument/2006/math">
                    <m:r>
                      <a:rPr lang="zh-TW" alt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zh-TW" sz="2400" dirty="0" err="1"/>
                  <a:t>Maxpooling</a:t>
                </a:r>
                <a:r>
                  <a:rPr lang="en-US" altLang="zh-TW" sz="2400" dirty="0"/>
                  <a:t>(</a:t>
                </a:r>
                <a:r>
                  <a:rPr lang="en-US" altLang="zh-TW" sz="2400" dirty="0" err="1"/>
                  <a:t>x,y</a:t>
                </a:r>
                <a:r>
                  <a:rPr lang="en-US" altLang="zh-TW" sz="2400" dirty="0"/>
                  <a:t>) </a:t>
                </a:r>
                <a:endParaRPr lang="zh-TW" altLang="en-US" sz="24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880F2340-3691-43F1-B658-694EF31C3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326" y="4442585"/>
                <a:ext cx="5314275" cy="1200329"/>
              </a:xfrm>
              <a:prstGeom prst="rect">
                <a:avLst/>
              </a:prstGeom>
              <a:blipFill>
                <a:blip r:embed="rId3"/>
                <a:stretch>
                  <a:fillRect l="-1720" t="-4061" r="-688" b="-10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79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C0E795-AC6F-C496-7022-F2BF38083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Precision and Recall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8F905E4-51DA-B202-7862-7ADC6D34A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Precision and Recall</a:t>
            </a:r>
            <a:endParaRPr lang="zh-TW" altLang="en-US" dirty="0"/>
          </a:p>
        </p:txBody>
      </p:sp>
      <p:pic>
        <p:nvPicPr>
          <p:cNvPr id="4" name="Picture 2" descr="Cheatsheet for precision &amp; recall | Data science, Precision and recall,  Machine learning">
            <a:extLst>
              <a:ext uri="{FF2B5EF4-FFF2-40B4-BE49-F238E27FC236}">
                <a16:creationId xmlns:a16="http://schemas.microsoft.com/office/drawing/2014/main" id="{3E369206-74BA-4764-B8CE-5A4287BD7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2"/>
          <a:stretch/>
        </p:blipFill>
        <p:spPr bwMode="auto">
          <a:xfrm>
            <a:off x="1433416" y="3451922"/>
            <a:ext cx="6686688" cy="272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heatsheet for precision &amp; recall | Data science, Precision and recall,  Machine learning">
            <a:extLst>
              <a:ext uri="{FF2B5EF4-FFF2-40B4-BE49-F238E27FC236}">
                <a16:creationId xmlns:a16="http://schemas.microsoft.com/office/drawing/2014/main" id="{73BBFDA5-AD7B-482C-87BD-E4A13662E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40141" r="29055"/>
          <a:stretch/>
        </p:blipFill>
        <p:spPr bwMode="auto">
          <a:xfrm>
            <a:off x="8483468" y="2638634"/>
            <a:ext cx="2870332" cy="35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71D1D7D-43F1-FD41-75D8-2582782286EE}"/>
              </a:ext>
            </a:extLst>
          </p:cNvPr>
          <p:cNvSpPr txBox="1"/>
          <p:nvPr/>
        </p:nvSpPr>
        <p:spPr>
          <a:xfrm>
            <a:off x="838200" y="6276885"/>
            <a:ext cx="9921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Performance</a:t>
            </a:r>
            <a:r>
              <a:rPr lang="zh-TW" altLang="en-US" sz="2400" dirty="0"/>
              <a:t>要好當然</a:t>
            </a:r>
            <a:r>
              <a:rPr lang="en-US" altLang="zh-TW" sz="2400" dirty="0"/>
              <a:t>Precision</a:t>
            </a:r>
            <a:r>
              <a:rPr lang="zh-TW" altLang="en-US" sz="2400" dirty="0"/>
              <a:t>和</a:t>
            </a:r>
            <a:r>
              <a:rPr lang="en-US" altLang="zh-TW" sz="2400" dirty="0"/>
              <a:t>Recall</a:t>
            </a:r>
            <a:r>
              <a:rPr lang="zh-TW" altLang="en-US" sz="2400" dirty="0"/>
              <a:t>都要很好</a:t>
            </a:r>
            <a:r>
              <a:rPr lang="en-US" altLang="zh-TW" sz="2400" dirty="0"/>
              <a:t>, </a:t>
            </a:r>
            <a:r>
              <a:rPr lang="zh-TW" altLang="en-US" sz="2400" dirty="0"/>
              <a:t>但兩個通常都是</a:t>
            </a:r>
            <a:r>
              <a:rPr lang="en-US" altLang="zh-TW" sz="2400" dirty="0"/>
              <a:t>Trade-off.</a:t>
            </a:r>
          </a:p>
          <a:p>
            <a:r>
              <a:rPr lang="zh-TW" altLang="en-US" sz="2400" dirty="0"/>
              <a:t>因此要使</a:t>
            </a:r>
            <a:r>
              <a:rPr lang="en-US" altLang="zh-TW" sz="2400" dirty="0"/>
              <a:t>f1-score</a:t>
            </a:r>
            <a:r>
              <a:rPr lang="zh-TW" altLang="en-US" sz="2400" dirty="0"/>
              <a:t>最大</a:t>
            </a:r>
            <a:r>
              <a:rPr lang="en-US" altLang="zh-TW" sz="2400" dirty="0"/>
              <a:t>(f1-score=1)</a:t>
            </a:r>
            <a:r>
              <a:rPr lang="zh-TW" altLang="en-US" sz="2400" dirty="0"/>
              <a:t>就是兩者相等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9568046A-BA39-C60E-E0A1-1042C8C4A03D}"/>
                  </a:ext>
                </a:extLst>
              </p:cNvPr>
              <p:cNvSpPr txBox="1"/>
              <p:nvPr/>
            </p:nvSpPr>
            <p:spPr>
              <a:xfrm>
                <a:off x="8120104" y="6841845"/>
                <a:ext cx="3334054" cy="5401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/>
                  <a:t>F1-score = 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𝑃𝑟𝑒𝑐𝑖𝑠𝑖𝑜𝑛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𝑅𝑒𝑐𝑎𝑙𝑙</m:t>
                        </m:r>
                      </m:num>
                      <m:den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𝑃𝑟𝑒𝑐𝑖𝑠𝑖𝑜𝑛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𝑟𝑒𝑐𝑎𝑙𝑙</m:t>
                        </m:r>
                      </m:den>
                    </m:f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9568046A-BA39-C60E-E0A1-1042C8C4A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104" y="6841845"/>
                <a:ext cx="3334054" cy="540148"/>
              </a:xfrm>
              <a:prstGeom prst="rect">
                <a:avLst/>
              </a:prstGeom>
              <a:blipFill>
                <a:blip r:embed="rId3"/>
                <a:stretch>
                  <a:fillRect l="-1828" b="-78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137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58911B-D0B6-43D4-A27C-C1D7A83B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Conclusion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E5E1C52-8317-47A0-826F-B1996E6FB4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satisfy following conditions: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altLang="zh-TW" dirty="0"/>
                  <a:t> is positive definite,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&gt;0,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altLang="zh-TW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altLang="zh-TW" dirty="0"/>
                  <a:t> is positively homogeneous for degree one,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 i.e.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endParaRPr lang="en-US" altLang="zh-TW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altLang="zh-TW" b="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If  r&lt;card(X),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lim>
                    </m:limLow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limLow>
                      <m:limLow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lim>
                    </m:limLow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b="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will </a:t>
                </a:r>
              </a:p>
              <a:p>
                <a:pPr marL="0" indent="0">
                  <a:buNone/>
                </a:pPr>
                <a:r>
                  <a:rPr lang="en-US" altLang="zh-TW" b="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</m:oMath>
                </a14:m>
                <a:r>
                  <a:rPr lang="en-US" altLang="zh-TW" b="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en-US" altLang="zh-TW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altLang="zh-TW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TW" dirty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E5E1C52-8317-47A0-826F-B1996E6FB4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4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271355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8B1885-833D-400D-B31B-7DBF0FEAF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Non-convex</a:t>
            </a:r>
            <a:r>
              <a:rPr lang="en-US" altLang="zh-TW" dirty="0">
                <a:sym typeface="Wingdings" panose="05000000000000000000" pitchFamily="2" charset="2"/>
              </a:rPr>
              <a:t> Convex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0243ACC-3FE6-4E6C-95D9-80FD0FB77D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TW" dirty="0">
                    <a:solidFill>
                      <a:schemeClr val="tx1"/>
                    </a:solidFill>
                  </a:rPr>
                  <a:t>A non-convex problem can be described:</a:t>
                </a: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altLang="zh-TW" dirty="0">
                    <a:solidFill>
                      <a:schemeClr val="tx1"/>
                    </a:solidFill>
                  </a:rPr>
                  <a:t>,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  <m:e>
                        <m:sSub>
                          <m:sSubPr>
                            <m:ctrlPr>
                              <a:rPr lang="en-US" altLang="zh-TW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𝑠𝑢𝑏𝑛𝑒𝑡𝑤𝑜𝑟𝑘</m:t>
                            </m:r>
                            <m:d>
                              <m:d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altLang="zh-TW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altLang="zh-TW" dirty="0">
                  <a:solidFill>
                    <a:schemeClr val="tx1"/>
                  </a:solidFill>
                </a:endParaRPr>
              </a:p>
              <a:p>
                <a:r>
                  <a:rPr lang="en-US" altLang="zh-TW" dirty="0">
                    <a:solidFill>
                      <a:schemeClr val="tx1"/>
                    </a:solidFill>
                  </a:rPr>
                  <a:t>Induced a convex functions on the network outputs</a:t>
                </a: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altLang="zh-TW" dirty="0">
                    <a:solidFill>
                      <a:schemeClr val="tx1"/>
                    </a:solidFill>
                  </a:rPr>
                  <a:t>, 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   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TW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zh-TW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lim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lim>
                    </m:limLow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US" altLang="zh-TW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TW" dirty="0">
                    <a:sym typeface="Wingdings" panose="05000000000000000000" pitchFamily="2" charset="2"/>
                  </a:rPr>
                  <a:t>   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altLang="zh-TW" dirty="0"/>
                  <a:t>&lt;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altLang="zh-TW" dirty="0"/>
                  <a:t>=</a:t>
                </a:r>
                <a:r>
                  <a:rPr lang="en-US" altLang="zh-TW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    </a:t>
                </a:r>
                <a:r>
                  <a:rPr lang="en-US" altLang="zh-TW" dirty="0">
                    <a:sym typeface="Wingdings" panose="05000000000000000000" pitchFamily="2" charset="2"/>
                  </a:rPr>
                  <a:t> f(X)&lt;f(W)  because f(X) is convex set and has global min, </a:t>
                </a:r>
              </a:p>
              <a:p>
                <a:pPr marL="0" indent="0">
                  <a:buNone/>
                </a:pPr>
                <a:r>
                  <a:rPr lang="en-US" altLang="zh-TW" dirty="0">
                    <a:sym typeface="Wingdings" panose="05000000000000000000" pitchFamily="2" charset="2"/>
                  </a:rPr>
                  <a:t>         so non-convex f(W) has lower bound for global min</a:t>
                </a:r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F0243ACC-3FE6-4E6C-95D9-80FD0FB77D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6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6D859A78-8E40-4F7A-BF2C-E4BAC434ED2E}"/>
                  </a:ext>
                </a:extLst>
              </p:cNvPr>
              <p:cNvSpPr txBox="1"/>
              <p:nvPr/>
            </p:nvSpPr>
            <p:spPr>
              <a:xfrm flipH="1">
                <a:off x="7452199" y="5280550"/>
                <a:ext cx="4907281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convex function at preposition: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6D859A78-8E40-4F7A-BF2C-E4BAC434E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452199" y="5280550"/>
                <a:ext cx="4907281" cy="381515"/>
              </a:xfrm>
              <a:prstGeom prst="rect">
                <a:avLst/>
              </a:prstGeom>
              <a:blipFill>
                <a:blip r:embed="rId3"/>
                <a:stretch>
                  <a:fillRect t="-6349" b="-2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083570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6463E4-2D52-429F-A6E6-FD631C01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Subnetwork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20BCEB3-6D0B-4507-A976-60A06BD7E08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 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  <m:e>
                        <m:sSub>
                          <m:sSubPr>
                            <m:ctrlPr>
                              <a:rPr lang="en-US" altLang="zh-TW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𝑠𝑢𝑏𝑛𝑒𝑡𝑤𝑜𝑟𝑘</m:t>
                            </m:r>
                            <m:d>
                              <m:dPr>
                                <m:ctrlP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l"/>
                </a:pPr>
                <a:r>
                  <a:rPr lang="en-US" altLang="zh-TW" dirty="0"/>
                  <a:t>Adding a subnetwork is penalized by an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additional term in the sum.</a:t>
                </a:r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20BCEB3-6D0B-4507-A976-60A06BD7E0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F178E1C7-17A8-4CF3-BCEB-49E1C842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95" y="2696294"/>
            <a:ext cx="4304554" cy="408312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B029626-85DF-4ED2-835E-4223767E9DA6}"/>
              </a:ext>
            </a:extLst>
          </p:cNvPr>
          <p:cNvSpPr txBox="1"/>
          <p:nvPr/>
        </p:nvSpPr>
        <p:spPr>
          <a:xfrm>
            <a:off x="10182226" y="2696293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Subnetworks(1)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5BDCB64-A6E9-4002-AA8A-9FEED9797BFA}"/>
              </a:ext>
            </a:extLst>
          </p:cNvPr>
          <p:cNvSpPr txBox="1"/>
          <p:nvPr/>
        </p:nvSpPr>
        <p:spPr>
          <a:xfrm>
            <a:off x="10065191" y="3965499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Subnetworks(2)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EA78A26-F086-43E0-8730-6E30FB54D5ED}"/>
              </a:ext>
            </a:extLst>
          </p:cNvPr>
          <p:cNvSpPr txBox="1"/>
          <p:nvPr/>
        </p:nvSpPr>
        <p:spPr>
          <a:xfrm>
            <a:off x="10203184" y="6179268"/>
            <a:ext cx="1661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Subnetworks(3)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610654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35D491-D582-4DCD-A558-0D06D3CCD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Subnetwork</a:t>
            </a:r>
            <a:endParaRPr lang="zh-TW" altLang="en-US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C2787049-02C8-4916-9D79-36968AB87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48" y="2616759"/>
            <a:ext cx="3924352" cy="424521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8B1B548-E7F6-4575-8496-740C114F1922}"/>
                  </a:ext>
                </a:extLst>
              </p:cNvPr>
              <p:cNvSpPr txBox="1"/>
              <p:nvPr/>
            </p:nvSpPr>
            <p:spPr>
              <a:xfrm>
                <a:off x="4781550" y="2616759"/>
                <a:ext cx="6096000" cy="717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TW" altLang="en-US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</m:oMath>
                  </m:oMathPara>
                </a14:m>
                <a:endParaRPr lang="en-US" altLang="zh-TW" dirty="0"/>
              </a:p>
              <a:p>
                <a:pPr algn="ctr"/>
                <a:r>
                  <a:rPr lang="en-US" altLang="zh-TW" dirty="0"/>
                  <a:t> 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𝑠𝑢𝑏𝑛𝑒𝑡𝑤𝑜𝑟𝑘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e>
                        </m:d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8B1B548-E7F6-4575-8496-740C114F19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1550" y="2616759"/>
                <a:ext cx="6096000" cy="717632"/>
              </a:xfrm>
              <a:prstGeom prst="rect">
                <a:avLst/>
              </a:prstGeom>
              <a:blipFill>
                <a:blip r:embed="rId3"/>
                <a:stretch>
                  <a:fillRect t="-15254" b="-932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C91EE0B-B350-4B82-8AD3-B137FD0F0F69}"/>
                  </a:ext>
                </a:extLst>
              </p:cNvPr>
              <p:cNvSpPr txBox="1"/>
              <p:nvPr/>
            </p:nvSpPr>
            <p:spPr>
              <a:xfrm>
                <a:off x="5299792" y="3891369"/>
                <a:ext cx="689220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/>
                  <a:t>&lt;Theorem:&gt;</a:t>
                </a:r>
              </a:p>
              <a:p>
                <a:r>
                  <a:rPr lang="en-US" altLang="zh-TW" sz="2400" dirty="0"/>
                  <a:t> A local minimum such that one subnetwork is all zero</a:t>
                </a:r>
              </a:p>
              <a:p>
                <a:r>
                  <a:rPr lang="en-US" altLang="zh-TW" sz="2400" dirty="0"/>
                  <a:t> is a global minimum for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5C91EE0B-B350-4B82-8AD3-B137FD0F0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9792" y="3891369"/>
                <a:ext cx="6892208" cy="1200329"/>
              </a:xfrm>
              <a:prstGeom prst="rect">
                <a:avLst/>
              </a:prstGeom>
              <a:blipFill>
                <a:blip r:embed="rId4"/>
                <a:stretch>
                  <a:fillRect l="-1326" t="-4061" r="-354" b="-10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94183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785BCC-D6C8-4617-83D3-228ADF90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7AA00C-018B-48F3-AE07-0782BE8CC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If the network is sufficiently large, the number of local minimum is fewer than saddle point and the local minimum is nearly equal to global minimum</a:t>
            </a:r>
          </a:p>
          <a:p>
            <a:r>
              <a:rPr lang="en-US" altLang="zh-TW" dirty="0"/>
              <a:t>If the subnetwork has a layer in which all weights are equal to zero, there must exists a local minimum for this non-convex problem. The local minimum is also a global minimum</a:t>
            </a:r>
          </a:p>
          <a:p>
            <a:r>
              <a:rPr lang="en-US" altLang="zh-TW" dirty="0"/>
              <a:t>Reference: </a:t>
            </a:r>
            <a:r>
              <a:rPr lang="en-US" altLang="zh-TW" dirty="0">
                <a:hlinkClick r:id="rId2"/>
              </a:rPr>
              <a:t>https://openaccess.thecvf.com/content_cvpr_2017/html/Haeffele_Global_Optimality_in_CVPR_2017_paper.html</a:t>
            </a:r>
            <a:endParaRPr lang="en-US" altLang="zh-TW" dirty="0"/>
          </a:p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3348634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Deep Learning for solving PDE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12" y="1108954"/>
            <a:ext cx="11349888" cy="5732892"/>
          </a:xfrm>
        </p:spPr>
        <p:txBody>
          <a:bodyPr/>
          <a:lstStyle/>
          <a:p>
            <a:r>
              <a:rPr lang="en-US" altLang="zh-TW" dirty="0"/>
              <a:t>Flowchart of PDE with deep learning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30" y="1798515"/>
            <a:ext cx="8122920" cy="13487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42" y="3424204"/>
            <a:ext cx="8275320" cy="975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912" y="5735495"/>
                <a:ext cx="2512354" cy="342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𝑖𝑛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" y="5735495"/>
                <a:ext cx="2512354" cy="342979"/>
              </a:xfrm>
              <a:prstGeom prst="rect">
                <a:avLst/>
              </a:prstGeom>
              <a:blipFill>
                <a:blip r:embed="rId4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9873218" y="5662866"/>
                <a:ext cx="2265492" cy="8444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𝑂𝑢𝑡𝑝𝑢𝑡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zh-TW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</m:sSubSup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altLang="zh-TW" sz="16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=1,2,…,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218" y="5662866"/>
                <a:ext cx="2265492" cy="8444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8625179" y="2337646"/>
                <a:ext cx="27317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i="1" dirty="0">
                    <a:latin typeface="Cambria Math" panose="02040503050406030204" pitchFamily="18" charset="0"/>
                  </a:rPr>
                  <a:t>Parameter: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5179" y="2337646"/>
                <a:ext cx="2731710" cy="646331"/>
              </a:xfrm>
              <a:prstGeom prst="rect">
                <a:avLst/>
              </a:prstGeom>
              <a:blipFill>
                <a:blip r:embed="rId6"/>
                <a:stretch>
                  <a:fillRect l="-2009" t="-5660" b="-37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220552" y="2358585"/>
            <a:ext cx="481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I.C: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0552" y="2783456"/>
            <a:ext cx="5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B.C: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36327" y="374460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Solution: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8601589" y="1304391"/>
                <a:ext cx="34525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i="1" dirty="0">
                    <a:latin typeface="Cambria Math" panose="02040503050406030204" pitchFamily="18" charset="0"/>
                  </a:rPr>
                  <a:t>N-dimensional  solution vector:</a:t>
                </a:r>
              </a:p>
              <a:p>
                <a14:m>
                  <m:oMath xmlns:m="http://schemas.openxmlformats.org/officeDocument/2006/math"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TW" dirty="0"/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=1,2,…,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589" y="1304391"/>
                <a:ext cx="3452548" cy="923330"/>
              </a:xfrm>
              <a:prstGeom prst="rect">
                <a:avLst/>
              </a:prstGeom>
              <a:blipFill>
                <a:blip r:embed="rId7"/>
                <a:stretch>
                  <a:fillRect l="-1413" t="-4636" b="-19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20552" y="6349211"/>
                <a:ext cx="1768561" cy="5892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+1+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,   </m:t>
                      </m:r>
                    </m:oMath>
                  </m:oMathPara>
                </a14:m>
                <a:endParaRPr lang="en-US" altLang="zh-TW" sz="1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52" y="6349211"/>
                <a:ext cx="1768561" cy="5892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518395" y="6616282"/>
                <a:ext cx="11051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8395" y="6616282"/>
                <a:ext cx="110517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2953255" y="5381456"/>
                <a:ext cx="632929" cy="422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255" y="5381456"/>
                <a:ext cx="632929" cy="422873"/>
              </a:xfrm>
              <a:prstGeom prst="rect">
                <a:avLst/>
              </a:prstGeom>
              <a:blipFill>
                <a:blip r:embed="rId10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5303798" y="5380677"/>
                <a:ext cx="632930" cy="422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3798" y="5380677"/>
                <a:ext cx="632930" cy="422873"/>
              </a:xfrm>
              <a:prstGeom prst="rect">
                <a:avLst/>
              </a:prstGeom>
              <a:blipFill>
                <a:blip r:embed="rId11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3620586" y="7026072"/>
                <a:ext cx="561692" cy="422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0586" y="7026072"/>
                <a:ext cx="561692" cy="422873"/>
              </a:xfrm>
              <a:prstGeom prst="rect">
                <a:avLst/>
              </a:prstGeom>
              <a:blipFill>
                <a:blip r:embed="rId12"/>
                <a:stretch>
                  <a:fillRect b="-72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963157" y="7000869"/>
                <a:ext cx="561692" cy="422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157" y="7000869"/>
                <a:ext cx="561692" cy="422873"/>
              </a:xfrm>
              <a:prstGeom prst="rect">
                <a:avLst/>
              </a:prstGeom>
              <a:blipFill>
                <a:blip r:embed="rId1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流程圖: 匯合連接點 21"/>
          <p:cNvSpPr/>
          <p:nvPr/>
        </p:nvSpPr>
        <p:spPr>
          <a:xfrm>
            <a:off x="3101633" y="6224095"/>
            <a:ext cx="302663" cy="302663"/>
          </a:xfrm>
          <a:prstGeom prst="flowChartSummingJunction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流程圖: 匯合連接點 22"/>
          <p:cNvSpPr/>
          <p:nvPr/>
        </p:nvSpPr>
        <p:spPr>
          <a:xfrm>
            <a:off x="5427127" y="6218642"/>
            <a:ext cx="302663" cy="302663"/>
          </a:xfrm>
          <a:prstGeom prst="flowChartSummingJunction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流程圖: 或 23"/>
          <p:cNvSpPr/>
          <p:nvPr/>
        </p:nvSpPr>
        <p:spPr>
          <a:xfrm>
            <a:off x="3750101" y="6224095"/>
            <a:ext cx="302663" cy="302663"/>
          </a:xfrm>
          <a:prstGeom prst="flowChartO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流程圖: 或 24"/>
          <p:cNvSpPr/>
          <p:nvPr/>
        </p:nvSpPr>
        <p:spPr>
          <a:xfrm>
            <a:off x="6074843" y="6221722"/>
            <a:ext cx="302663" cy="302663"/>
          </a:xfrm>
          <a:prstGeom prst="flowChartO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/>
          <p:cNvCxnSpPr/>
          <p:nvPr/>
        </p:nvCxnSpPr>
        <p:spPr>
          <a:xfrm>
            <a:off x="2507266" y="6373054"/>
            <a:ext cx="61531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>
            <a:endCxn id="24" idx="4"/>
          </p:cNvCxnSpPr>
          <p:nvPr/>
        </p:nvCxnSpPr>
        <p:spPr>
          <a:xfrm flipV="1">
            <a:off x="3901433" y="6526758"/>
            <a:ext cx="0" cy="4741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>
            <a:stCxn id="22" idx="6"/>
          </p:cNvCxnSpPr>
          <p:nvPr/>
        </p:nvCxnSpPr>
        <p:spPr>
          <a:xfrm>
            <a:off x="3404296" y="6375427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>
            <a:off x="4062486" y="6381840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/>
              <p:cNvSpPr txBox="1"/>
              <p:nvPr/>
            </p:nvSpPr>
            <p:spPr>
              <a:xfrm>
                <a:off x="4440971" y="6164963"/>
                <a:ext cx="657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8" name="文字方塊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0971" y="6164963"/>
                <a:ext cx="657681" cy="369332"/>
              </a:xfrm>
              <a:prstGeom prst="rect">
                <a:avLst/>
              </a:prstGeom>
              <a:blipFill>
                <a:blip r:embed="rId1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/>
          <p:cNvSpPr/>
          <p:nvPr/>
        </p:nvSpPr>
        <p:spPr>
          <a:xfrm>
            <a:off x="4440971" y="6148811"/>
            <a:ext cx="583891" cy="42918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0" name="直線單箭頭接點 39"/>
          <p:cNvCxnSpPr/>
          <p:nvPr/>
        </p:nvCxnSpPr>
        <p:spPr>
          <a:xfrm>
            <a:off x="5058133" y="6369973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/>
          <p:cNvCxnSpPr/>
          <p:nvPr/>
        </p:nvCxnSpPr>
        <p:spPr>
          <a:xfrm>
            <a:off x="3252964" y="5850345"/>
            <a:ext cx="0" cy="4045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>
            <a:off x="5716902" y="6383424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/>
          <p:cNvCxnSpPr/>
          <p:nvPr/>
        </p:nvCxnSpPr>
        <p:spPr>
          <a:xfrm flipV="1">
            <a:off x="6226174" y="6534295"/>
            <a:ext cx="0" cy="4741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/>
              <p:cNvSpPr txBox="1"/>
              <p:nvPr/>
            </p:nvSpPr>
            <p:spPr>
              <a:xfrm>
                <a:off x="1861533" y="4445597"/>
                <a:ext cx="3085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zh-TW" alt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(Activation function)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5" name="文字方塊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533" y="4445597"/>
                <a:ext cx="3085525" cy="369332"/>
              </a:xfrm>
              <a:prstGeom prst="rect">
                <a:avLst/>
              </a:prstGeom>
              <a:blipFill>
                <a:blip r:embed="rId15"/>
                <a:stretch>
                  <a:fillRect l="-394" t="-8197" r="-1183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線單箭頭接點 45"/>
          <p:cNvCxnSpPr/>
          <p:nvPr/>
        </p:nvCxnSpPr>
        <p:spPr>
          <a:xfrm>
            <a:off x="5579104" y="5827959"/>
            <a:ext cx="0" cy="4045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>
            <a:off x="6372946" y="6370516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/>
              <p:cNvSpPr txBox="1"/>
              <p:nvPr/>
            </p:nvSpPr>
            <p:spPr>
              <a:xfrm>
                <a:off x="6740748" y="6163663"/>
                <a:ext cx="6576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8" name="文字方塊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0748" y="6163663"/>
                <a:ext cx="657681" cy="369332"/>
              </a:xfrm>
              <a:prstGeom prst="rect">
                <a:avLst/>
              </a:prstGeom>
              <a:blipFill>
                <a:blip r:embed="rId1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矩形 48"/>
          <p:cNvSpPr/>
          <p:nvPr/>
        </p:nvSpPr>
        <p:spPr>
          <a:xfrm>
            <a:off x="6740748" y="6147511"/>
            <a:ext cx="583891" cy="42918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0" name="直線單箭頭接點 49"/>
          <p:cNvCxnSpPr/>
          <p:nvPr/>
        </p:nvCxnSpPr>
        <p:spPr>
          <a:xfrm>
            <a:off x="7339196" y="6386630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>
            <a:off x="8208356" y="6389836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/>
              <p:cNvSpPr txBox="1"/>
              <p:nvPr/>
            </p:nvSpPr>
            <p:spPr>
              <a:xfrm>
                <a:off x="7631469" y="6205170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2" name="文字方塊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469" y="6205170"/>
                <a:ext cx="670376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矩形 52"/>
          <p:cNvSpPr/>
          <p:nvPr/>
        </p:nvSpPr>
        <p:spPr>
          <a:xfrm>
            <a:off x="97550" y="5447271"/>
            <a:ext cx="2385729" cy="18308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字方塊 54"/>
              <p:cNvSpPr txBox="1"/>
              <p:nvPr/>
            </p:nvSpPr>
            <p:spPr>
              <a:xfrm>
                <a:off x="8366637" y="5375988"/>
                <a:ext cx="721671" cy="426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5" name="文字方塊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637" y="5375988"/>
                <a:ext cx="721671" cy="426655"/>
              </a:xfrm>
              <a:prstGeom prst="rect">
                <a:avLst/>
              </a:prstGeom>
              <a:blipFill>
                <a:blip r:embed="rId18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/>
              <p:cNvSpPr txBox="1"/>
              <p:nvPr/>
            </p:nvSpPr>
            <p:spPr>
              <a:xfrm>
                <a:off x="9088308" y="7008092"/>
                <a:ext cx="650434" cy="426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6" name="文字方塊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8308" y="7008092"/>
                <a:ext cx="650434" cy="426655"/>
              </a:xfrm>
              <a:prstGeom prst="rect">
                <a:avLst/>
              </a:prstGeom>
              <a:blipFill>
                <a:blip r:embed="rId19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流程圖: 匯合連接點 59"/>
          <p:cNvSpPr/>
          <p:nvPr/>
        </p:nvSpPr>
        <p:spPr>
          <a:xfrm>
            <a:off x="8581506" y="6248240"/>
            <a:ext cx="302663" cy="302663"/>
          </a:xfrm>
          <a:prstGeom prst="flowChartSummingJunction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流程圖: 或 60"/>
          <p:cNvSpPr/>
          <p:nvPr/>
        </p:nvSpPr>
        <p:spPr>
          <a:xfrm>
            <a:off x="9229222" y="6251320"/>
            <a:ext cx="302663" cy="302663"/>
          </a:xfrm>
          <a:prstGeom prst="flowChartOr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2" name="直線單箭頭接點 61"/>
          <p:cNvCxnSpPr/>
          <p:nvPr/>
        </p:nvCxnSpPr>
        <p:spPr>
          <a:xfrm>
            <a:off x="8871281" y="6413022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/>
          <p:cNvCxnSpPr/>
          <p:nvPr/>
        </p:nvCxnSpPr>
        <p:spPr>
          <a:xfrm flipV="1">
            <a:off x="9380553" y="6563893"/>
            <a:ext cx="0" cy="4741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/>
          <p:cNvCxnSpPr/>
          <p:nvPr/>
        </p:nvCxnSpPr>
        <p:spPr>
          <a:xfrm>
            <a:off x="8733483" y="5857557"/>
            <a:ext cx="0" cy="4045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/>
          <p:cNvCxnSpPr/>
          <p:nvPr/>
        </p:nvCxnSpPr>
        <p:spPr>
          <a:xfrm>
            <a:off x="9527325" y="6400114"/>
            <a:ext cx="378485" cy="6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 65"/>
          <p:cNvSpPr/>
          <p:nvPr/>
        </p:nvSpPr>
        <p:spPr>
          <a:xfrm>
            <a:off x="9888097" y="5504010"/>
            <a:ext cx="2246445" cy="183085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文字方塊 66"/>
          <p:cNvSpPr txBox="1"/>
          <p:nvPr/>
        </p:nvSpPr>
        <p:spPr>
          <a:xfrm>
            <a:off x="4769811" y="4960358"/>
            <a:ext cx="22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Deep Neural Network</a:t>
            </a:r>
            <a:endParaRPr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747845" y="496035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Input</a:t>
            </a:r>
            <a:endParaRPr lang="zh-TW" altLang="en-US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10731334" y="499091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Output</a:t>
            </a:r>
            <a:endParaRPr lang="zh-TW" altLang="en-US" dirty="0"/>
          </a:p>
        </p:txBody>
      </p:sp>
      <p:sp>
        <p:nvSpPr>
          <p:cNvPr id="70" name="矩形 69"/>
          <p:cNvSpPr/>
          <p:nvPr/>
        </p:nvSpPr>
        <p:spPr>
          <a:xfrm>
            <a:off x="-688" y="4912533"/>
            <a:ext cx="12192687" cy="26188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804302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4005"/>
            <a:ext cx="10515600" cy="733709"/>
          </a:xfrm>
        </p:spPr>
        <p:txBody>
          <a:bodyPr/>
          <a:lstStyle/>
          <a:p>
            <a:pPr algn="ctr"/>
            <a:r>
              <a:rPr lang="en-US" altLang="zh-TW" dirty="0"/>
              <a:t>Deep Learning for solving PDE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2919" y="807714"/>
            <a:ext cx="11100881" cy="6034131"/>
          </a:xfrm>
        </p:spPr>
        <p:txBody>
          <a:bodyPr/>
          <a:lstStyle/>
          <a:p>
            <a:r>
              <a:rPr lang="en-US" altLang="zh-TW" dirty="0"/>
              <a:t>Learning Algorithm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64" y="1311767"/>
            <a:ext cx="7312120" cy="8618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04" y="4208691"/>
            <a:ext cx="8214360" cy="23393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64" y="2173601"/>
            <a:ext cx="3449654" cy="51163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0" y="6779065"/>
            <a:ext cx="12429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hlinkClick r:id="rId5"/>
              </a:rPr>
              <a:t>Physics-informed neural networks: A deep learning framework for solving forward and inverse problems involving nonlinear partial differential equations - </a:t>
            </a:r>
            <a:r>
              <a:rPr lang="en-US" altLang="zh-TW" sz="1400" dirty="0" err="1">
                <a:hlinkClick r:id="rId5"/>
              </a:rPr>
              <a:t>ScienceDirect</a:t>
            </a:r>
            <a:endParaRPr lang="zh-TW" altLang="en-US" sz="1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7086842"/>
            <a:ext cx="8421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6"/>
              </a:rPr>
              <a:t>DGM: A deep learning algorithm for solving partial differential equations - </a:t>
            </a:r>
            <a:r>
              <a:rPr lang="en-US" altLang="zh-TW" dirty="0" err="1">
                <a:hlinkClick r:id="rId6"/>
              </a:rPr>
              <a:t>ScienceDirect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11567" y="154142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Solution: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0" y="2850062"/>
            <a:ext cx="1368519" cy="359725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711567" y="3618264"/>
            <a:ext cx="2764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General Objective function:</a:t>
            </a:r>
            <a:endParaRPr lang="zh-TW" altLang="en-US" dirty="0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40" y="3122289"/>
            <a:ext cx="7069244" cy="9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7885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3038"/>
          </a:xfrm>
        </p:spPr>
        <p:txBody>
          <a:bodyPr/>
          <a:lstStyle/>
          <a:p>
            <a:pPr algn="ctr"/>
            <a:r>
              <a:rPr lang="en-US" altLang="zh-TW" dirty="0"/>
              <a:t>Deep Learning for solving PDE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1830" y="785705"/>
            <a:ext cx="11061970" cy="6034449"/>
          </a:xfrm>
        </p:spPr>
        <p:txBody>
          <a:bodyPr/>
          <a:lstStyle/>
          <a:p>
            <a:r>
              <a:rPr lang="en-US" altLang="zh-TW" dirty="0"/>
              <a:t>Learning Algorithm</a:t>
            </a:r>
            <a:endParaRPr lang="zh-TW" altLang="en-US" dirty="0"/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16" y="1846522"/>
            <a:ext cx="3139440" cy="89154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44" y="1759529"/>
            <a:ext cx="5173980" cy="104394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14290" y="1508275"/>
            <a:ext cx="225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Optimized parameter: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14290" y="2955482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Loss function: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44" y="3565084"/>
            <a:ext cx="776478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8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AC2D29-502F-354C-FAA7-25259BA0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750"/>
            <a:ext cx="10515600" cy="844550"/>
          </a:xfrm>
        </p:spPr>
        <p:txBody>
          <a:bodyPr/>
          <a:lstStyle/>
          <a:p>
            <a:pPr algn="ctr"/>
            <a:r>
              <a:rPr lang="en-US" altLang="zh-TW" dirty="0"/>
              <a:t>Table of Content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5B68644B-5EAA-52B9-435E-2B9481A621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5665" y="1005300"/>
                <a:ext cx="11539959" cy="5667375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zh-TW" dirty="0"/>
                  <a:t>Computer Vision :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Image Classification</a:t>
                </a:r>
              </a:p>
              <a:p>
                <a:pPr lvl="2"/>
                <a:r>
                  <a:rPr lang="en-US" altLang="zh-TW" dirty="0"/>
                  <a:t>The history of image classification --------------------------------------------- pp.5</a:t>
                </a:r>
              </a:p>
              <a:p>
                <a:pPr lvl="2"/>
                <a:r>
                  <a:rPr lang="en-US" altLang="zh-TW" dirty="0"/>
                  <a:t>The basic concept of image classification ------------------------------------ pp.6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pp.21</a:t>
                </a:r>
              </a:p>
              <a:p>
                <a:pPr lvl="2"/>
                <a:r>
                  <a:rPr lang="en-US" altLang="zh-TW" dirty="0"/>
                  <a:t>CNN-based : Efficient Net -------------------------------------------------------- pp.22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pp.33 </a:t>
                </a:r>
              </a:p>
              <a:p>
                <a:pPr lvl="2"/>
                <a:r>
                  <a:rPr lang="en-US" altLang="zh-TW" dirty="0"/>
                  <a:t>Transformer-based : Vision Transformer (</a:t>
                </a:r>
                <a:r>
                  <a:rPr lang="en-US" altLang="zh-TW" dirty="0" err="1"/>
                  <a:t>ViT</a:t>
                </a:r>
                <a:r>
                  <a:rPr lang="en-US" altLang="zh-TW" dirty="0"/>
                  <a:t>) ------------------------------ pp.35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pp.44 </a:t>
                </a:r>
              </a:p>
              <a:p>
                <a:pPr lvl="2"/>
                <a:r>
                  <a:rPr lang="en-US" altLang="zh-TW" dirty="0"/>
                  <a:t>Transformer-based : </a:t>
                </a:r>
                <a:r>
                  <a:rPr lang="en-US" altLang="zh-TW" dirty="0" err="1"/>
                  <a:t>Swin</a:t>
                </a:r>
                <a:r>
                  <a:rPr lang="en-US" altLang="zh-TW" dirty="0"/>
                  <a:t> Transformer (</a:t>
                </a:r>
                <a:r>
                  <a:rPr lang="en-US" altLang="zh-TW" dirty="0" err="1"/>
                  <a:t>Swin</a:t>
                </a:r>
                <a:r>
                  <a:rPr lang="en-US" altLang="zh-TW" dirty="0"/>
                  <a:t> T) ---------------------------- pp.46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pp.68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Object Detection</a:t>
                </a:r>
              </a:p>
              <a:p>
                <a:pPr lvl="2"/>
                <a:r>
                  <a:rPr lang="en-US" altLang="zh-TW" dirty="0"/>
                  <a:t>The history of object detection ------------------------------------------------- pp.70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pp.74 </a:t>
                </a:r>
              </a:p>
              <a:p>
                <a:pPr lvl="2"/>
                <a:r>
                  <a:rPr lang="en-US" altLang="zh-TW" dirty="0"/>
                  <a:t>The basic concept of object detection ---------------------------------------- pp.75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pp.82</a:t>
                </a:r>
              </a:p>
              <a:p>
                <a:pPr lvl="2"/>
                <a:r>
                  <a:rPr lang="en-US" altLang="zh-TW" dirty="0"/>
                  <a:t>CNN-based : RCNN ----------------------------------------------------------------- pp.83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pp.85 </a:t>
                </a:r>
              </a:p>
              <a:p>
                <a:pPr lvl="2"/>
                <a:r>
                  <a:rPr lang="en-US" altLang="zh-TW" dirty="0"/>
                  <a:t>CNN-based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Fast- RCNN ---------------------------------------------------------- pp.86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pp.89 </a:t>
                </a:r>
              </a:p>
              <a:p>
                <a:pPr lvl="2"/>
                <a:r>
                  <a:rPr lang="en-US" altLang="zh-TW" dirty="0"/>
                  <a:t>CNN-based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YOLO (You only look one) ---------------------------------------- pp.90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pp.99 </a:t>
                </a:r>
              </a:p>
              <a:p>
                <a:pPr lvl="2"/>
                <a:r>
                  <a:rPr lang="en-US" altLang="zh-TW" dirty="0"/>
                  <a:t>Transformers-based : DETR ------------------------------------------------------- pp.100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pp.115 </a:t>
                </a:r>
              </a:p>
              <a:p>
                <a:pPr lvl="2"/>
                <a:r>
                  <a:rPr lang="en-US" altLang="zh-TW" dirty="0"/>
                  <a:t>Transformers-based : Deformer DETR ------------------------------------------ pp.116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pp.118 </a:t>
                </a:r>
              </a:p>
              <a:p>
                <a:pPr lvl="2"/>
                <a:r>
                  <a:rPr lang="en-US" altLang="zh-TW" dirty="0"/>
                  <a:t>Transformers-based : Adaptive Clustering Transformers (ACT) ----------- pp.119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pp.125 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5B68644B-5EAA-52B9-435E-2B9481A621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665" y="1005300"/>
                <a:ext cx="11539959" cy="5667375"/>
              </a:xfrm>
              <a:blipFill>
                <a:blip r:embed="rId2"/>
                <a:stretch>
                  <a:fillRect l="-898" t="-1828" b="-16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100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318E02-2C24-48FC-957D-B99E6EB0A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6" y="-33299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Common performance index for multiclass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32047C1-542C-41A4-A03B-21AAC01C58EF}"/>
                  </a:ext>
                </a:extLst>
              </p:cNvPr>
              <p:cNvSpPr txBox="1"/>
              <p:nvPr/>
            </p:nvSpPr>
            <p:spPr>
              <a:xfrm flipH="1">
                <a:off x="3270591" y="2232922"/>
                <a:ext cx="4937695" cy="15651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320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1,1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3200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1,</m:t>
                                    </m:r>
                                    <m:r>
                                      <a:rPr lang="en-US" altLang="zh-TW" sz="3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32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altLang="zh-TW" sz="3200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altLang="zh-TW" sz="3200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3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,1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3200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altLang="zh-TW" sz="3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altLang="zh-TW" sz="32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TW" sz="3200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C32047C1-542C-41A4-A03B-21AAC01C5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70591" y="2232922"/>
                <a:ext cx="4937695" cy="15651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C01C4E08-EFD5-43D9-8995-1837E7835114}"/>
              </a:ext>
            </a:extLst>
          </p:cNvPr>
          <p:cNvSpPr txBox="1"/>
          <p:nvPr/>
        </p:nvSpPr>
        <p:spPr>
          <a:xfrm>
            <a:off x="5632495" y="1832812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E3BEF8F-5EE2-4B8A-ABF1-3FBA4D02AB17}"/>
              </a:ext>
            </a:extLst>
          </p:cNvPr>
          <p:cNvSpPr txBox="1"/>
          <p:nvPr/>
        </p:nvSpPr>
        <p:spPr>
          <a:xfrm>
            <a:off x="7859334" y="2692342"/>
            <a:ext cx="1032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</a:t>
            </a:r>
          </a:p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09E4432-AED9-68EF-5DE5-1F0194B307ED}"/>
              </a:ext>
            </a:extLst>
          </p:cNvPr>
          <p:cNvSpPr txBox="1"/>
          <p:nvPr/>
        </p:nvSpPr>
        <p:spPr>
          <a:xfrm>
            <a:off x="528068" y="1376317"/>
            <a:ext cx="2991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TW" sz="2400" dirty="0"/>
              <a:t>Confusion Matrix C: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DBA55FA-9640-9B27-3BDB-F98F3A1C6F79}"/>
                  </a:ext>
                </a:extLst>
              </p:cNvPr>
              <p:cNvSpPr txBox="1"/>
              <p:nvPr/>
            </p:nvSpPr>
            <p:spPr>
              <a:xfrm>
                <a:off x="2756987" y="4193034"/>
                <a:ext cx="6582956" cy="2795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sty m:val="p"/>
                        </m:rPr>
                        <a:rPr lang="en-US" altLang="zh-TW" i="1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𝑑𝑖𝑎𝑔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=1,2,…,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altLang="zh-TW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dirty="0">
                          <a:latin typeface="Cambria Math" panose="02040503050406030204" pitchFamily="18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altLang="zh-TW" i="1" dirty="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=1,2,…,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dirty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=1,2,…,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dirty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ctrlPr>
                            <a:rPr lang="en-US" altLang="zh-TW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TW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TW" i="1" dirty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) </m:t>
                          </m:r>
                        </m:e>
                      </m:nary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TW" i="1" dirty="0">
                          <a:latin typeface="Cambria Math" panose="02040503050406030204" pitchFamily="18" charset="0"/>
                        </a:rPr>
                        <m:t>FP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TW" i="1" dirty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altLang="zh-TW" i="1" dirty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zh-TW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𝑇𝐹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=1,2,…,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DBA55FA-9640-9B27-3BDB-F98F3A1C6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987" y="4193034"/>
                <a:ext cx="6582956" cy="27950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6215914B-5178-2F90-D3E7-2FBF4C8FDAA3}"/>
              </a:ext>
            </a:extLst>
          </p:cNvPr>
          <p:cNvSpPr txBox="1"/>
          <p:nvPr/>
        </p:nvSpPr>
        <p:spPr>
          <a:xfrm>
            <a:off x="9339943" y="2815452"/>
            <a:ext cx="1897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Total class = n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483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92E471-BE2E-ED90-A206-9400F1903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Common performance index for multiclass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31249E-70E2-B54A-5AD0-69D006D83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Example : Total class = 3</a:t>
            </a:r>
            <a:endParaRPr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04053DA-23AB-CB3B-B7A6-7B91DF12909F}"/>
              </a:ext>
            </a:extLst>
          </p:cNvPr>
          <p:cNvGrpSpPr/>
          <p:nvPr/>
        </p:nvGrpSpPr>
        <p:grpSpPr>
          <a:xfrm>
            <a:off x="2207172" y="3437707"/>
            <a:ext cx="3007914" cy="3007914"/>
            <a:chOff x="8229600" y="4354286"/>
            <a:chExt cx="3007914" cy="300791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6B95620-0214-9D61-D90B-4AB628BA68CD}"/>
                </a:ext>
              </a:extLst>
            </p:cNvPr>
            <p:cNvSpPr/>
            <p:nvPr/>
          </p:nvSpPr>
          <p:spPr>
            <a:xfrm>
              <a:off x="8229600" y="4354286"/>
              <a:ext cx="3007914" cy="3007914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264A5C5E-C61C-1E99-D2C2-BC618F2E5A88}"/>
                </a:ext>
              </a:extLst>
            </p:cNvPr>
            <p:cNvCxnSpPr/>
            <p:nvPr/>
          </p:nvCxnSpPr>
          <p:spPr>
            <a:xfrm>
              <a:off x="8229600" y="5352771"/>
              <a:ext cx="300791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DB9C5867-183D-9D87-7B86-22C2093BE1D7}"/>
                </a:ext>
              </a:extLst>
            </p:cNvPr>
            <p:cNvCxnSpPr/>
            <p:nvPr/>
          </p:nvCxnSpPr>
          <p:spPr>
            <a:xfrm>
              <a:off x="8229600" y="6376028"/>
              <a:ext cx="300791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F32B1189-2146-B340-5B0B-BBEF9D4A6DDA}"/>
                </a:ext>
              </a:extLst>
            </p:cNvPr>
            <p:cNvCxnSpPr/>
            <p:nvPr/>
          </p:nvCxnSpPr>
          <p:spPr>
            <a:xfrm>
              <a:off x="9198429" y="4354286"/>
              <a:ext cx="0" cy="30079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5D5C465F-D1E3-AD34-0C81-E6A5485C580E}"/>
                </a:ext>
              </a:extLst>
            </p:cNvPr>
            <p:cNvCxnSpPr/>
            <p:nvPr/>
          </p:nvCxnSpPr>
          <p:spPr>
            <a:xfrm>
              <a:off x="10254342" y="4354286"/>
              <a:ext cx="0" cy="30079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75606DF-D32A-3033-E0C8-545C7F70CAF6}"/>
              </a:ext>
            </a:extLst>
          </p:cNvPr>
          <p:cNvSpPr txBox="1"/>
          <p:nvPr/>
        </p:nvSpPr>
        <p:spPr>
          <a:xfrm>
            <a:off x="3176001" y="2716675"/>
            <a:ext cx="1151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Predicted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B6A141F1-1A7D-0284-4574-1B036CC710E0}"/>
              </a:ext>
            </a:extLst>
          </p:cNvPr>
          <p:cNvSpPr txBox="1"/>
          <p:nvPr/>
        </p:nvSpPr>
        <p:spPr>
          <a:xfrm>
            <a:off x="5229189" y="4587721"/>
            <a:ext cx="1032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 </a:t>
            </a:r>
          </a:p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Truth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B30E515-7CB0-E284-C114-3F63D77C19F6}"/>
              </a:ext>
            </a:extLst>
          </p:cNvPr>
          <p:cNvSpPr txBox="1"/>
          <p:nvPr/>
        </p:nvSpPr>
        <p:spPr>
          <a:xfrm>
            <a:off x="2207172" y="302333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Class_1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74043F0-9FFB-6B0A-B27F-D76BFD7FFFD6}"/>
              </a:ext>
            </a:extLst>
          </p:cNvPr>
          <p:cNvSpPr txBox="1"/>
          <p:nvPr/>
        </p:nvSpPr>
        <p:spPr>
          <a:xfrm>
            <a:off x="3317515" y="3023331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Class_2</a:t>
            </a:r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B6E306E-AFDE-DD71-4AC3-3EB92AE6A805}"/>
              </a:ext>
            </a:extLst>
          </p:cNvPr>
          <p:cNvSpPr txBox="1"/>
          <p:nvPr/>
        </p:nvSpPr>
        <p:spPr>
          <a:xfrm>
            <a:off x="4342604" y="304585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Class_3</a:t>
            </a:r>
            <a:endParaRPr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0A72F57-E3A3-3A88-D01D-EBE0256B2426}"/>
              </a:ext>
            </a:extLst>
          </p:cNvPr>
          <p:cNvSpPr txBox="1"/>
          <p:nvPr/>
        </p:nvSpPr>
        <p:spPr>
          <a:xfrm>
            <a:off x="1280970" y="3764357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Class_1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6877F64-21B2-4A32-53EF-0D14CE2FF4F2}"/>
              </a:ext>
            </a:extLst>
          </p:cNvPr>
          <p:cNvSpPr txBox="1"/>
          <p:nvPr/>
        </p:nvSpPr>
        <p:spPr>
          <a:xfrm>
            <a:off x="1322686" y="4756998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Class_2</a:t>
            </a:r>
            <a:endParaRPr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5888D61-C74D-CAE8-A084-46C9E2032C62}"/>
              </a:ext>
            </a:extLst>
          </p:cNvPr>
          <p:cNvSpPr txBox="1"/>
          <p:nvPr/>
        </p:nvSpPr>
        <p:spPr>
          <a:xfrm>
            <a:off x="1302283" y="576162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Class_3</a:t>
            </a:r>
            <a:endParaRPr lang="zh-TW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5005A5F-62AE-3487-9FD1-AAE68662CA6A}"/>
              </a:ext>
            </a:extLst>
          </p:cNvPr>
          <p:cNvSpPr txBox="1"/>
          <p:nvPr/>
        </p:nvSpPr>
        <p:spPr>
          <a:xfrm>
            <a:off x="2409421" y="3688129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805A487-BB02-A16C-CACA-3F4DC95490A9}"/>
              </a:ext>
            </a:extLst>
          </p:cNvPr>
          <p:cNvSpPr txBox="1"/>
          <p:nvPr/>
        </p:nvSpPr>
        <p:spPr>
          <a:xfrm>
            <a:off x="3456978" y="3665029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A2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2BA89C9-0066-B58D-21EF-6A2AD3D3DB72}"/>
              </a:ext>
            </a:extLst>
          </p:cNvPr>
          <p:cNvSpPr txBox="1"/>
          <p:nvPr/>
        </p:nvSpPr>
        <p:spPr>
          <a:xfrm>
            <a:off x="4442814" y="3665739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4D94646-020A-3FAF-B29C-B483BA2F4A62}"/>
              </a:ext>
            </a:extLst>
          </p:cNvPr>
          <p:cNvSpPr txBox="1"/>
          <p:nvPr/>
        </p:nvSpPr>
        <p:spPr>
          <a:xfrm>
            <a:off x="2403730" y="4755112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A4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8E4D8C7-C3EC-BBE2-0FE2-1CD1C9BA542A}"/>
              </a:ext>
            </a:extLst>
          </p:cNvPr>
          <p:cNvSpPr txBox="1"/>
          <p:nvPr/>
        </p:nvSpPr>
        <p:spPr>
          <a:xfrm>
            <a:off x="3477270" y="4769312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A5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7712333-9D03-37D6-A43A-84E0750610C6}"/>
              </a:ext>
            </a:extLst>
          </p:cNvPr>
          <p:cNvSpPr txBox="1"/>
          <p:nvPr/>
        </p:nvSpPr>
        <p:spPr>
          <a:xfrm>
            <a:off x="4506710" y="4784585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A6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A374170-6D25-9B1B-CADF-931894F24337}"/>
              </a:ext>
            </a:extLst>
          </p:cNvPr>
          <p:cNvSpPr txBox="1"/>
          <p:nvPr/>
        </p:nvSpPr>
        <p:spPr>
          <a:xfrm>
            <a:off x="2408408" y="5774089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A7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3FEF4AD-DC04-325E-A9B7-B186FAFFC3B3}"/>
              </a:ext>
            </a:extLst>
          </p:cNvPr>
          <p:cNvSpPr txBox="1"/>
          <p:nvPr/>
        </p:nvSpPr>
        <p:spPr>
          <a:xfrm>
            <a:off x="3466805" y="5763579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A8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54F3C8E-B8E6-243F-4570-2ED87205530B}"/>
              </a:ext>
            </a:extLst>
          </p:cNvPr>
          <p:cNvSpPr txBox="1"/>
          <p:nvPr/>
        </p:nvSpPr>
        <p:spPr>
          <a:xfrm>
            <a:off x="4497462" y="5761624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A9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04BB4F2-56BE-ABE9-9157-F4BA7E3CF4FB}"/>
              </a:ext>
            </a:extLst>
          </p:cNvPr>
          <p:cNvSpPr txBox="1"/>
          <p:nvPr/>
        </p:nvSpPr>
        <p:spPr>
          <a:xfrm>
            <a:off x="6954862" y="1726747"/>
            <a:ext cx="33873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class 1: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TF = A1;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FP = A4+A7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FN = A2+A3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TN = A5+A6+A8+A9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2D05735-FAA8-FD15-6F14-1C61DD2F90DA}"/>
              </a:ext>
            </a:extLst>
          </p:cNvPr>
          <p:cNvSpPr txBox="1"/>
          <p:nvPr/>
        </p:nvSpPr>
        <p:spPr>
          <a:xfrm>
            <a:off x="6954862" y="3665739"/>
            <a:ext cx="33873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class 2: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TF = A5;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FP = A2+A8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FN = A4+A6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TN = A1+A3+A7+A9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5DDB16-5242-44AF-252D-4B9F21FF1950}"/>
              </a:ext>
            </a:extLst>
          </p:cNvPr>
          <p:cNvSpPr txBox="1"/>
          <p:nvPr/>
        </p:nvSpPr>
        <p:spPr>
          <a:xfrm>
            <a:off x="6976916" y="5566059"/>
            <a:ext cx="33873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class 3: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TF = A9;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FP = A3+A6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FN = A7+A8</a:t>
            </a:r>
          </a:p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TN = A1+A2+A4+A6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69AF0C-A0F7-467E-BAB9-1C22C4F0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049" y="-103552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CNN : Resnet Unit architecture</a:t>
            </a:r>
            <a:endParaRPr lang="zh-TW" altLang="en-US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8D17651-52E7-41EB-8366-44C36622C51B}"/>
              </a:ext>
            </a:extLst>
          </p:cNvPr>
          <p:cNvGrpSpPr/>
          <p:nvPr/>
        </p:nvGrpSpPr>
        <p:grpSpPr>
          <a:xfrm>
            <a:off x="1866465" y="1798275"/>
            <a:ext cx="1980372" cy="640080"/>
            <a:chOff x="4724400" y="2529840"/>
            <a:chExt cx="1980372" cy="64008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20B0E24-0CFB-4D96-95A8-1FC407A01E40}"/>
                </a:ext>
              </a:extLst>
            </p:cNvPr>
            <p:cNvSpPr/>
            <p:nvPr/>
          </p:nvSpPr>
          <p:spPr>
            <a:xfrm>
              <a:off x="4724400" y="2529840"/>
              <a:ext cx="1980372" cy="640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B9038BFA-3FA5-44F8-A3D3-1F4C6DA3E1E1}"/>
                </a:ext>
              </a:extLst>
            </p:cNvPr>
            <p:cNvSpPr txBox="1"/>
            <p:nvPr/>
          </p:nvSpPr>
          <p:spPr>
            <a:xfrm>
              <a:off x="4785774" y="2615248"/>
              <a:ext cx="1857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 Layer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9122204A-C83E-44CF-98F9-71F3D1BA8253}"/>
              </a:ext>
            </a:extLst>
          </p:cNvPr>
          <p:cNvGrpSpPr/>
          <p:nvPr/>
        </p:nvGrpSpPr>
        <p:grpSpPr>
          <a:xfrm>
            <a:off x="1866465" y="3932827"/>
            <a:ext cx="1980372" cy="640080"/>
            <a:chOff x="4724400" y="4094480"/>
            <a:chExt cx="1980372" cy="64008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6EF3ABF-78C4-4CF2-A955-603238EFE9C4}"/>
                </a:ext>
              </a:extLst>
            </p:cNvPr>
            <p:cNvSpPr/>
            <p:nvPr/>
          </p:nvSpPr>
          <p:spPr>
            <a:xfrm>
              <a:off x="4724400" y="4094480"/>
              <a:ext cx="1980372" cy="640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45360ED2-867C-4A7D-A561-8505AB3B4224}"/>
                </a:ext>
              </a:extLst>
            </p:cNvPr>
            <p:cNvSpPr txBox="1"/>
            <p:nvPr/>
          </p:nvSpPr>
          <p:spPr>
            <a:xfrm>
              <a:off x="4785774" y="4183687"/>
              <a:ext cx="18576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 Layer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C2A79EDF-8823-4944-924E-32F304DD3AE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2856651" y="2438356"/>
            <a:ext cx="0" cy="424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0C34AAC7-55AD-4D2D-9649-35C7E43EB73E}"/>
              </a:ext>
            </a:extLst>
          </p:cNvPr>
          <p:cNvGrpSpPr/>
          <p:nvPr/>
        </p:nvGrpSpPr>
        <p:grpSpPr>
          <a:xfrm>
            <a:off x="1866465" y="2862842"/>
            <a:ext cx="1980372" cy="640080"/>
            <a:chOff x="4724400" y="4094480"/>
            <a:chExt cx="1980372" cy="64008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B2FC44C-F56A-4F64-B949-7CDFBA9D3D94}"/>
                </a:ext>
              </a:extLst>
            </p:cNvPr>
            <p:cNvSpPr/>
            <p:nvPr/>
          </p:nvSpPr>
          <p:spPr>
            <a:xfrm>
              <a:off x="4724400" y="4094480"/>
              <a:ext cx="1980372" cy="640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B9952B2C-C34F-492A-88E9-A5E38A2766F0}"/>
                </a:ext>
              </a:extLst>
            </p:cNvPr>
            <p:cNvSpPr txBox="1"/>
            <p:nvPr/>
          </p:nvSpPr>
          <p:spPr>
            <a:xfrm>
              <a:off x="5246348" y="4183687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ReLU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A00E1AD7-3D5E-4371-85B6-7EB2D69D7F34}"/>
              </a:ext>
            </a:extLst>
          </p:cNvPr>
          <p:cNvCxnSpPr>
            <a:cxnSpLocks/>
          </p:cNvCxnSpPr>
          <p:nvPr/>
        </p:nvCxnSpPr>
        <p:spPr>
          <a:xfrm>
            <a:off x="2856650" y="3508341"/>
            <a:ext cx="0" cy="424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6535C702-952B-45E1-A034-E6327078AC06}"/>
              </a:ext>
            </a:extLst>
          </p:cNvPr>
          <p:cNvCxnSpPr>
            <a:cxnSpLocks/>
          </p:cNvCxnSpPr>
          <p:nvPr/>
        </p:nvCxnSpPr>
        <p:spPr>
          <a:xfrm>
            <a:off x="2840995" y="4572908"/>
            <a:ext cx="0" cy="424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流程圖: 或 17">
            <a:extLst>
              <a:ext uri="{FF2B5EF4-FFF2-40B4-BE49-F238E27FC236}">
                <a16:creationId xmlns:a16="http://schemas.microsoft.com/office/drawing/2014/main" id="{59520642-A020-45E6-B331-073F3151E6C7}"/>
              </a:ext>
            </a:extLst>
          </p:cNvPr>
          <p:cNvSpPr/>
          <p:nvPr/>
        </p:nvSpPr>
        <p:spPr>
          <a:xfrm>
            <a:off x="2628752" y="4997395"/>
            <a:ext cx="424487" cy="424487"/>
          </a:xfrm>
          <a:prstGeom prst="flowChartOr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9B4D51A-ED28-4B47-BB3B-4216D075F3CA}"/>
              </a:ext>
            </a:extLst>
          </p:cNvPr>
          <p:cNvCxnSpPr>
            <a:cxnSpLocks/>
          </p:cNvCxnSpPr>
          <p:nvPr/>
        </p:nvCxnSpPr>
        <p:spPr>
          <a:xfrm>
            <a:off x="2840994" y="5421882"/>
            <a:ext cx="0" cy="42448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0341CFE6-6521-4FBE-9E19-9313CA074B53}"/>
              </a:ext>
            </a:extLst>
          </p:cNvPr>
          <p:cNvCxnSpPr>
            <a:cxnSpLocks/>
          </p:cNvCxnSpPr>
          <p:nvPr/>
        </p:nvCxnSpPr>
        <p:spPr>
          <a:xfrm>
            <a:off x="2840994" y="1168355"/>
            <a:ext cx="0" cy="6299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C4C6DCAA-0723-4A31-93F5-396CBA56521E}"/>
              </a:ext>
            </a:extLst>
          </p:cNvPr>
          <p:cNvGrpSpPr/>
          <p:nvPr/>
        </p:nvGrpSpPr>
        <p:grpSpPr>
          <a:xfrm>
            <a:off x="2856651" y="1483315"/>
            <a:ext cx="1864775" cy="3726322"/>
            <a:chOff x="5714585" y="2214880"/>
            <a:chExt cx="1864775" cy="3726322"/>
          </a:xfrm>
        </p:grpSpPr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A1C186D9-9A45-4E3F-A1D8-B94D4ADABE42}"/>
                </a:ext>
              </a:extLst>
            </p:cNvPr>
            <p:cNvCxnSpPr/>
            <p:nvPr/>
          </p:nvCxnSpPr>
          <p:spPr>
            <a:xfrm>
              <a:off x="5714585" y="2214880"/>
              <a:ext cx="18647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5D98F0EB-6113-4785-8E4A-A583FCF5C588}"/>
                </a:ext>
              </a:extLst>
            </p:cNvPr>
            <p:cNvCxnSpPr>
              <a:cxnSpLocks/>
            </p:cNvCxnSpPr>
            <p:nvPr/>
          </p:nvCxnSpPr>
          <p:spPr>
            <a:xfrm>
              <a:off x="7559040" y="2214880"/>
              <a:ext cx="0" cy="372632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單箭頭接點 37">
              <a:extLst>
                <a:ext uri="{FF2B5EF4-FFF2-40B4-BE49-F238E27FC236}">
                  <a16:creationId xmlns:a16="http://schemas.microsoft.com/office/drawing/2014/main" id="{2F0BA738-63C7-436D-BF00-C20B23222D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11173" y="5941202"/>
              <a:ext cx="1647867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E6CD81D-D8F7-4488-ADD7-C6C5D0FB78F6}"/>
                  </a:ext>
                </a:extLst>
              </p:cNvPr>
              <p:cNvSpPr txBox="1"/>
              <p:nvPr/>
            </p:nvSpPr>
            <p:spPr>
              <a:xfrm>
                <a:off x="1147088" y="1188284"/>
                <a:ext cx="15590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 feature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字方塊 41">
                <a:extLst>
                  <a:ext uri="{FF2B5EF4-FFF2-40B4-BE49-F238E27FC236}">
                    <a16:creationId xmlns:a16="http://schemas.microsoft.com/office/drawing/2014/main" id="{DE6CD81D-D8F7-4488-ADD7-C6C5D0FB78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088" y="1188284"/>
                <a:ext cx="1559017" cy="369332"/>
              </a:xfrm>
              <a:prstGeom prst="rect">
                <a:avLst/>
              </a:prstGeom>
              <a:blipFill>
                <a:blip r:embed="rId2"/>
                <a:stretch>
                  <a:fillRect l="-2734" t="-9836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78D45BEE-B63B-4FE6-BCF7-5278D66B6B6B}"/>
                  </a:ext>
                </a:extLst>
              </p:cNvPr>
              <p:cNvSpPr txBox="1"/>
              <p:nvPr/>
            </p:nvSpPr>
            <p:spPr>
              <a:xfrm>
                <a:off x="55067" y="2901250"/>
                <a:ext cx="15504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 function</a:t>
                </a:r>
              </a:p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文字方塊 42">
                <a:extLst>
                  <a:ext uri="{FF2B5EF4-FFF2-40B4-BE49-F238E27FC236}">
                    <a16:creationId xmlns:a16="http://schemas.microsoft.com/office/drawing/2014/main" id="{78D45BEE-B63B-4FE6-BCF7-5278D66B6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7" y="2901250"/>
                <a:ext cx="1550424" cy="646331"/>
              </a:xfrm>
              <a:prstGeom prst="rect">
                <a:avLst/>
              </a:prstGeom>
              <a:blipFill>
                <a:blip r:embed="rId3"/>
                <a:stretch>
                  <a:fillRect l="-2756" t="-5660" r="-31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CB22AD54-C9C6-49CC-A56A-A8590DE7CF00}"/>
                  </a:ext>
                </a:extLst>
              </p:cNvPr>
              <p:cNvSpPr txBox="1"/>
              <p:nvPr/>
            </p:nvSpPr>
            <p:spPr>
              <a:xfrm>
                <a:off x="3053237" y="5450296"/>
                <a:ext cx="18844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Output </a:t>
                </a:r>
              </a:p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CB22AD54-C9C6-49CC-A56A-A8590DE7C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237" y="5450296"/>
                <a:ext cx="1884490" cy="646331"/>
              </a:xfrm>
              <a:prstGeom prst="rect">
                <a:avLst/>
              </a:prstGeom>
              <a:blipFill>
                <a:blip r:embed="rId4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99780597-618A-91D8-6FF4-C633AE8ED3E5}"/>
              </a:ext>
            </a:extLst>
          </p:cNvPr>
          <p:cNvSpPr txBox="1"/>
          <p:nvPr/>
        </p:nvSpPr>
        <p:spPr>
          <a:xfrm>
            <a:off x="5494704" y="1165986"/>
            <a:ext cx="6249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Residual network layer H(x)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r>
              <a:rPr lang="en-US" altLang="zh-TW" sz="2000" dirty="0"/>
              <a:t>F(x)= 0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r>
              <a:rPr lang="en-US" altLang="zh-TW" sz="2000" dirty="0"/>
              <a:t>identity mapping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恆等映射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),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即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H(x)=x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2BC4BE0-79C2-6088-9315-CB46BA5995DD}"/>
                  </a:ext>
                </a:extLst>
              </p:cNvPr>
              <p:cNvSpPr txBox="1"/>
              <p:nvPr/>
            </p:nvSpPr>
            <p:spPr>
              <a:xfrm>
                <a:off x="6059564" y="2219032"/>
                <a:ext cx="60773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假設有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non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residual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和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𝑟𝑒𝑠𝑖𝑑𝑢𝑎𝑙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兩個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𝑛𝑒𝑡𝑤𝑜𝑟𝑘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2BC4BE0-79C2-6088-9315-CB46BA599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564" y="2219032"/>
                <a:ext cx="6077369" cy="646331"/>
              </a:xfrm>
              <a:prstGeom prst="rect">
                <a:avLst/>
              </a:prstGeom>
              <a:blipFill>
                <a:blip r:embed="rId5"/>
                <a:stretch>
                  <a:fillRect l="-802" t="-47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3E4056A6-0E5C-0B17-89CE-8FFB5F81E266}"/>
                  </a:ext>
                </a:extLst>
              </p:cNvPr>
              <p:cNvSpPr txBox="1"/>
              <p:nvPr/>
            </p:nvSpPr>
            <p:spPr>
              <a:xfrm>
                <a:off x="6059564" y="2928012"/>
                <a:ext cx="5554085" cy="3139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在輸入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情況下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</a:p>
              <a:p>
                <a:endParaRPr lang="en-US" altLang="zh-TW" dirty="0"/>
              </a:p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時刻 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en-US" altLang="zh-TW" dirty="0"/>
                  <a:t>Non-residual network :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=1.1=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𝑟𝑒𝑠𝑖𝑑𝑢𝑎𝑙</m:t>
                        </m:r>
                      </m:sub>
                    </m:sSub>
                  </m:oMath>
                </a14:m>
                <a:endParaRPr lang="en-US" altLang="zh-TW" dirty="0"/>
              </a:p>
              <a:p>
                <a:r>
                  <a:rPr lang="en-US" altLang="zh-TW" dirty="0"/>
                  <a:t>Residual network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=1.1=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𝑟𝑒𝑠𝑖𝑑𝑢𝑎𝑙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𝑟𝑒𝑠𝑖𝑑𝑢𝑎𝑙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=1.1−1=0.1</m:t>
                    </m:r>
                  </m:oMath>
                </a14:m>
                <a:endParaRPr lang="en-US" altLang="zh-TW" dirty="0"/>
              </a:p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dirty="0"/>
                  <a:t>1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時刻 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en-US" altLang="zh-TW" dirty="0"/>
                  <a:t>Non-residual network :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=1.2=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𝑛𝑜𝑛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𝑟𝑒𝑠𝑖𝑑𝑢𝑎𝑙</m:t>
                        </m:r>
                      </m:sub>
                    </m:sSub>
                  </m:oMath>
                </a14:m>
                <a:endParaRPr lang="en-US" altLang="zh-TW" dirty="0"/>
              </a:p>
              <a:p>
                <a:r>
                  <a:rPr lang="en-US" altLang="zh-TW" dirty="0"/>
                  <a:t>Residual network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=1.2=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𝑟𝑒𝑠𝑖𝑑𝑢𝑎𝑙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altLang="zh-TW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𝑟𝑒𝑠𝑖𝑑𝑢𝑎𝑙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=1.2−1=0.2</m:t>
                    </m:r>
                  </m:oMath>
                </a14:m>
                <a:endParaRPr lang="en-US" altLang="zh-TW" dirty="0"/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3E4056A6-0E5C-0B17-89CE-8FFB5F81E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564" y="2928012"/>
                <a:ext cx="5554085" cy="3139321"/>
              </a:xfrm>
              <a:prstGeom prst="rect">
                <a:avLst/>
              </a:prstGeom>
              <a:blipFill>
                <a:blip r:embed="rId6"/>
                <a:stretch>
                  <a:fillRect l="-878" t="-7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AA17BAF7-951A-105F-888F-E247935FAFC7}"/>
                  </a:ext>
                </a:extLst>
              </p:cNvPr>
              <p:cNvSpPr txBox="1"/>
              <p:nvPr/>
            </p:nvSpPr>
            <p:spPr>
              <a:xfrm>
                <a:off x="367283" y="6000649"/>
                <a:ext cx="6836359" cy="1544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0" i="1" dirty="0">
                    <a:latin typeface="Cambria Math" panose="02040503050406030204" pitchFamily="18" charset="0"/>
                  </a:rPr>
                  <a:t>Sensitivity</a:t>
                </a:r>
                <a:r>
                  <a:rPr lang="zh-TW" altLang="en-US" b="0" i="1" dirty="0">
                    <a:latin typeface="Cambria Math" panose="02040503050406030204" pitchFamily="18" charset="0"/>
                  </a:rPr>
                  <a:t>計算</a:t>
                </a:r>
                <a:r>
                  <a:rPr lang="en-US" altLang="zh-TW" b="0" i="1" dirty="0">
                    <a:latin typeface="Cambria Math" panose="020405030504060302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時刻和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時刻兩個</a:t>
                </a:r>
                <a:r>
                  <a:rPr lang="en-US" altLang="zh-TW" dirty="0"/>
                  <a:t>network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:r>
                  <a:rPr lang="en-US" altLang="zh-TW" dirty="0"/>
                  <a:t>layer function F(x)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梯度變化率計算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</a:p>
              <a:p>
                <a:r>
                  <a:rPr lang="en-US" altLang="zh-TW" dirty="0"/>
                  <a:t>Non-residual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𝑟𝑒𝑠𝑖𝑑𝑢𝑎𝑙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𝑛𝑜𝑛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𝑟𝑒𝑠𝑖𝑑𝑢𝑎𝑙</m:t>
                            </m:r>
                          </m:sub>
                        </m:sSub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1.2−1.1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1.1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=9%</m:t>
                    </m:r>
                  </m:oMath>
                </a14:m>
                <a:endParaRPr lang="en-US" altLang="zh-TW" dirty="0"/>
              </a:p>
              <a:p>
                <a:r>
                  <a:rPr lang="en-US" altLang="zh-TW" dirty="0"/>
                  <a:t>Residual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𝑟𝑒𝑠𝑖𝑑𝑢𝑎𝑙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𝑟𝑒𝑠𝑖𝑑𝑢𝑎𝑙</m:t>
                            </m:r>
                          </m:sub>
                        </m:sSub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0.2−0.1</m:t>
                            </m:r>
                          </m:e>
                        </m:d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0.1</m:t>
                        </m:r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=100%</m:t>
                    </m:r>
                  </m:oMath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AA17BAF7-951A-105F-888F-E247935FA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83" y="6000649"/>
                <a:ext cx="6836359" cy="1544012"/>
              </a:xfrm>
              <a:prstGeom prst="rect">
                <a:avLst/>
              </a:prstGeom>
              <a:blipFill>
                <a:blip r:embed="rId7"/>
                <a:stretch>
                  <a:fillRect l="-713" t="-23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文字方塊 21">
            <a:extLst>
              <a:ext uri="{FF2B5EF4-FFF2-40B4-BE49-F238E27FC236}">
                <a16:creationId xmlns:a16="http://schemas.microsoft.com/office/drawing/2014/main" id="{0B8D51D8-E91A-CB8A-B3AA-555A190B5DD9}"/>
              </a:ext>
            </a:extLst>
          </p:cNvPr>
          <p:cNvSpPr txBox="1"/>
          <p:nvPr/>
        </p:nvSpPr>
        <p:spPr>
          <a:xfrm>
            <a:off x="7533737" y="6097731"/>
            <a:ext cx="46147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也就是說</a:t>
            </a:r>
            <a:r>
              <a:rPr lang="en-US" altLang="zh-TW" dirty="0"/>
              <a:t>residual network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梯度變化較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non-residual network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敏感</a:t>
            </a:r>
            <a:r>
              <a:rPr lang="en-US" altLang="zh-TW" dirty="0"/>
              <a:t>(Sensitive),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因此隨著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network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越深或者越大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可避免掉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梯度消失</a:t>
            </a:r>
            <a:r>
              <a:rPr lang="en-US" altLang="zh-TW" dirty="0"/>
              <a:t>(Gradient vanishing)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的問題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梯度消失就是梯度趨近於</a:t>
            </a:r>
            <a:r>
              <a:rPr lang="en-US" altLang="zh-TW" dirty="0"/>
              <a:t>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的意思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8CEF3C-0375-DAAB-D02E-450EC78ED15A}"/>
              </a:ext>
            </a:extLst>
          </p:cNvPr>
          <p:cNvSpPr/>
          <p:nvPr/>
        </p:nvSpPr>
        <p:spPr>
          <a:xfrm>
            <a:off x="7434943" y="6067333"/>
            <a:ext cx="470199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3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1F9DCC-58D5-F89B-2752-9D7B37D34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CNN : Efficient Net Model</a:t>
            </a:r>
            <a:endParaRPr lang="zh-TW" altLang="en-US" dirty="0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E2A1F40-8544-03FE-A23A-714C98B02B3F}"/>
              </a:ext>
            </a:extLst>
          </p:cNvPr>
          <p:cNvGrpSpPr/>
          <p:nvPr/>
        </p:nvGrpSpPr>
        <p:grpSpPr>
          <a:xfrm>
            <a:off x="706121" y="2756098"/>
            <a:ext cx="3761945" cy="3698836"/>
            <a:chOff x="584200" y="2641004"/>
            <a:chExt cx="3761945" cy="3698836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8DFAA89-C9FE-425D-87C8-31F4D5CF6599}"/>
                </a:ext>
              </a:extLst>
            </p:cNvPr>
            <p:cNvGrpSpPr/>
            <p:nvPr/>
          </p:nvGrpSpPr>
          <p:grpSpPr>
            <a:xfrm>
              <a:off x="1422400" y="5212080"/>
              <a:ext cx="985520" cy="751840"/>
              <a:chOff x="1422400" y="5100320"/>
              <a:chExt cx="985520" cy="751840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B20C47-4367-65B8-F04A-36B083D30A76}"/>
                  </a:ext>
                </a:extLst>
              </p:cNvPr>
              <p:cNvSpPr/>
              <p:nvPr/>
            </p:nvSpPr>
            <p:spPr>
              <a:xfrm>
                <a:off x="1422400" y="547624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FB69B7B3-4FB2-3C7C-64CC-09EDA98315E7}"/>
                  </a:ext>
                </a:extLst>
              </p:cNvPr>
              <p:cNvSpPr/>
              <p:nvPr/>
            </p:nvSpPr>
            <p:spPr>
              <a:xfrm>
                <a:off x="1422400" y="510032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B68432ED-EA1C-9BE4-F7A6-E9F7A30321B8}"/>
                </a:ext>
              </a:extLst>
            </p:cNvPr>
            <p:cNvGrpSpPr/>
            <p:nvPr/>
          </p:nvGrpSpPr>
          <p:grpSpPr>
            <a:xfrm>
              <a:off x="1036320" y="4084320"/>
              <a:ext cx="1757680" cy="751840"/>
              <a:chOff x="1036320" y="4084320"/>
              <a:chExt cx="1757680" cy="751840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44E779D9-75FA-52E1-9A60-ECE53BA33D66}"/>
                  </a:ext>
                </a:extLst>
              </p:cNvPr>
              <p:cNvSpPr/>
              <p:nvPr/>
            </p:nvSpPr>
            <p:spPr>
              <a:xfrm>
                <a:off x="1036320" y="446024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5B588EDD-D7FC-CDCB-1979-C30F61CDEEB7}"/>
                  </a:ext>
                </a:extLst>
              </p:cNvPr>
              <p:cNvSpPr/>
              <p:nvPr/>
            </p:nvSpPr>
            <p:spPr>
              <a:xfrm>
                <a:off x="1036320" y="408432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6CD8C03-FA50-FFE7-160A-77965621AA1B}"/>
                </a:ext>
              </a:extLst>
            </p:cNvPr>
            <p:cNvSpPr/>
            <p:nvPr/>
          </p:nvSpPr>
          <p:spPr>
            <a:xfrm>
              <a:off x="584200" y="3322320"/>
              <a:ext cx="2661920" cy="37592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38609FE3-BB11-CD27-D9F6-75AB9415AE66}"/>
                </a:ext>
              </a:extLst>
            </p:cNvPr>
            <p:cNvGrpSpPr/>
            <p:nvPr/>
          </p:nvGrpSpPr>
          <p:grpSpPr>
            <a:xfrm>
              <a:off x="584200" y="2641004"/>
              <a:ext cx="2656840" cy="569556"/>
              <a:chOff x="584200" y="2641004"/>
              <a:chExt cx="2656840" cy="569556"/>
            </a:xfrm>
          </p:grpSpPr>
          <p:grpSp>
            <p:nvGrpSpPr>
              <p:cNvPr id="18" name="群組 17">
                <a:extLst>
                  <a:ext uri="{FF2B5EF4-FFF2-40B4-BE49-F238E27FC236}">
                    <a16:creationId xmlns:a16="http://schemas.microsoft.com/office/drawing/2014/main" id="{F27D937F-2E10-FB35-F53C-2BBC2828D8F5}"/>
                  </a:ext>
                </a:extLst>
              </p:cNvPr>
              <p:cNvGrpSpPr/>
              <p:nvPr/>
            </p:nvGrpSpPr>
            <p:grpSpPr>
              <a:xfrm>
                <a:off x="584200" y="2895600"/>
                <a:ext cx="2656840" cy="314960"/>
                <a:chOff x="584200" y="2895600"/>
                <a:chExt cx="2656840" cy="314960"/>
              </a:xfrm>
            </p:grpSpPr>
            <p:cxnSp>
              <p:nvCxnSpPr>
                <p:cNvPr id="14" name="直線接點 13">
                  <a:extLst>
                    <a:ext uri="{FF2B5EF4-FFF2-40B4-BE49-F238E27FC236}">
                      <a16:creationId xmlns:a16="http://schemas.microsoft.com/office/drawing/2014/main" id="{C96E0995-F0E4-7D12-E9CA-35C2DDF82BEC}"/>
                    </a:ext>
                  </a:extLst>
                </p:cNvPr>
                <p:cNvCxnSpPr/>
                <p:nvPr/>
              </p:nvCxnSpPr>
              <p:spPr>
                <a:xfrm>
                  <a:off x="58420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接點 14">
                  <a:extLst>
                    <a:ext uri="{FF2B5EF4-FFF2-40B4-BE49-F238E27FC236}">
                      <a16:creationId xmlns:a16="http://schemas.microsoft.com/office/drawing/2014/main" id="{5F7C6006-54C0-4D86-FC8E-034A6ECD359F}"/>
                    </a:ext>
                  </a:extLst>
                </p:cNvPr>
                <p:cNvCxnSpPr/>
                <p:nvPr/>
              </p:nvCxnSpPr>
              <p:spPr>
                <a:xfrm>
                  <a:off x="324104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線單箭頭接點 16">
                  <a:extLst>
                    <a:ext uri="{FF2B5EF4-FFF2-40B4-BE49-F238E27FC236}">
                      <a16:creationId xmlns:a16="http://schemas.microsoft.com/office/drawing/2014/main" id="{7A618021-D6C7-CA74-8BE0-F7F2059379F8}"/>
                    </a:ext>
                  </a:extLst>
                </p:cNvPr>
                <p:cNvCxnSpPr/>
                <p:nvPr/>
              </p:nvCxnSpPr>
              <p:spPr>
                <a:xfrm>
                  <a:off x="584200" y="3058160"/>
                  <a:ext cx="265684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50D20727-EA60-B09B-EB8D-FE97C176F8B5}"/>
                  </a:ext>
                </a:extLst>
              </p:cNvPr>
              <p:cNvSpPr txBox="1"/>
              <p:nvPr/>
            </p:nvSpPr>
            <p:spPr>
              <a:xfrm>
                <a:off x="1285499" y="2641004"/>
                <a:ext cx="1260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左大括弧 20">
              <a:extLst>
                <a:ext uri="{FF2B5EF4-FFF2-40B4-BE49-F238E27FC236}">
                  <a16:creationId xmlns:a16="http://schemas.microsoft.com/office/drawing/2014/main" id="{E68C3C31-F434-21D5-46A9-2BA589B96CE0}"/>
                </a:ext>
              </a:extLst>
            </p:cNvPr>
            <p:cNvSpPr/>
            <p:nvPr/>
          </p:nvSpPr>
          <p:spPr>
            <a:xfrm flipH="1">
              <a:off x="2581656" y="5212080"/>
              <a:ext cx="567944" cy="375920"/>
            </a:xfrm>
            <a:prstGeom prst="leftBrace">
              <a:avLst>
                <a:gd name="adj1" fmla="val 8333"/>
                <a:gd name="adj2" fmla="val 6081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FCB29290-8CF6-5658-42EA-08ACB7A08D37}"/>
                </a:ext>
              </a:extLst>
            </p:cNvPr>
            <p:cNvSpPr txBox="1"/>
            <p:nvPr/>
          </p:nvSpPr>
          <p:spPr>
            <a:xfrm>
              <a:off x="3052201" y="5068074"/>
              <a:ext cx="12939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</a:t>
              </a:r>
            </a:p>
            <a:p>
              <a:pPr algn="ctr"/>
              <a:r>
                <a:rPr lang="en-US" altLang="zh-TW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HxW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CD319799-D46D-511C-70E9-4B7D9E810289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>
              <a:off x="2794000" y="4648200"/>
              <a:ext cx="5384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A37E3F9A-7579-E40B-A016-F913B4F861F2}"/>
                </a:ext>
              </a:extLst>
            </p:cNvPr>
            <p:cNvSpPr txBox="1"/>
            <p:nvPr/>
          </p:nvSpPr>
          <p:spPr>
            <a:xfrm>
              <a:off x="3266450" y="4466828"/>
              <a:ext cx="917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</a:t>
              </a:r>
              <a:r>
                <a:rPr lang="en-US" altLang="zh-TW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9" name="直線單箭頭接點 28">
              <a:extLst>
                <a:ext uri="{FF2B5EF4-FFF2-40B4-BE49-F238E27FC236}">
                  <a16:creationId xmlns:a16="http://schemas.microsoft.com/office/drawing/2014/main" id="{41B9810E-91C5-B641-5371-BACC784E72A1}"/>
                </a:ext>
              </a:extLst>
            </p:cNvPr>
            <p:cNvCxnSpPr>
              <a:stCxn id="5" idx="0"/>
              <a:endCxn id="6" idx="2"/>
            </p:cNvCxnSpPr>
            <p:nvPr/>
          </p:nvCxnSpPr>
          <p:spPr>
            <a:xfrm flipV="1">
              <a:off x="1915160" y="483616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單箭頭接點 29">
              <a:extLst>
                <a:ext uri="{FF2B5EF4-FFF2-40B4-BE49-F238E27FC236}">
                  <a16:creationId xmlns:a16="http://schemas.microsoft.com/office/drawing/2014/main" id="{419D40CA-8E11-4795-AD8F-5B633A1C9F4D}"/>
                </a:ext>
              </a:extLst>
            </p:cNvPr>
            <p:cNvCxnSpPr/>
            <p:nvPr/>
          </p:nvCxnSpPr>
          <p:spPr>
            <a:xfrm flipV="1">
              <a:off x="1887220" y="369824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038F11F5-2B7C-0CCE-F659-992094EBDA64}"/>
                </a:ext>
              </a:extLst>
            </p:cNvPr>
            <p:cNvCxnSpPr/>
            <p:nvPr/>
          </p:nvCxnSpPr>
          <p:spPr>
            <a:xfrm flipV="1">
              <a:off x="1887220" y="596392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7A4DC5D-B869-9A76-498D-D9463CD6A30E}"/>
              </a:ext>
            </a:extLst>
          </p:cNvPr>
          <p:cNvGrpSpPr/>
          <p:nvPr/>
        </p:nvGrpSpPr>
        <p:grpSpPr>
          <a:xfrm>
            <a:off x="5811520" y="2746534"/>
            <a:ext cx="4561826" cy="3708400"/>
            <a:chOff x="-231339" y="2631440"/>
            <a:chExt cx="4561826" cy="3708400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1F6C1AFE-ABA8-DD7A-4C82-B37292B90D01}"/>
                </a:ext>
              </a:extLst>
            </p:cNvPr>
            <p:cNvGrpSpPr/>
            <p:nvPr/>
          </p:nvGrpSpPr>
          <p:grpSpPr>
            <a:xfrm>
              <a:off x="1422400" y="5212080"/>
              <a:ext cx="985520" cy="751840"/>
              <a:chOff x="1422400" y="5100320"/>
              <a:chExt cx="985520" cy="751840"/>
            </a:xfrm>
          </p:grpSpPr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FD4A19C1-5F20-25F1-24FD-56285FAC1FF5}"/>
                  </a:ext>
                </a:extLst>
              </p:cNvPr>
              <p:cNvSpPr/>
              <p:nvPr/>
            </p:nvSpPr>
            <p:spPr>
              <a:xfrm>
                <a:off x="1422400" y="547624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F6E6F690-7E32-7A34-ABF5-0A4FDE18A0E6}"/>
                  </a:ext>
                </a:extLst>
              </p:cNvPr>
              <p:cNvSpPr/>
              <p:nvPr/>
            </p:nvSpPr>
            <p:spPr>
              <a:xfrm>
                <a:off x="1422400" y="510032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5B073D8B-AFD8-9634-93C3-F747F36223FA}"/>
                </a:ext>
              </a:extLst>
            </p:cNvPr>
            <p:cNvGrpSpPr/>
            <p:nvPr/>
          </p:nvGrpSpPr>
          <p:grpSpPr>
            <a:xfrm>
              <a:off x="1036320" y="4084320"/>
              <a:ext cx="1757680" cy="751840"/>
              <a:chOff x="1036320" y="4084320"/>
              <a:chExt cx="1757680" cy="751840"/>
            </a:xfrm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FD3E166C-C7A0-60A9-CE3F-B55D6517722C}"/>
                  </a:ext>
                </a:extLst>
              </p:cNvPr>
              <p:cNvSpPr/>
              <p:nvPr/>
            </p:nvSpPr>
            <p:spPr>
              <a:xfrm>
                <a:off x="1036320" y="446024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9ADC5AD7-9F7A-3A3C-BBD0-92FE33B52588}"/>
                  </a:ext>
                </a:extLst>
              </p:cNvPr>
              <p:cNvSpPr/>
              <p:nvPr/>
            </p:nvSpPr>
            <p:spPr>
              <a:xfrm>
                <a:off x="1036320" y="408432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687F015F-F259-F409-F496-BFE8BD740736}"/>
                </a:ext>
              </a:extLst>
            </p:cNvPr>
            <p:cNvSpPr/>
            <p:nvPr/>
          </p:nvSpPr>
          <p:spPr>
            <a:xfrm>
              <a:off x="-231339" y="3322320"/>
              <a:ext cx="4561826" cy="38608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43AF2C58-264D-5C95-B3D9-72F00E333B37}"/>
                </a:ext>
              </a:extLst>
            </p:cNvPr>
            <p:cNvGrpSpPr/>
            <p:nvPr/>
          </p:nvGrpSpPr>
          <p:grpSpPr>
            <a:xfrm>
              <a:off x="-231339" y="2631440"/>
              <a:ext cx="4546586" cy="830997"/>
              <a:chOff x="-231339" y="2631440"/>
              <a:chExt cx="4546586" cy="830997"/>
            </a:xfrm>
          </p:grpSpPr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168B084B-806E-BFC5-CBCF-F75074B44A5A}"/>
                  </a:ext>
                </a:extLst>
              </p:cNvPr>
              <p:cNvGrpSpPr/>
              <p:nvPr/>
            </p:nvGrpSpPr>
            <p:grpSpPr>
              <a:xfrm>
                <a:off x="-231339" y="2895600"/>
                <a:ext cx="4546586" cy="330200"/>
                <a:chOff x="-231339" y="2895600"/>
                <a:chExt cx="4546586" cy="330200"/>
              </a:xfrm>
            </p:grpSpPr>
            <p:cxnSp>
              <p:nvCxnSpPr>
                <p:cNvPr id="47" name="直線接點 46">
                  <a:extLst>
                    <a:ext uri="{FF2B5EF4-FFF2-40B4-BE49-F238E27FC236}">
                      <a16:creationId xmlns:a16="http://schemas.microsoft.com/office/drawing/2014/main" id="{34A5135F-B371-57C1-B5CA-504A785D6B98}"/>
                    </a:ext>
                  </a:extLst>
                </p:cNvPr>
                <p:cNvCxnSpPr/>
                <p:nvPr/>
              </p:nvCxnSpPr>
              <p:spPr>
                <a:xfrm>
                  <a:off x="-231339" y="291084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接點 47">
                  <a:extLst>
                    <a:ext uri="{FF2B5EF4-FFF2-40B4-BE49-F238E27FC236}">
                      <a16:creationId xmlns:a16="http://schemas.microsoft.com/office/drawing/2014/main" id="{D75A4D87-7E79-9DDB-370E-4A5C18A4AA5A}"/>
                    </a:ext>
                  </a:extLst>
                </p:cNvPr>
                <p:cNvCxnSpPr/>
                <p:nvPr/>
              </p:nvCxnSpPr>
              <p:spPr>
                <a:xfrm>
                  <a:off x="4315247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單箭頭接點 48">
                  <a:extLst>
                    <a:ext uri="{FF2B5EF4-FFF2-40B4-BE49-F238E27FC236}">
                      <a16:creationId xmlns:a16="http://schemas.microsoft.com/office/drawing/2014/main" id="{9D99EC2A-CBE5-9CCF-9BF9-F587528378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231339" y="3068320"/>
                  <a:ext cx="4546586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文字方塊 45">
                    <a:extLst>
                      <a:ext uri="{FF2B5EF4-FFF2-40B4-BE49-F238E27FC236}">
                        <a16:creationId xmlns:a16="http://schemas.microsoft.com/office/drawing/2014/main" id="{E269162C-A114-0926-9519-AEFAB74A7F62}"/>
                      </a:ext>
                    </a:extLst>
                  </p:cNvPr>
                  <p:cNvSpPr txBox="1"/>
                  <p:nvPr/>
                </p:nvSpPr>
                <p:spPr>
                  <a:xfrm>
                    <a:off x="813640" y="2631440"/>
                    <a:ext cx="2806346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Wider : </a:t>
                    </a:r>
                    <a14:m>
                      <m:oMath xmlns:m="http://schemas.openxmlformats.org/officeDocument/2006/math">
                        <m:r>
                          <a:rPr lang="zh-TW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altLang="zh-TW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channels</m:t>
                        </m:r>
                      </m:oMath>
                    </a14:m>
                    <a:endParaRPr lang="zh-TW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endParaRPr lang="zh-TW" alt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6" name="文字方塊 45">
                    <a:extLst>
                      <a:ext uri="{FF2B5EF4-FFF2-40B4-BE49-F238E27FC236}">
                        <a16:creationId xmlns:a16="http://schemas.microsoft.com/office/drawing/2014/main" id="{E269162C-A114-0926-9519-AEFAB74A7F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3640" y="2631440"/>
                    <a:ext cx="2806346" cy="83099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3478" t="-5882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F8FF0D39-99B1-06B9-0405-B5660B79F644}"/>
                </a:ext>
              </a:extLst>
            </p:cNvPr>
            <p:cNvCxnSpPr>
              <a:stCxn id="53" idx="0"/>
              <a:endCxn id="50" idx="2"/>
            </p:cNvCxnSpPr>
            <p:nvPr/>
          </p:nvCxnSpPr>
          <p:spPr>
            <a:xfrm flipV="1">
              <a:off x="1915160" y="483616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F17D9E1A-796F-A7CD-8C1A-33E7486EFBFC}"/>
                </a:ext>
              </a:extLst>
            </p:cNvPr>
            <p:cNvCxnSpPr/>
            <p:nvPr/>
          </p:nvCxnSpPr>
          <p:spPr>
            <a:xfrm flipV="1">
              <a:off x="1887220" y="369824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4BCC3452-CA58-AA90-F890-2C0A2AFAEACF}"/>
                </a:ext>
              </a:extLst>
            </p:cNvPr>
            <p:cNvCxnSpPr/>
            <p:nvPr/>
          </p:nvCxnSpPr>
          <p:spPr>
            <a:xfrm flipV="1">
              <a:off x="1887220" y="596392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箭號: 向右 54">
            <a:extLst>
              <a:ext uri="{FF2B5EF4-FFF2-40B4-BE49-F238E27FC236}">
                <a16:creationId xmlns:a16="http://schemas.microsoft.com/office/drawing/2014/main" id="{784ACFDB-4C3A-B5E6-B554-77F47E9D5E42}"/>
              </a:ext>
            </a:extLst>
          </p:cNvPr>
          <p:cNvSpPr/>
          <p:nvPr/>
        </p:nvSpPr>
        <p:spPr>
          <a:xfrm>
            <a:off x="4470401" y="4581922"/>
            <a:ext cx="1056635" cy="610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7EE5D861-E21A-44B2-5FF1-C25B5F114D87}"/>
                  </a:ext>
                </a:extLst>
              </p:cNvPr>
              <p:cNvSpPr txBox="1"/>
              <p:nvPr/>
            </p:nvSpPr>
            <p:spPr>
              <a:xfrm>
                <a:off x="4452621" y="3552806"/>
                <a:ext cx="110639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Width </a:t>
                </a:r>
              </a:p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𝛽</m:t>
                      </m:r>
                    </m:oMath>
                  </m:oMathPara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7EE5D861-E21A-44B2-5FF1-C25B5F114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621" y="3552806"/>
                <a:ext cx="1106392" cy="1200329"/>
              </a:xfrm>
              <a:prstGeom prst="rect">
                <a:avLst/>
              </a:prstGeom>
              <a:blipFill>
                <a:blip r:embed="rId3"/>
                <a:stretch>
                  <a:fillRect l="-6593" t="-4061" r="-6593" b="-65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10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6CC0DD79-859E-5397-87E7-D6F400F11DDF}"/>
              </a:ext>
            </a:extLst>
          </p:cNvPr>
          <p:cNvGrpSpPr/>
          <p:nvPr/>
        </p:nvGrpSpPr>
        <p:grpSpPr>
          <a:xfrm>
            <a:off x="2051445" y="3113449"/>
            <a:ext cx="3761945" cy="3698836"/>
            <a:chOff x="584200" y="2641004"/>
            <a:chExt cx="3761945" cy="3698836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24F3991-998A-318F-C040-C13FD89DA833}"/>
                </a:ext>
              </a:extLst>
            </p:cNvPr>
            <p:cNvGrpSpPr/>
            <p:nvPr/>
          </p:nvGrpSpPr>
          <p:grpSpPr>
            <a:xfrm>
              <a:off x="1422400" y="5212080"/>
              <a:ext cx="985520" cy="751840"/>
              <a:chOff x="1422400" y="5100320"/>
              <a:chExt cx="985520" cy="751840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511A27D-3D48-E9E5-5F50-A9E2F33606D5}"/>
                  </a:ext>
                </a:extLst>
              </p:cNvPr>
              <p:cNvSpPr/>
              <p:nvPr/>
            </p:nvSpPr>
            <p:spPr>
              <a:xfrm>
                <a:off x="1422400" y="547624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D661A3D-2FDA-45EA-0FCB-678E2253F1AD}"/>
                  </a:ext>
                </a:extLst>
              </p:cNvPr>
              <p:cNvSpPr/>
              <p:nvPr/>
            </p:nvSpPr>
            <p:spPr>
              <a:xfrm>
                <a:off x="1422400" y="510032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E77B201A-6D86-AC4E-0913-73D9EDDADF15}"/>
                </a:ext>
              </a:extLst>
            </p:cNvPr>
            <p:cNvGrpSpPr/>
            <p:nvPr/>
          </p:nvGrpSpPr>
          <p:grpSpPr>
            <a:xfrm>
              <a:off x="1036320" y="4084320"/>
              <a:ext cx="1757680" cy="751840"/>
              <a:chOff x="1036320" y="4084320"/>
              <a:chExt cx="1757680" cy="75184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1E93286-6773-9CDC-F7B7-47A92DBAAE45}"/>
                  </a:ext>
                </a:extLst>
              </p:cNvPr>
              <p:cNvSpPr/>
              <p:nvPr/>
            </p:nvSpPr>
            <p:spPr>
              <a:xfrm>
                <a:off x="1036320" y="446024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5CD409D-C213-8759-4C79-40449FBB0791}"/>
                  </a:ext>
                </a:extLst>
              </p:cNvPr>
              <p:cNvSpPr/>
              <p:nvPr/>
            </p:nvSpPr>
            <p:spPr>
              <a:xfrm>
                <a:off x="1036320" y="408432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A295DF3-4CC0-3D7E-FCBC-AE9CD496DAA9}"/>
                </a:ext>
              </a:extLst>
            </p:cNvPr>
            <p:cNvSpPr/>
            <p:nvPr/>
          </p:nvSpPr>
          <p:spPr>
            <a:xfrm>
              <a:off x="584200" y="3322320"/>
              <a:ext cx="2661920" cy="37592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4D94B44-D5C3-55AE-D1A6-A8B684B38808}"/>
                </a:ext>
              </a:extLst>
            </p:cNvPr>
            <p:cNvGrpSpPr/>
            <p:nvPr/>
          </p:nvGrpSpPr>
          <p:grpSpPr>
            <a:xfrm>
              <a:off x="584200" y="2641004"/>
              <a:ext cx="2656840" cy="569556"/>
              <a:chOff x="584200" y="2641004"/>
              <a:chExt cx="2656840" cy="569556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CC4D38C9-8A53-948A-E1D4-F8BD1895B6BE}"/>
                  </a:ext>
                </a:extLst>
              </p:cNvPr>
              <p:cNvGrpSpPr/>
              <p:nvPr/>
            </p:nvGrpSpPr>
            <p:grpSpPr>
              <a:xfrm>
                <a:off x="584200" y="2895600"/>
                <a:ext cx="2656840" cy="314960"/>
                <a:chOff x="584200" y="2895600"/>
                <a:chExt cx="2656840" cy="314960"/>
              </a:xfrm>
            </p:grpSpPr>
            <p:cxnSp>
              <p:nvCxnSpPr>
                <p:cNvPr id="18" name="直線接點 17">
                  <a:extLst>
                    <a:ext uri="{FF2B5EF4-FFF2-40B4-BE49-F238E27FC236}">
                      <a16:creationId xmlns:a16="http://schemas.microsoft.com/office/drawing/2014/main" id="{31D8C97A-1650-7270-74B2-EDAA95E7E88D}"/>
                    </a:ext>
                  </a:extLst>
                </p:cNvPr>
                <p:cNvCxnSpPr/>
                <p:nvPr/>
              </p:nvCxnSpPr>
              <p:spPr>
                <a:xfrm>
                  <a:off x="58420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接點 18">
                  <a:extLst>
                    <a:ext uri="{FF2B5EF4-FFF2-40B4-BE49-F238E27FC236}">
                      <a16:creationId xmlns:a16="http://schemas.microsoft.com/office/drawing/2014/main" id="{D86C1A09-7EFE-1743-97A2-BDDBE7284A90}"/>
                    </a:ext>
                  </a:extLst>
                </p:cNvPr>
                <p:cNvCxnSpPr/>
                <p:nvPr/>
              </p:nvCxnSpPr>
              <p:spPr>
                <a:xfrm>
                  <a:off x="324104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單箭頭接點 19">
                  <a:extLst>
                    <a:ext uri="{FF2B5EF4-FFF2-40B4-BE49-F238E27FC236}">
                      <a16:creationId xmlns:a16="http://schemas.microsoft.com/office/drawing/2014/main" id="{F78AC499-3F49-3E6F-CBF7-B15BEE052328}"/>
                    </a:ext>
                  </a:extLst>
                </p:cNvPr>
                <p:cNvCxnSpPr/>
                <p:nvPr/>
              </p:nvCxnSpPr>
              <p:spPr>
                <a:xfrm>
                  <a:off x="584200" y="3058160"/>
                  <a:ext cx="265684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8EC18F7C-8804-383E-AF64-A769188DAC08}"/>
                  </a:ext>
                </a:extLst>
              </p:cNvPr>
              <p:cNvSpPr txBox="1"/>
              <p:nvPr/>
            </p:nvSpPr>
            <p:spPr>
              <a:xfrm>
                <a:off x="1285499" y="2641004"/>
                <a:ext cx="1260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左大括弧 8">
              <a:extLst>
                <a:ext uri="{FF2B5EF4-FFF2-40B4-BE49-F238E27FC236}">
                  <a16:creationId xmlns:a16="http://schemas.microsoft.com/office/drawing/2014/main" id="{ED8402C9-F8AF-E5AC-8647-8EAFB0CD5209}"/>
                </a:ext>
              </a:extLst>
            </p:cNvPr>
            <p:cNvSpPr/>
            <p:nvPr/>
          </p:nvSpPr>
          <p:spPr>
            <a:xfrm flipH="1">
              <a:off x="2581656" y="5212080"/>
              <a:ext cx="567944" cy="375920"/>
            </a:xfrm>
            <a:prstGeom prst="leftBrace">
              <a:avLst>
                <a:gd name="adj1" fmla="val 8333"/>
                <a:gd name="adj2" fmla="val 6081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EF4C9891-EFE4-EB75-BA71-96DEA63A7538}"/>
                </a:ext>
              </a:extLst>
            </p:cNvPr>
            <p:cNvSpPr txBox="1"/>
            <p:nvPr/>
          </p:nvSpPr>
          <p:spPr>
            <a:xfrm>
              <a:off x="3052201" y="5068074"/>
              <a:ext cx="12939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</a:t>
              </a:r>
            </a:p>
            <a:p>
              <a:pPr algn="ctr"/>
              <a:r>
                <a:rPr lang="en-US" altLang="zh-TW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HxW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99E68C5F-B314-C6D6-5D16-5B335A850916}"/>
                </a:ext>
              </a:extLst>
            </p:cNvPr>
            <p:cNvCxnSpPr>
              <a:cxnSpLocks/>
              <a:endCxn id="21" idx="3"/>
            </p:cNvCxnSpPr>
            <p:nvPr/>
          </p:nvCxnSpPr>
          <p:spPr>
            <a:xfrm flipH="1">
              <a:off x="2794000" y="4648200"/>
              <a:ext cx="5384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E01E341-B9EF-EE9D-8D15-D3C3FAD55419}"/>
                </a:ext>
              </a:extLst>
            </p:cNvPr>
            <p:cNvSpPr txBox="1"/>
            <p:nvPr/>
          </p:nvSpPr>
          <p:spPr>
            <a:xfrm>
              <a:off x="3266450" y="4466828"/>
              <a:ext cx="917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</a:t>
              </a:r>
              <a:r>
                <a:rPr lang="en-US" altLang="zh-TW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6A33475D-EC1C-D297-482E-CF35F6D971B8}"/>
                </a:ext>
              </a:extLst>
            </p:cNvPr>
            <p:cNvCxnSpPr>
              <a:stCxn id="24" idx="0"/>
              <a:endCxn id="21" idx="2"/>
            </p:cNvCxnSpPr>
            <p:nvPr/>
          </p:nvCxnSpPr>
          <p:spPr>
            <a:xfrm flipV="1">
              <a:off x="1915160" y="483616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0F1ED519-7574-51D9-6FE8-88E2E07B0F6F}"/>
                </a:ext>
              </a:extLst>
            </p:cNvPr>
            <p:cNvCxnSpPr/>
            <p:nvPr/>
          </p:nvCxnSpPr>
          <p:spPr>
            <a:xfrm flipV="1">
              <a:off x="1887220" y="369824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759C7393-8894-8512-B9CC-72060D8C6071}"/>
                </a:ext>
              </a:extLst>
            </p:cNvPr>
            <p:cNvCxnSpPr/>
            <p:nvPr/>
          </p:nvCxnSpPr>
          <p:spPr>
            <a:xfrm flipV="1">
              <a:off x="1887220" y="596392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3AB745F9-9B86-ED1E-6082-D706FF171EFE}"/>
              </a:ext>
            </a:extLst>
          </p:cNvPr>
          <p:cNvSpPr/>
          <p:nvPr/>
        </p:nvSpPr>
        <p:spPr>
          <a:xfrm>
            <a:off x="7908684" y="6060445"/>
            <a:ext cx="985520" cy="3759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A7E14E76-DD66-408F-2849-64571A336F88}"/>
              </a:ext>
            </a:extLst>
          </p:cNvPr>
          <p:cNvSpPr/>
          <p:nvPr/>
        </p:nvSpPr>
        <p:spPr>
          <a:xfrm>
            <a:off x="7908684" y="5684525"/>
            <a:ext cx="985520" cy="3759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5E1DDC9-49FB-A25A-2172-70B89CE6C6E2}"/>
              </a:ext>
            </a:extLst>
          </p:cNvPr>
          <p:cNvCxnSpPr/>
          <p:nvPr/>
        </p:nvCxnSpPr>
        <p:spPr>
          <a:xfrm flipV="1">
            <a:off x="8373504" y="6436365"/>
            <a:ext cx="0" cy="375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AFD5DBA7-7114-74F6-C95C-FD27DDAD79B6}"/>
              </a:ext>
            </a:extLst>
          </p:cNvPr>
          <p:cNvSpPr/>
          <p:nvPr/>
        </p:nvSpPr>
        <p:spPr>
          <a:xfrm>
            <a:off x="7908684" y="5090165"/>
            <a:ext cx="985520" cy="3759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53A3704-6619-F02E-47E5-8B8072897EEB}"/>
              </a:ext>
            </a:extLst>
          </p:cNvPr>
          <p:cNvSpPr/>
          <p:nvPr/>
        </p:nvSpPr>
        <p:spPr>
          <a:xfrm>
            <a:off x="7908684" y="4714245"/>
            <a:ext cx="985520" cy="3759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D131F55-9A0B-738E-CA29-0136C71864B8}"/>
              </a:ext>
            </a:extLst>
          </p:cNvPr>
          <p:cNvSpPr/>
          <p:nvPr/>
        </p:nvSpPr>
        <p:spPr>
          <a:xfrm>
            <a:off x="7484504" y="411988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E240D35-220B-6A53-8D06-37EF5298125A}"/>
              </a:ext>
            </a:extLst>
          </p:cNvPr>
          <p:cNvSpPr/>
          <p:nvPr/>
        </p:nvSpPr>
        <p:spPr>
          <a:xfrm>
            <a:off x="7484504" y="374396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BBD800F-C682-6CB2-46FC-9F3DEE53DCCE}"/>
              </a:ext>
            </a:extLst>
          </p:cNvPr>
          <p:cNvSpPr/>
          <p:nvPr/>
        </p:nvSpPr>
        <p:spPr>
          <a:xfrm>
            <a:off x="7484504" y="314960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6E27C5A-17A0-FF03-811E-5AA9DDB8CC23}"/>
              </a:ext>
            </a:extLst>
          </p:cNvPr>
          <p:cNvSpPr/>
          <p:nvPr/>
        </p:nvSpPr>
        <p:spPr>
          <a:xfrm>
            <a:off x="7484504" y="277368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A66B3DF-82F1-DE1E-687D-C685DEE08050}"/>
              </a:ext>
            </a:extLst>
          </p:cNvPr>
          <p:cNvSpPr/>
          <p:nvPr/>
        </p:nvSpPr>
        <p:spPr>
          <a:xfrm>
            <a:off x="7032384" y="2180981"/>
            <a:ext cx="2661920" cy="3759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4606A6D-7F05-E21E-99AE-38C0A586C998}"/>
              </a:ext>
            </a:extLst>
          </p:cNvPr>
          <p:cNvSpPr/>
          <p:nvPr/>
        </p:nvSpPr>
        <p:spPr>
          <a:xfrm>
            <a:off x="7029844" y="1584965"/>
            <a:ext cx="2661920" cy="37592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單箭頭接點 36">
            <a:extLst>
              <a:ext uri="{FF2B5EF4-FFF2-40B4-BE49-F238E27FC236}">
                <a16:creationId xmlns:a16="http://schemas.microsoft.com/office/drawing/2014/main" id="{D759E42B-B44E-0CE4-70A0-5A04EA4D2DA4}"/>
              </a:ext>
            </a:extLst>
          </p:cNvPr>
          <p:cNvCxnSpPr>
            <a:stCxn id="26" idx="0"/>
            <a:endCxn id="28" idx="2"/>
          </p:cNvCxnSpPr>
          <p:nvPr/>
        </p:nvCxnSpPr>
        <p:spPr>
          <a:xfrm flipV="1">
            <a:off x="8401444" y="5466085"/>
            <a:ext cx="0" cy="218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0072CBF9-1F51-0A45-A1D4-584D085B1A7E}"/>
              </a:ext>
            </a:extLst>
          </p:cNvPr>
          <p:cNvCxnSpPr/>
          <p:nvPr/>
        </p:nvCxnSpPr>
        <p:spPr>
          <a:xfrm flipV="1">
            <a:off x="8373504" y="4495805"/>
            <a:ext cx="0" cy="218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CC605657-ADDE-A2EA-20D7-48DBAE45E786}"/>
              </a:ext>
            </a:extLst>
          </p:cNvPr>
          <p:cNvCxnSpPr/>
          <p:nvPr/>
        </p:nvCxnSpPr>
        <p:spPr>
          <a:xfrm flipV="1">
            <a:off x="8363344" y="3525525"/>
            <a:ext cx="0" cy="218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40E7E861-9D04-553F-331E-31539EED5321}"/>
              </a:ext>
            </a:extLst>
          </p:cNvPr>
          <p:cNvCxnSpPr/>
          <p:nvPr/>
        </p:nvCxnSpPr>
        <p:spPr>
          <a:xfrm flipV="1">
            <a:off x="8363344" y="2555245"/>
            <a:ext cx="0" cy="218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6BB73D69-13B6-D54C-FC84-1615E5096320}"/>
              </a:ext>
            </a:extLst>
          </p:cNvPr>
          <p:cNvCxnSpPr/>
          <p:nvPr/>
        </p:nvCxnSpPr>
        <p:spPr>
          <a:xfrm flipV="1">
            <a:off x="8360804" y="1962541"/>
            <a:ext cx="0" cy="218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93E63BCC-F469-3D0B-4B24-BB08E18BC870}"/>
              </a:ext>
            </a:extLst>
          </p:cNvPr>
          <p:cNvCxnSpPr/>
          <p:nvPr/>
        </p:nvCxnSpPr>
        <p:spPr>
          <a:xfrm>
            <a:off x="9793364" y="1584965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32C253E4-DDB2-774B-ADCA-1BCEB5DA8C2A}"/>
              </a:ext>
            </a:extLst>
          </p:cNvPr>
          <p:cNvCxnSpPr/>
          <p:nvPr/>
        </p:nvCxnSpPr>
        <p:spPr>
          <a:xfrm>
            <a:off x="9793364" y="6436365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88329CEF-09A8-E718-716D-71037E5EE855}"/>
              </a:ext>
            </a:extLst>
          </p:cNvPr>
          <p:cNvCxnSpPr/>
          <p:nvPr/>
        </p:nvCxnSpPr>
        <p:spPr>
          <a:xfrm flipV="1">
            <a:off x="10062604" y="1584966"/>
            <a:ext cx="0" cy="1990149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940E6136-6E27-61F8-2189-62343120329A}"/>
              </a:ext>
            </a:extLst>
          </p:cNvPr>
          <p:cNvCxnSpPr/>
          <p:nvPr/>
        </p:nvCxnSpPr>
        <p:spPr>
          <a:xfrm flipV="1">
            <a:off x="10062604" y="4495806"/>
            <a:ext cx="0" cy="1990149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A7E07032-5DC3-6197-D104-8A4F4A23BF65}"/>
                  </a:ext>
                </a:extLst>
              </p:cNvPr>
              <p:cNvSpPr txBox="1"/>
              <p:nvPr/>
            </p:nvSpPr>
            <p:spPr>
              <a:xfrm>
                <a:off x="9533043" y="3595168"/>
                <a:ext cx="117596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Deeper: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文字方塊 58">
                <a:extLst>
                  <a:ext uri="{FF2B5EF4-FFF2-40B4-BE49-F238E27FC236}">
                    <a16:creationId xmlns:a16="http://schemas.microsoft.com/office/drawing/2014/main" id="{A7E07032-5DC3-6197-D104-8A4F4A23B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043" y="3595168"/>
                <a:ext cx="1175963" cy="830997"/>
              </a:xfrm>
              <a:prstGeom prst="rect">
                <a:avLst/>
              </a:prstGeom>
              <a:blipFill>
                <a:blip r:embed="rId2"/>
                <a:stretch>
                  <a:fillRect l="-8290" t="-5882" r="-51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箭號: 向右 59">
            <a:extLst>
              <a:ext uri="{FF2B5EF4-FFF2-40B4-BE49-F238E27FC236}">
                <a16:creationId xmlns:a16="http://schemas.microsoft.com/office/drawing/2014/main" id="{3ADC35DA-CA23-0AD2-E636-78D0A4A456C5}"/>
              </a:ext>
            </a:extLst>
          </p:cNvPr>
          <p:cNvSpPr/>
          <p:nvPr/>
        </p:nvSpPr>
        <p:spPr>
          <a:xfrm>
            <a:off x="5843344" y="4845879"/>
            <a:ext cx="1056635" cy="610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6B0F033D-5BC8-622F-DCE6-874BA4214145}"/>
                  </a:ext>
                </a:extLst>
              </p:cNvPr>
              <p:cNvSpPr txBox="1"/>
              <p:nvPr/>
            </p:nvSpPr>
            <p:spPr>
              <a:xfrm>
                <a:off x="5813390" y="3826000"/>
                <a:ext cx="110639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Depth </a:t>
                </a:r>
              </a:p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</m:oMath>
                  </m:oMathPara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6B0F033D-5BC8-622F-DCE6-874BA4214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390" y="3826000"/>
                <a:ext cx="1106393" cy="1200329"/>
              </a:xfrm>
              <a:prstGeom prst="rect">
                <a:avLst/>
              </a:prstGeom>
              <a:blipFill>
                <a:blip r:embed="rId3"/>
                <a:stretch>
                  <a:fillRect l="-7182" t="-4061" r="-66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F5DDB490-6121-1FD8-D4CF-A0C28C5EEBAF}"/>
              </a:ext>
            </a:extLst>
          </p:cNvPr>
          <p:cNvCxnSpPr/>
          <p:nvPr/>
        </p:nvCxnSpPr>
        <p:spPr>
          <a:xfrm>
            <a:off x="1431684" y="3825999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B586D21D-1B29-7111-68FC-98392A8E8215}"/>
              </a:ext>
            </a:extLst>
          </p:cNvPr>
          <p:cNvCxnSpPr/>
          <p:nvPr/>
        </p:nvCxnSpPr>
        <p:spPr>
          <a:xfrm>
            <a:off x="1431684" y="6436365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8F64E46B-A5E0-98C4-C44B-3954D73C1E32}"/>
              </a:ext>
            </a:extLst>
          </p:cNvPr>
          <p:cNvCxnSpPr>
            <a:cxnSpLocks/>
          </p:cNvCxnSpPr>
          <p:nvPr/>
        </p:nvCxnSpPr>
        <p:spPr>
          <a:xfrm flipV="1">
            <a:off x="1711084" y="3825999"/>
            <a:ext cx="0" cy="1106686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C6699606-905B-3178-3A1D-CA5AB49EC292}"/>
              </a:ext>
            </a:extLst>
          </p:cNvPr>
          <p:cNvCxnSpPr>
            <a:cxnSpLocks/>
          </p:cNvCxnSpPr>
          <p:nvPr/>
        </p:nvCxnSpPr>
        <p:spPr>
          <a:xfrm flipV="1">
            <a:off x="1711084" y="5540520"/>
            <a:ext cx="0" cy="100639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9F2E7372-CA70-2D3E-90CA-0AA976231D59}"/>
                  </a:ext>
                </a:extLst>
              </p:cNvPr>
              <p:cNvSpPr txBox="1"/>
              <p:nvPr/>
            </p:nvSpPr>
            <p:spPr>
              <a:xfrm>
                <a:off x="1529001" y="5005770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69" name="文字方塊 68">
                <a:extLst>
                  <a:ext uri="{FF2B5EF4-FFF2-40B4-BE49-F238E27FC236}">
                    <a16:creationId xmlns:a16="http://schemas.microsoft.com/office/drawing/2014/main" id="{9F2E7372-CA70-2D3E-90CA-0AA976231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001" y="5005770"/>
                <a:ext cx="42338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標題 1">
            <a:extLst>
              <a:ext uri="{FF2B5EF4-FFF2-40B4-BE49-F238E27FC236}">
                <a16:creationId xmlns:a16="http://schemas.microsoft.com/office/drawing/2014/main" id="{0A8ADA91-3495-E895-23D8-DFEFDDCBB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8611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CNN : Efficient Net Model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46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4FE59D7E-AA5D-B846-C22E-E60D8C6253C7}"/>
              </a:ext>
            </a:extLst>
          </p:cNvPr>
          <p:cNvGrpSpPr/>
          <p:nvPr/>
        </p:nvGrpSpPr>
        <p:grpSpPr>
          <a:xfrm>
            <a:off x="929641" y="2847538"/>
            <a:ext cx="3761945" cy="3698836"/>
            <a:chOff x="584200" y="2641004"/>
            <a:chExt cx="3761945" cy="3698836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F8B38272-B645-9A73-DC98-761780489212}"/>
                </a:ext>
              </a:extLst>
            </p:cNvPr>
            <p:cNvGrpSpPr/>
            <p:nvPr/>
          </p:nvGrpSpPr>
          <p:grpSpPr>
            <a:xfrm>
              <a:off x="1422400" y="5212080"/>
              <a:ext cx="985520" cy="751840"/>
              <a:chOff x="1422400" y="5100320"/>
              <a:chExt cx="985520" cy="751840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1978A7B5-B05B-F697-A423-7F7AA6BCEED7}"/>
                  </a:ext>
                </a:extLst>
              </p:cNvPr>
              <p:cNvSpPr/>
              <p:nvPr/>
            </p:nvSpPr>
            <p:spPr>
              <a:xfrm>
                <a:off x="1422400" y="547624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FC96BF66-D737-BF59-F913-4AB809D279C9}"/>
                  </a:ext>
                </a:extLst>
              </p:cNvPr>
              <p:cNvSpPr/>
              <p:nvPr/>
            </p:nvSpPr>
            <p:spPr>
              <a:xfrm>
                <a:off x="1422400" y="510032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1DE22090-12DF-FA73-A946-E5EC21676A64}"/>
                </a:ext>
              </a:extLst>
            </p:cNvPr>
            <p:cNvGrpSpPr/>
            <p:nvPr/>
          </p:nvGrpSpPr>
          <p:grpSpPr>
            <a:xfrm>
              <a:off x="1036320" y="4084320"/>
              <a:ext cx="1757680" cy="751840"/>
              <a:chOff x="1036320" y="4084320"/>
              <a:chExt cx="1757680" cy="75184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C51B6479-6E49-E3E0-A749-7EA10E4ECE62}"/>
                  </a:ext>
                </a:extLst>
              </p:cNvPr>
              <p:cNvSpPr/>
              <p:nvPr/>
            </p:nvSpPr>
            <p:spPr>
              <a:xfrm>
                <a:off x="1036320" y="446024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E857ACF-3E11-8F69-6F4B-E358F128CCEE}"/>
                  </a:ext>
                </a:extLst>
              </p:cNvPr>
              <p:cNvSpPr/>
              <p:nvPr/>
            </p:nvSpPr>
            <p:spPr>
              <a:xfrm>
                <a:off x="1036320" y="408432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698FE8D-23AA-DAE5-5354-DF9C02E04001}"/>
                </a:ext>
              </a:extLst>
            </p:cNvPr>
            <p:cNvSpPr/>
            <p:nvPr/>
          </p:nvSpPr>
          <p:spPr>
            <a:xfrm>
              <a:off x="584200" y="3322320"/>
              <a:ext cx="2661920" cy="37592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C0F2665F-C933-698C-4C32-CA836903A28A}"/>
                </a:ext>
              </a:extLst>
            </p:cNvPr>
            <p:cNvGrpSpPr/>
            <p:nvPr/>
          </p:nvGrpSpPr>
          <p:grpSpPr>
            <a:xfrm>
              <a:off x="584200" y="2641004"/>
              <a:ext cx="2656840" cy="569556"/>
              <a:chOff x="584200" y="2641004"/>
              <a:chExt cx="2656840" cy="569556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80A0AA32-565C-400C-CA42-D609C544A554}"/>
                  </a:ext>
                </a:extLst>
              </p:cNvPr>
              <p:cNvGrpSpPr/>
              <p:nvPr/>
            </p:nvGrpSpPr>
            <p:grpSpPr>
              <a:xfrm>
                <a:off x="584200" y="2895600"/>
                <a:ext cx="2656840" cy="314960"/>
                <a:chOff x="584200" y="2895600"/>
                <a:chExt cx="2656840" cy="314960"/>
              </a:xfrm>
            </p:grpSpPr>
            <p:cxnSp>
              <p:nvCxnSpPr>
                <p:cNvPr id="18" name="直線接點 17">
                  <a:extLst>
                    <a:ext uri="{FF2B5EF4-FFF2-40B4-BE49-F238E27FC236}">
                      <a16:creationId xmlns:a16="http://schemas.microsoft.com/office/drawing/2014/main" id="{FCDDB2EC-E2B6-8D3E-D896-E5C496BA3D42}"/>
                    </a:ext>
                  </a:extLst>
                </p:cNvPr>
                <p:cNvCxnSpPr/>
                <p:nvPr/>
              </p:nvCxnSpPr>
              <p:spPr>
                <a:xfrm>
                  <a:off x="58420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接點 18">
                  <a:extLst>
                    <a:ext uri="{FF2B5EF4-FFF2-40B4-BE49-F238E27FC236}">
                      <a16:creationId xmlns:a16="http://schemas.microsoft.com/office/drawing/2014/main" id="{70D65935-B47F-E14B-0990-B605B3765293}"/>
                    </a:ext>
                  </a:extLst>
                </p:cNvPr>
                <p:cNvCxnSpPr/>
                <p:nvPr/>
              </p:nvCxnSpPr>
              <p:spPr>
                <a:xfrm>
                  <a:off x="324104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單箭頭接點 19">
                  <a:extLst>
                    <a:ext uri="{FF2B5EF4-FFF2-40B4-BE49-F238E27FC236}">
                      <a16:creationId xmlns:a16="http://schemas.microsoft.com/office/drawing/2014/main" id="{891D4A1C-7992-2133-0182-EE8AA60DD41F}"/>
                    </a:ext>
                  </a:extLst>
                </p:cNvPr>
                <p:cNvCxnSpPr/>
                <p:nvPr/>
              </p:nvCxnSpPr>
              <p:spPr>
                <a:xfrm>
                  <a:off x="584200" y="3058160"/>
                  <a:ext cx="265684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96D65B1A-3913-2E01-A615-87D3E487CB14}"/>
                  </a:ext>
                </a:extLst>
              </p:cNvPr>
              <p:cNvSpPr txBox="1"/>
              <p:nvPr/>
            </p:nvSpPr>
            <p:spPr>
              <a:xfrm>
                <a:off x="1285499" y="2641004"/>
                <a:ext cx="1260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左大括弧 8">
              <a:extLst>
                <a:ext uri="{FF2B5EF4-FFF2-40B4-BE49-F238E27FC236}">
                  <a16:creationId xmlns:a16="http://schemas.microsoft.com/office/drawing/2014/main" id="{893896DE-AF49-2A67-D931-3DFB38186009}"/>
                </a:ext>
              </a:extLst>
            </p:cNvPr>
            <p:cNvSpPr/>
            <p:nvPr/>
          </p:nvSpPr>
          <p:spPr>
            <a:xfrm flipH="1">
              <a:off x="2581656" y="5212080"/>
              <a:ext cx="567944" cy="375920"/>
            </a:xfrm>
            <a:prstGeom prst="leftBrace">
              <a:avLst>
                <a:gd name="adj1" fmla="val 8333"/>
                <a:gd name="adj2" fmla="val 6081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文字方塊 9">
                  <a:extLst>
                    <a:ext uri="{FF2B5EF4-FFF2-40B4-BE49-F238E27FC236}">
                      <a16:creationId xmlns:a16="http://schemas.microsoft.com/office/drawing/2014/main" id="{8F5EBD3D-A838-12A1-3E33-4A04A4B88581}"/>
                    </a:ext>
                  </a:extLst>
                </p:cNvPr>
                <p:cNvSpPr txBox="1"/>
                <p:nvPr/>
              </p:nvSpPr>
              <p:spPr>
                <a:xfrm>
                  <a:off x="3052201" y="5068074"/>
                  <a:ext cx="129394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zh-TW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Resolution</a:t>
                  </a:r>
                </a:p>
                <a:p>
                  <a:pPr algn="ctr"/>
                  <a:r>
                    <a:rPr lang="en-US" altLang="zh-TW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</a:t>
                  </a:r>
                  <a14:m>
                    <m:oMath xmlns:m="http://schemas.openxmlformats.org/officeDocument/2006/math"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a14:m>
                  <a:r>
                    <a:rPr lang="en-US" altLang="zh-TW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</a:t>
                  </a:r>
                  <a:endParaRPr lang="zh-TW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文字方塊 9">
                  <a:extLst>
                    <a:ext uri="{FF2B5EF4-FFF2-40B4-BE49-F238E27FC236}">
                      <a16:creationId xmlns:a16="http://schemas.microsoft.com/office/drawing/2014/main" id="{8F5EBD3D-A838-12A1-3E33-4A04A4B885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201" y="5068074"/>
                  <a:ext cx="1293944" cy="707886"/>
                </a:xfrm>
                <a:prstGeom prst="rect">
                  <a:avLst/>
                </a:prstGeom>
                <a:blipFill>
                  <a:blip r:embed="rId2"/>
                  <a:stretch>
                    <a:fillRect l="-4225" t="-4310" r="-4225" b="-1465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68D81F9E-EAA4-464E-AB81-0772852221F0}"/>
                </a:ext>
              </a:extLst>
            </p:cNvPr>
            <p:cNvCxnSpPr>
              <a:cxnSpLocks/>
              <a:endCxn id="21" idx="3"/>
            </p:cNvCxnSpPr>
            <p:nvPr/>
          </p:nvCxnSpPr>
          <p:spPr>
            <a:xfrm flipH="1">
              <a:off x="2794000" y="4648200"/>
              <a:ext cx="5384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B6DB4BF2-9CFE-5B99-A1E0-3692CCAFFF21}"/>
                </a:ext>
              </a:extLst>
            </p:cNvPr>
            <p:cNvSpPr txBox="1"/>
            <p:nvPr/>
          </p:nvSpPr>
          <p:spPr>
            <a:xfrm>
              <a:off x="3266450" y="4466828"/>
              <a:ext cx="917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</a:t>
              </a:r>
              <a:r>
                <a:rPr lang="en-US" altLang="zh-TW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B4E83FFD-1812-3FDB-984F-AA50CE17F8A1}"/>
                </a:ext>
              </a:extLst>
            </p:cNvPr>
            <p:cNvCxnSpPr>
              <a:stCxn id="24" idx="0"/>
              <a:endCxn id="21" idx="2"/>
            </p:cNvCxnSpPr>
            <p:nvPr/>
          </p:nvCxnSpPr>
          <p:spPr>
            <a:xfrm flipV="1">
              <a:off x="1915160" y="483616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97E306F5-3503-1BBA-3FF7-3AF9BF5FB27E}"/>
                </a:ext>
              </a:extLst>
            </p:cNvPr>
            <p:cNvCxnSpPr/>
            <p:nvPr/>
          </p:nvCxnSpPr>
          <p:spPr>
            <a:xfrm flipV="1">
              <a:off x="1887220" y="369824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A669346C-42F7-29D3-BC4E-3AD641C36F1B}"/>
                </a:ext>
              </a:extLst>
            </p:cNvPr>
            <p:cNvCxnSpPr/>
            <p:nvPr/>
          </p:nvCxnSpPr>
          <p:spPr>
            <a:xfrm flipV="1">
              <a:off x="1887220" y="596392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76752683-FC27-E790-8B55-AFC3C7227F48}"/>
              </a:ext>
            </a:extLst>
          </p:cNvPr>
          <p:cNvGrpSpPr/>
          <p:nvPr/>
        </p:nvGrpSpPr>
        <p:grpSpPr>
          <a:xfrm>
            <a:off x="6460276" y="1658818"/>
            <a:ext cx="4385526" cy="4887556"/>
            <a:chOff x="5323371" y="1289724"/>
            <a:chExt cx="4385526" cy="4887556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53418492-AEAF-82FE-455F-6EEA0C928649}"/>
                </a:ext>
              </a:extLst>
            </p:cNvPr>
            <p:cNvGrpSpPr/>
            <p:nvPr/>
          </p:nvGrpSpPr>
          <p:grpSpPr>
            <a:xfrm>
              <a:off x="5323371" y="1289724"/>
              <a:ext cx="4385526" cy="4887556"/>
              <a:chOff x="584200" y="1452284"/>
              <a:chExt cx="4385526" cy="4887556"/>
            </a:xfrm>
          </p:grpSpPr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58E0BEEE-A252-344C-A703-16434DA41A0F}"/>
                  </a:ext>
                </a:extLst>
              </p:cNvPr>
              <p:cNvSpPr/>
              <p:nvPr/>
            </p:nvSpPr>
            <p:spPr>
              <a:xfrm>
                <a:off x="1422400" y="5212080"/>
                <a:ext cx="985520" cy="75184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7" name="群組 26">
                <a:extLst>
                  <a:ext uri="{FF2B5EF4-FFF2-40B4-BE49-F238E27FC236}">
                    <a16:creationId xmlns:a16="http://schemas.microsoft.com/office/drawing/2014/main" id="{FE57E133-60A0-F0BB-9492-01EDEF8B7885}"/>
                  </a:ext>
                </a:extLst>
              </p:cNvPr>
              <p:cNvGrpSpPr/>
              <p:nvPr/>
            </p:nvGrpSpPr>
            <p:grpSpPr>
              <a:xfrm>
                <a:off x="1036320" y="2911723"/>
                <a:ext cx="1757680" cy="751840"/>
                <a:chOff x="1036320" y="2911723"/>
                <a:chExt cx="1757680" cy="751840"/>
              </a:xfrm>
            </p:grpSpPr>
            <p:sp>
              <p:nvSpPr>
                <p:cNvPr id="42" name="矩形 41">
                  <a:extLst>
                    <a:ext uri="{FF2B5EF4-FFF2-40B4-BE49-F238E27FC236}">
                      <a16:creationId xmlns:a16="http://schemas.microsoft.com/office/drawing/2014/main" id="{6812DA39-4B3C-2F5B-FD84-FF9D1EB95514}"/>
                    </a:ext>
                  </a:extLst>
                </p:cNvPr>
                <p:cNvSpPr/>
                <p:nvPr/>
              </p:nvSpPr>
              <p:spPr>
                <a:xfrm>
                  <a:off x="1036320" y="3287643"/>
                  <a:ext cx="1757680" cy="375920"/>
                </a:xfrm>
                <a:prstGeom prst="rect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sp>
              <p:nvSpPr>
                <p:cNvPr id="43" name="矩形 42">
                  <a:extLst>
                    <a:ext uri="{FF2B5EF4-FFF2-40B4-BE49-F238E27FC236}">
                      <a16:creationId xmlns:a16="http://schemas.microsoft.com/office/drawing/2014/main" id="{AF55F05E-404A-FB4E-857D-B0DA065DBB4B}"/>
                    </a:ext>
                  </a:extLst>
                </p:cNvPr>
                <p:cNvSpPr/>
                <p:nvPr/>
              </p:nvSpPr>
              <p:spPr>
                <a:xfrm>
                  <a:off x="1036320" y="2911723"/>
                  <a:ext cx="1757680" cy="375920"/>
                </a:xfrm>
                <a:prstGeom prst="rect">
                  <a:avLst/>
                </a:prstGeom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3E4E7F4-86DE-EAA7-8467-3CFC37D64326}"/>
                  </a:ext>
                </a:extLst>
              </p:cNvPr>
              <p:cNvSpPr/>
              <p:nvPr/>
            </p:nvSpPr>
            <p:spPr>
              <a:xfrm>
                <a:off x="584200" y="2165846"/>
                <a:ext cx="2661920" cy="375920"/>
              </a:xfrm>
              <a:prstGeom prst="rec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grpSp>
            <p:nvGrpSpPr>
              <p:cNvPr id="29" name="群組 28">
                <a:extLst>
                  <a:ext uri="{FF2B5EF4-FFF2-40B4-BE49-F238E27FC236}">
                    <a16:creationId xmlns:a16="http://schemas.microsoft.com/office/drawing/2014/main" id="{B8F06CF5-C466-ACE4-2DB1-0046D42313DF}"/>
                  </a:ext>
                </a:extLst>
              </p:cNvPr>
              <p:cNvGrpSpPr/>
              <p:nvPr/>
            </p:nvGrpSpPr>
            <p:grpSpPr>
              <a:xfrm>
                <a:off x="584200" y="1452284"/>
                <a:ext cx="2656840" cy="569556"/>
                <a:chOff x="584200" y="1452284"/>
                <a:chExt cx="2656840" cy="569556"/>
              </a:xfrm>
            </p:grpSpPr>
            <p:grpSp>
              <p:nvGrpSpPr>
                <p:cNvPr id="37" name="群組 36">
                  <a:extLst>
                    <a:ext uri="{FF2B5EF4-FFF2-40B4-BE49-F238E27FC236}">
                      <a16:creationId xmlns:a16="http://schemas.microsoft.com/office/drawing/2014/main" id="{D12BB005-6233-3260-859C-D6E1AB843C41}"/>
                    </a:ext>
                  </a:extLst>
                </p:cNvPr>
                <p:cNvGrpSpPr/>
                <p:nvPr/>
              </p:nvGrpSpPr>
              <p:grpSpPr>
                <a:xfrm>
                  <a:off x="584200" y="1706880"/>
                  <a:ext cx="2656840" cy="314960"/>
                  <a:chOff x="584200" y="1706880"/>
                  <a:chExt cx="2656840" cy="314960"/>
                </a:xfrm>
              </p:grpSpPr>
              <p:cxnSp>
                <p:nvCxnSpPr>
                  <p:cNvPr id="39" name="直線接點 38">
                    <a:extLst>
                      <a:ext uri="{FF2B5EF4-FFF2-40B4-BE49-F238E27FC236}">
                        <a16:creationId xmlns:a16="http://schemas.microsoft.com/office/drawing/2014/main" id="{E5302F2B-6A3B-0D73-C742-4B4A95E0D37E}"/>
                      </a:ext>
                    </a:extLst>
                  </p:cNvPr>
                  <p:cNvCxnSpPr/>
                  <p:nvPr/>
                </p:nvCxnSpPr>
                <p:spPr>
                  <a:xfrm>
                    <a:off x="584200" y="1706880"/>
                    <a:ext cx="0" cy="3149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線接點 39">
                    <a:extLst>
                      <a:ext uri="{FF2B5EF4-FFF2-40B4-BE49-F238E27FC236}">
                        <a16:creationId xmlns:a16="http://schemas.microsoft.com/office/drawing/2014/main" id="{BA0E18A6-8140-634C-AD50-1F89CF22AA99}"/>
                      </a:ext>
                    </a:extLst>
                  </p:cNvPr>
                  <p:cNvCxnSpPr/>
                  <p:nvPr/>
                </p:nvCxnSpPr>
                <p:spPr>
                  <a:xfrm>
                    <a:off x="3241040" y="1706880"/>
                    <a:ext cx="0" cy="31496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線單箭頭接點 40">
                    <a:extLst>
                      <a:ext uri="{FF2B5EF4-FFF2-40B4-BE49-F238E27FC236}">
                        <a16:creationId xmlns:a16="http://schemas.microsoft.com/office/drawing/2014/main" id="{9FFDD80B-B331-86EF-2A46-4D29D27A7E4A}"/>
                      </a:ext>
                    </a:extLst>
                  </p:cNvPr>
                  <p:cNvCxnSpPr/>
                  <p:nvPr/>
                </p:nvCxnSpPr>
                <p:spPr>
                  <a:xfrm>
                    <a:off x="584200" y="1869440"/>
                    <a:ext cx="2656840" cy="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9DBB0120-F598-4B02-A5F2-A3216FEB7FE7}"/>
                    </a:ext>
                  </a:extLst>
                </p:cNvPr>
                <p:cNvSpPr txBox="1"/>
                <p:nvPr/>
              </p:nvSpPr>
              <p:spPr>
                <a:xfrm>
                  <a:off x="1285499" y="1452284"/>
                  <a:ext cx="126028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TW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channels</a:t>
                  </a:r>
                  <a:endParaRPr lang="zh-TW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字方塊 30">
                    <a:extLst>
                      <a:ext uri="{FF2B5EF4-FFF2-40B4-BE49-F238E27FC236}">
                        <a16:creationId xmlns:a16="http://schemas.microsoft.com/office/drawing/2014/main" id="{45C1CA62-0DCE-BE4D-D5E5-598CC0298334}"/>
                      </a:ext>
                    </a:extLst>
                  </p:cNvPr>
                  <p:cNvSpPr txBox="1"/>
                  <p:nvPr/>
                </p:nvSpPr>
                <p:spPr>
                  <a:xfrm>
                    <a:off x="2986491" y="4529893"/>
                    <a:ext cx="1983235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US" altLang="zh-TW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Higher resolution</a:t>
                    </a:r>
                  </a:p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𝐻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a:rPr lang="zh-TW" alt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oMath>
                      </m:oMathPara>
                    </a14:m>
                    <a:endParaRPr lang="zh-TW" alt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" name="文字方塊 30">
                    <a:extLst>
                      <a:ext uri="{FF2B5EF4-FFF2-40B4-BE49-F238E27FC236}">
                        <a16:creationId xmlns:a16="http://schemas.microsoft.com/office/drawing/2014/main" id="{45C1CA62-0DCE-BE4D-D5E5-598CC029833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6491" y="4529893"/>
                    <a:ext cx="1983235" cy="707886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385" t="-5172" r="-2769" b="-3448"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直線單箭頭接點 33">
                <a:extLst>
                  <a:ext uri="{FF2B5EF4-FFF2-40B4-BE49-F238E27FC236}">
                    <a16:creationId xmlns:a16="http://schemas.microsoft.com/office/drawing/2014/main" id="{0D8B5605-8016-2EC4-782F-905C50021B78}"/>
                  </a:ext>
                </a:extLst>
              </p:cNvPr>
              <p:cNvCxnSpPr>
                <a:cxnSpLocks/>
                <a:endCxn id="42" idx="2"/>
              </p:cNvCxnSpPr>
              <p:nvPr/>
            </p:nvCxnSpPr>
            <p:spPr>
              <a:xfrm flipV="1">
                <a:off x="1915160" y="3663563"/>
                <a:ext cx="0" cy="98463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單箭頭接點 34">
                <a:extLst>
                  <a:ext uri="{FF2B5EF4-FFF2-40B4-BE49-F238E27FC236}">
                    <a16:creationId xmlns:a16="http://schemas.microsoft.com/office/drawing/2014/main" id="{C1C9ED35-EFD9-596B-62EF-03B2E65983DD}"/>
                  </a:ext>
                </a:extLst>
              </p:cNvPr>
              <p:cNvCxnSpPr/>
              <p:nvPr/>
            </p:nvCxnSpPr>
            <p:spPr>
              <a:xfrm flipV="1">
                <a:off x="1887220" y="2525643"/>
                <a:ext cx="0" cy="3759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單箭頭接點 35">
                <a:extLst>
                  <a:ext uri="{FF2B5EF4-FFF2-40B4-BE49-F238E27FC236}">
                    <a16:creationId xmlns:a16="http://schemas.microsoft.com/office/drawing/2014/main" id="{36BC7B11-2117-232D-2154-BC4C90FF36EA}"/>
                  </a:ext>
                </a:extLst>
              </p:cNvPr>
              <p:cNvCxnSpPr/>
              <p:nvPr/>
            </p:nvCxnSpPr>
            <p:spPr>
              <a:xfrm flipV="1">
                <a:off x="1887220" y="5963920"/>
                <a:ext cx="0" cy="37592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7FDB3392-6C8E-AC8B-CD57-22FDB615835F}"/>
                </a:ext>
              </a:extLst>
            </p:cNvPr>
            <p:cNvSpPr/>
            <p:nvPr/>
          </p:nvSpPr>
          <p:spPr>
            <a:xfrm>
              <a:off x="6159031" y="4297680"/>
              <a:ext cx="985520" cy="751840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E2D91761-CC50-D133-A851-FAD34C07230B}"/>
                </a:ext>
              </a:extLst>
            </p:cNvPr>
            <p:cNvCxnSpPr/>
            <p:nvPr/>
          </p:nvCxnSpPr>
          <p:spPr>
            <a:xfrm>
              <a:off x="7284951" y="4304268"/>
              <a:ext cx="5232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B55D1346-092E-DA77-935F-987B651EB549}"/>
                </a:ext>
              </a:extLst>
            </p:cNvPr>
            <p:cNvCxnSpPr/>
            <p:nvPr/>
          </p:nvCxnSpPr>
          <p:spPr>
            <a:xfrm>
              <a:off x="7299722" y="5049520"/>
              <a:ext cx="5232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16E98A00-8E77-6D52-33AE-F305B087E2C0}"/>
                </a:ext>
              </a:extLst>
            </p:cNvPr>
            <p:cNvCxnSpPr/>
            <p:nvPr/>
          </p:nvCxnSpPr>
          <p:spPr>
            <a:xfrm>
              <a:off x="7533171" y="4304268"/>
              <a:ext cx="0" cy="745252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箭號: 向右 58">
            <a:extLst>
              <a:ext uri="{FF2B5EF4-FFF2-40B4-BE49-F238E27FC236}">
                <a16:creationId xmlns:a16="http://schemas.microsoft.com/office/drawing/2014/main" id="{BE341949-D173-4943-ECD8-77A5B39B83B8}"/>
              </a:ext>
            </a:extLst>
          </p:cNvPr>
          <p:cNvSpPr/>
          <p:nvPr/>
        </p:nvSpPr>
        <p:spPr>
          <a:xfrm>
            <a:off x="5024952" y="4548734"/>
            <a:ext cx="1056635" cy="610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0D851C6-4554-2EFD-2B5C-331B5B234117}"/>
                  </a:ext>
                </a:extLst>
              </p:cNvPr>
              <p:cNvSpPr txBox="1"/>
              <p:nvPr/>
            </p:nvSpPr>
            <p:spPr>
              <a:xfrm>
                <a:off x="4727638" y="3466446"/>
                <a:ext cx="159370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 </a:t>
                </a:r>
              </a:p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Scaling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</m:oMath>
                  </m:oMathPara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0D851C6-4554-2EFD-2B5C-331B5B2341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638" y="3466446"/>
                <a:ext cx="1593706" cy="1200329"/>
              </a:xfrm>
              <a:prstGeom prst="rect">
                <a:avLst/>
              </a:prstGeom>
              <a:blipFill>
                <a:blip r:embed="rId4"/>
                <a:stretch>
                  <a:fillRect l="-5747" t="-4061" r="-5364" b="-30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標題 1">
            <a:extLst>
              <a:ext uri="{FF2B5EF4-FFF2-40B4-BE49-F238E27FC236}">
                <a16:creationId xmlns:a16="http://schemas.microsoft.com/office/drawing/2014/main" id="{5601A938-064B-7194-CB8B-EFECACA77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5594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CNN : Efficient Net Model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8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3A01865-D7A9-702F-F835-3EAEBDA33FED}"/>
              </a:ext>
            </a:extLst>
          </p:cNvPr>
          <p:cNvGrpSpPr/>
          <p:nvPr/>
        </p:nvGrpSpPr>
        <p:grpSpPr>
          <a:xfrm>
            <a:off x="1305211" y="3397229"/>
            <a:ext cx="3761945" cy="3698836"/>
            <a:chOff x="584200" y="2641004"/>
            <a:chExt cx="3761945" cy="3698836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5541607A-0744-ADCA-A267-AEDF9D825AE9}"/>
                </a:ext>
              </a:extLst>
            </p:cNvPr>
            <p:cNvGrpSpPr/>
            <p:nvPr/>
          </p:nvGrpSpPr>
          <p:grpSpPr>
            <a:xfrm>
              <a:off x="1422400" y="5212080"/>
              <a:ext cx="985520" cy="751840"/>
              <a:chOff x="1422400" y="5100320"/>
              <a:chExt cx="985520" cy="751840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EC55E2D-FE35-DDAA-552F-4DF8BB547FE6}"/>
                  </a:ext>
                </a:extLst>
              </p:cNvPr>
              <p:cNvSpPr/>
              <p:nvPr/>
            </p:nvSpPr>
            <p:spPr>
              <a:xfrm>
                <a:off x="1422400" y="547624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BF2EFFB-2972-A0EA-460D-54D62177949E}"/>
                  </a:ext>
                </a:extLst>
              </p:cNvPr>
              <p:cNvSpPr/>
              <p:nvPr/>
            </p:nvSpPr>
            <p:spPr>
              <a:xfrm>
                <a:off x="1422400" y="5100320"/>
                <a:ext cx="985520" cy="375920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EF232875-6A13-53E1-074F-8830D8702747}"/>
                </a:ext>
              </a:extLst>
            </p:cNvPr>
            <p:cNvGrpSpPr/>
            <p:nvPr/>
          </p:nvGrpSpPr>
          <p:grpSpPr>
            <a:xfrm>
              <a:off x="1036320" y="4084320"/>
              <a:ext cx="1757680" cy="751840"/>
              <a:chOff x="1036320" y="4084320"/>
              <a:chExt cx="1757680" cy="75184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820B81A-E484-6146-D809-A7A8E118039F}"/>
                  </a:ext>
                </a:extLst>
              </p:cNvPr>
              <p:cNvSpPr/>
              <p:nvPr/>
            </p:nvSpPr>
            <p:spPr>
              <a:xfrm>
                <a:off x="1036320" y="446024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896C21D6-0833-4A29-AB51-9D6EA2DDC307}"/>
                  </a:ext>
                </a:extLst>
              </p:cNvPr>
              <p:cNvSpPr/>
              <p:nvPr/>
            </p:nvSpPr>
            <p:spPr>
              <a:xfrm>
                <a:off x="1036320" y="4084320"/>
                <a:ext cx="1757680" cy="375920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4A92499-41AB-56F1-161D-C93F3C850CAF}"/>
                </a:ext>
              </a:extLst>
            </p:cNvPr>
            <p:cNvSpPr/>
            <p:nvPr/>
          </p:nvSpPr>
          <p:spPr>
            <a:xfrm>
              <a:off x="584200" y="3322320"/>
              <a:ext cx="2661920" cy="375920"/>
            </a:xfrm>
            <a:prstGeom prst="rec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320BD7BB-5797-1F33-F909-825CA5A3B61B}"/>
                </a:ext>
              </a:extLst>
            </p:cNvPr>
            <p:cNvGrpSpPr/>
            <p:nvPr/>
          </p:nvGrpSpPr>
          <p:grpSpPr>
            <a:xfrm>
              <a:off x="584200" y="2641004"/>
              <a:ext cx="2656840" cy="569556"/>
              <a:chOff x="584200" y="2641004"/>
              <a:chExt cx="2656840" cy="569556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A7DBA13D-B93A-A439-4DAE-86F037D8EE2D}"/>
                  </a:ext>
                </a:extLst>
              </p:cNvPr>
              <p:cNvGrpSpPr/>
              <p:nvPr/>
            </p:nvGrpSpPr>
            <p:grpSpPr>
              <a:xfrm>
                <a:off x="584200" y="2895600"/>
                <a:ext cx="2656840" cy="314960"/>
                <a:chOff x="584200" y="2895600"/>
                <a:chExt cx="2656840" cy="314960"/>
              </a:xfrm>
            </p:grpSpPr>
            <p:cxnSp>
              <p:nvCxnSpPr>
                <p:cNvPr id="18" name="直線接點 17">
                  <a:extLst>
                    <a:ext uri="{FF2B5EF4-FFF2-40B4-BE49-F238E27FC236}">
                      <a16:creationId xmlns:a16="http://schemas.microsoft.com/office/drawing/2014/main" id="{7F29769C-2CFB-0C5F-24FF-ABA55E65E149}"/>
                    </a:ext>
                  </a:extLst>
                </p:cNvPr>
                <p:cNvCxnSpPr/>
                <p:nvPr/>
              </p:nvCxnSpPr>
              <p:spPr>
                <a:xfrm>
                  <a:off x="58420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接點 18">
                  <a:extLst>
                    <a:ext uri="{FF2B5EF4-FFF2-40B4-BE49-F238E27FC236}">
                      <a16:creationId xmlns:a16="http://schemas.microsoft.com/office/drawing/2014/main" id="{DD83606F-BC9C-BAF1-E619-F15BC74AE1DF}"/>
                    </a:ext>
                  </a:extLst>
                </p:cNvPr>
                <p:cNvCxnSpPr/>
                <p:nvPr/>
              </p:nvCxnSpPr>
              <p:spPr>
                <a:xfrm>
                  <a:off x="3241040" y="2895600"/>
                  <a:ext cx="0" cy="3149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單箭頭接點 19">
                  <a:extLst>
                    <a:ext uri="{FF2B5EF4-FFF2-40B4-BE49-F238E27FC236}">
                      <a16:creationId xmlns:a16="http://schemas.microsoft.com/office/drawing/2014/main" id="{F37FF0B3-545E-8C14-1666-B198BFE7DA61}"/>
                    </a:ext>
                  </a:extLst>
                </p:cNvPr>
                <p:cNvCxnSpPr/>
                <p:nvPr/>
              </p:nvCxnSpPr>
              <p:spPr>
                <a:xfrm>
                  <a:off x="584200" y="3058160"/>
                  <a:ext cx="2656840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806FEE2-2A8F-CDCA-D0BA-BEC46ACFC2D2}"/>
                  </a:ext>
                </a:extLst>
              </p:cNvPr>
              <p:cNvSpPr txBox="1"/>
              <p:nvPr/>
            </p:nvSpPr>
            <p:spPr>
              <a:xfrm>
                <a:off x="1285499" y="2641004"/>
                <a:ext cx="12602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channels</a:t>
                </a:r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左大括弧 8">
              <a:extLst>
                <a:ext uri="{FF2B5EF4-FFF2-40B4-BE49-F238E27FC236}">
                  <a16:creationId xmlns:a16="http://schemas.microsoft.com/office/drawing/2014/main" id="{7E84098C-42DB-2E9E-66B3-C3371D646587}"/>
                </a:ext>
              </a:extLst>
            </p:cNvPr>
            <p:cNvSpPr/>
            <p:nvPr/>
          </p:nvSpPr>
          <p:spPr>
            <a:xfrm flipH="1">
              <a:off x="2581656" y="5212080"/>
              <a:ext cx="567944" cy="375920"/>
            </a:xfrm>
            <a:prstGeom prst="leftBrace">
              <a:avLst>
                <a:gd name="adj1" fmla="val 8333"/>
                <a:gd name="adj2" fmla="val 60811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2228DFAC-6CA2-5109-3EF7-CA39E7F50DF4}"/>
                </a:ext>
              </a:extLst>
            </p:cNvPr>
            <p:cNvSpPr txBox="1"/>
            <p:nvPr/>
          </p:nvSpPr>
          <p:spPr>
            <a:xfrm>
              <a:off x="3052201" y="5068074"/>
              <a:ext cx="12939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Resolution</a:t>
              </a:r>
            </a:p>
            <a:p>
              <a:pPr algn="ctr"/>
              <a:r>
                <a:rPr lang="en-US" altLang="zh-TW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HxW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線單箭頭接點 10">
              <a:extLst>
                <a:ext uri="{FF2B5EF4-FFF2-40B4-BE49-F238E27FC236}">
                  <a16:creationId xmlns:a16="http://schemas.microsoft.com/office/drawing/2014/main" id="{F5960C12-B84E-B9B2-CCC2-5D85546F68DB}"/>
                </a:ext>
              </a:extLst>
            </p:cNvPr>
            <p:cNvCxnSpPr>
              <a:cxnSpLocks/>
              <a:endCxn id="21" idx="3"/>
            </p:cNvCxnSpPr>
            <p:nvPr/>
          </p:nvCxnSpPr>
          <p:spPr>
            <a:xfrm flipH="1">
              <a:off x="2794000" y="4648200"/>
              <a:ext cx="5384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63020E5-CE22-2ADB-3808-F834D7308520}"/>
                </a:ext>
              </a:extLst>
            </p:cNvPr>
            <p:cNvSpPr txBox="1"/>
            <p:nvPr/>
          </p:nvSpPr>
          <p:spPr>
            <a:xfrm>
              <a:off x="3266450" y="4466828"/>
              <a:ext cx="9172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</a:t>
              </a:r>
              <a:r>
                <a:rPr lang="en-US" altLang="zh-TW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線單箭頭接點 12">
              <a:extLst>
                <a:ext uri="{FF2B5EF4-FFF2-40B4-BE49-F238E27FC236}">
                  <a16:creationId xmlns:a16="http://schemas.microsoft.com/office/drawing/2014/main" id="{471BAF92-E7D2-A811-7385-470DDD6BBF87}"/>
                </a:ext>
              </a:extLst>
            </p:cNvPr>
            <p:cNvCxnSpPr>
              <a:stCxn id="24" idx="0"/>
              <a:endCxn id="21" idx="2"/>
            </p:cNvCxnSpPr>
            <p:nvPr/>
          </p:nvCxnSpPr>
          <p:spPr>
            <a:xfrm flipV="1">
              <a:off x="1915160" y="483616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285A09CB-7AAA-0314-93F2-DB3D027C822E}"/>
                </a:ext>
              </a:extLst>
            </p:cNvPr>
            <p:cNvCxnSpPr/>
            <p:nvPr/>
          </p:nvCxnSpPr>
          <p:spPr>
            <a:xfrm flipV="1">
              <a:off x="1887220" y="369824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單箭頭接點 14">
              <a:extLst>
                <a:ext uri="{FF2B5EF4-FFF2-40B4-BE49-F238E27FC236}">
                  <a16:creationId xmlns:a16="http://schemas.microsoft.com/office/drawing/2014/main" id="{29318C9C-9B35-41CE-7A47-BB33DFC900BF}"/>
                </a:ext>
              </a:extLst>
            </p:cNvPr>
            <p:cNvCxnSpPr/>
            <p:nvPr/>
          </p:nvCxnSpPr>
          <p:spPr>
            <a:xfrm flipV="1">
              <a:off x="1887220" y="5963920"/>
              <a:ext cx="0" cy="3759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2AAFB6DD-C570-38DE-FFD7-C9E264574A33}"/>
              </a:ext>
            </a:extLst>
          </p:cNvPr>
          <p:cNvCxnSpPr>
            <a:cxnSpLocks/>
          </p:cNvCxnSpPr>
          <p:nvPr/>
        </p:nvCxnSpPr>
        <p:spPr>
          <a:xfrm flipV="1">
            <a:off x="7558601" y="6720145"/>
            <a:ext cx="0" cy="375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6807A89F-517F-0A3D-1EC2-6CB389AFD49F}"/>
              </a:ext>
            </a:extLst>
          </p:cNvPr>
          <p:cNvSpPr/>
          <p:nvPr/>
        </p:nvSpPr>
        <p:spPr>
          <a:xfrm>
            <a:off x="6738270" y="440366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1832839-94B8-472D-582A-413F53956EE3}"/>
              </a:ext>
            </a:extLst>
          </p:cNvPr>
          <p:cNvSpPr/>
          <p:nvPr/>
        </p:nvSpPr>
        <p:spPr>
          <a:xfrm>
            <a:off x="6738270" y="402774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CCAE11E-5F8F-CFCC-8190-D0E34E476749}"/>
              </a:ext>
            </a:extLst>
          </p:cNvPr>
          <p:cNvSpPr/>
          <p:nvPr/>
        </p:nvSpPr>
        <p:spPr>
          <a:xfrm>
            <a:off x="6738270" y="343338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8FFE2111-360D-6C51-5B49-6C8C4049BC5B}"/>
              </a:ext>
            </a:extLst>
          </p:cNvPr>
          <p:cNvSpPr/>
          <p:nvPr/>
        </p:nvSpPr>
        <p:spPr>
          <a:xfrm>
            <a:off x="6738270" y="3057465"/>
            <a:ext cx="1757680" cy="3759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41DA0F3-70C7-C1D2-482D-3666C2C7801B}"/>
              </a:ext>
            </a:extLst>
          </p:cNvPr>
          <p:cNvSpPr/>
          <p:nvPr/>
        </p:nvSpPr>
        <p:spPr>
          <a:xfrm>
            <a:off x="5719743" y="1868746"/>
            <a:ext cx="4033504" cy="289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7732AD73-7FFF-03E4-7C38-74A6D47904DE}"/>
              </a:ext>
            </a:extLst>
          </p:cNvPr>
          <p:cNvCxnSpPr/>
          <p:nvPr/>
        </p:nvCxnSpPr>
        <p:spPr>
          <a:xfrm flipV="1">
            <a:off x="7617110" y="3809305"/>
            <a:ext cx="0" cy="2184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92CA0A7B-1345-B0B1-8813-96DA34B0C4C4}"/>
              </a:ext>
            </a:extLst>
          </p:cNvPr>
          <p:cNvCxnSpPr>
            <a:cxnSpLocks/>
          </p:cNvCxnSpPr>
          <p:nvPr/>
        </p:nvCxnSpPr>
        <p:spPr>
          <a:xfrm flipV="1">
            <a:off x="7617110" y="2716373"/>
            <a:ext cx="0" cy="3410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6DA8F51C-D5A3-B7EF-A4C3-2DB2A07BFA85}"/>
              </a:ext>
            </a:extLst>
          </p:cNvPr>
          <p:cNvCxnSpPr>
            <a:cxnSpLocks/>
          </p:cNvCxnSpPr>
          <p:nvPr/>
        </p:nvCxnSpPr>
        <p:spPr>
          <a:xfrm flipV="1">
            <a:off x="7614570" y="2158307"/>
            <a:ext cx="0" cy="3064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62383352-2712-863F-CAB3-AD76473DDB5B}"/>
              </a:ext>
            </a:extLst>
          </p:cNvPr>
          <p:cNvCxnSpPr/>
          <p:nvPr/>
        </p:nvCxnSpPr>
        <p:spPr>
          <a:xfrm>
            <a:off x="10351449" y="1930299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F7E6FE82-6487-81F0-0037-A96A2CF4730E}"/>
              </a:ext>
            </a:extLst>
          </p:cNvPr>
          <p:cNvCxnSpPr/>
          <p:nvPr/>
        </p:nvCxnSpPr>
        <p:spPr>
          <a:xfrm>
            <a:off x="10351449" y="6781699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7EE70E97-D039-E33E-29D9-968EE41F9A91}"/>
              </a:ext>
            </a:extLst>
          </p:cNvPr>
          <p:cNvCxnSpPr/>
          <p:nvPr/>
        </p:nvCxnSpPr>
        <p:spPr>
          <a:xfrm flipV="1">
            <a:off x="10620689" y="1930300"/>
            <a:ext cx="0" cy="1990149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11144A3C-BFB7-5AD3-3EC3-A13FB3B021EB}"/>
              </a:ext>
            </a:extLst>
          </p:cNvPr>
          <p:cNvCxnSpPr/>
          <p:nvPr/>
        </p:nvCxnSpPr>
        <p:spPr>
          <a:xfrm flipV="1">
            <a:off x="10620689" y="4841140"/>
            <a:ext cx="0" cy="1990149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22B0A6C4-7DFC-6DB1-83F2-A0BED68B0DA1}"/>
                  </a:ext>
                </a:extLst>
              </p:cNvPr>
              <p:cNvSpPr txBox="1"/>
              <p:nvPr/>
            </p:nvSpPr>
            <p:spPr>
              <a:xfrm>
                <a:off x="10091128" y="3940502"/>
                <a:ext cx="117596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Deeper: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文字方塊 44">
                <a:extLst>
                  <a:ext uri="{FF2B5EF4-FFF2-40B4-BE49-F238E27FC236}">
                    <a16:creationId xmlns:a16="http://schemas.microsoft.com/office/drawing/2014/main" id="{22B0A6C4-7DFC-6DB1-83F2-A0BED68B0D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1128" y="3940502"/>
                <a:ext cx="1175963" cy="830997"/>
              </a:xfrm>
              <a:prstGeom prst="rect">
                <a:avLst/>
              </a:prstGeom>
              <a:blipFill>
                <a:blip r:embed="rId2"/>
                <a:stretch>
                  <a:fillRect l="-7772" t="-5839" r="-569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箭號: 向右 45">
            <a:extLst>
              <a:ext uri="{FF2B5EF4-FFF2-40B4-BE49-F238E27FC236}">
                <a16:creationId xmlns:a16="http://schemas.microsoft.com/office/drawing/2014/main" id="{1EBDC9FD-DAD5-1A01-B8DE-FEF19D1C623A}"/>
              </a:ext>
            </a:extLst>
          </p:cNvPr>
          <p:cNvSpPr/>
          <p:nvPr/>
        </p:nvSpPr>
        <p:spPr>
          <a:xfrm>
            <a:off x="5097110" y="5129659"/>
            <a:ext cx="1056635" cy="610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7E80390C-151D-67E4-F805-51AA0CF5AC85}"/>
                  </a:ext>
                </a:extLst>
              </p:cNvPr>
              <p:cNvSpPr txBox="1"/>
              <p:nvPr/>
            </p:nvSpPr>
            <p:spPr>
              <a:xfrm>
                <a:off x="4810941" y="3985657"/>
                <a:ext cx="162897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Compound </a:t>
                </a:r>
              </a:p>
              <a:p>
                <a:pPr algn="ctr"/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Scaling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7E80390C-151D-67E4-F805-51AA0CF5A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941" y="3985657"/>
                <a:ext cx="1628971" cy="1200329"/>
              </a:xfrm>
              <a:prstGeom prst="rect">
                <a:avLst/>
              </a:prstGeom>
              <a:blipFill>
                <a:blip r:embed="rId3"/>
                <a:stretch>
                  <a:fillRect l="-5243" t="-4061" r="-5618" b="-106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D172DC0C-AD5C-45C4-1E03-731D807F7974}"/>
              </a:ext>
            </a:extLst>
          </p:cNvPr>
          <p:cNvCxnSpPr/>
          <p:nvPr/>
        </p:nvCxnSpPr>
        <p:spPr>
          <a:xfrm>
            <a:off x="685450" y="4109779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E95100E1-D6B4-BEE5-B087-A6AFA9E847DD}"/>
              </a:ext>
            </a:extLst>
          </p:cNvPr>
          <p:cNvCxnSpPr/>
          <p:nvPr/>
        </p:nvCxnSpPr>
        <p:spPr>
          <a:xfrm>
            <a:off x="685450" y="6720145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4E71FBC2-6F29-A045-3F46-AC02A3972B8B}"/>
              </a:ext>
            </a:extLst>
          </p:cNvPr>
          <p:cNvCxnSpPr>
            <a:cxnSpLocks/>
          </p:cNvCxnSpPr>
          <p:nvPr/>
        </p:nvCxnSpPr>
        <p:spPr>
          <a:xfrm flipV="1">
            <a:off x="964850" y="4109779"/>
            <a:ext cx="0" cy="1106686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BDF453CE-FD9F-0D7E-143F-DE1FA8102C89}"/>
              </a:ext>
            </a:extLst>
          </p:cNvPr>
          <p:cNvCxnSpPr>
            <a:cxnSpLocks/>
          </p:cNvCxnSpPr>
          <p:nvPr/>
        </p:nvCxnSpPr>
        <p:spPr>
          <a:xfrm flipV="1">
            <a:off x="964850" y="5824300"/>
            <a:ext cx="0" cy="1006395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3F1DEAD4-DFC8-B7E2-7EA3-8F12280448F2}"/>
                  </a:ext>
                </a:extLst>
              </p:cNvPr>
              <p:cNvSpPr txBox="1"/>
              <p:nvPr/>
            </p:nvSpPr>
            <p:spPr>
              <a:xfrm>
                <a:off x="782767" y="5289550"/>
                <a:ext cx="423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52" name="文字方塊 51">
                <a:extLst>
                  <a:ext uri="{FF2B5EF4-FFF2-40B4-BE49-F238E27FC236}">
                    <a16:creationId xmlns:a16="http://schemas.microsoft.com/office/drawing/2014/main" id="{3F1DEAD4-DFC8-B7E2-7EA3-8F1228044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767" y="5289550"/>
                <a:ext cx="423385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矩形 52">
            <a:extLst>
              <a:ext uri="{FF2B5EF4-FFF2-40B4-BE49-F238E27FC236}">
                <a16:creationId xmlns:a16="http://schemas.microsoft.com/office/drawing/2014/main" id="{CDF96C19-78B7-F72A-9A81-BB8F3DCA4FE4}"/>
              </a:ext>
            </a:extLst>
          </p:cNvPr>
          <p:cNvSpPr/>
          <p:nvPr/>
        </p:nvSpPr>
        <p:spPr>
          <a:xfrm>
            <a:off x="7057947" y="5968305"/>
            <a:ext cx="985520" cy="75184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BC4B709B-5A0F-2C21-A2A0-8B355A18481B}"/>
                  </a:ext>
                </a:extLst>
              </p:cNvPr>
              <p:cNvSpPr txBox="1"/>
              <p:nvPr/>
            </p:nvSpPr>
            <p:spPr>
              <a:xfrm>
                <a:off x="8632473" y="5289549"/>
                <a:ext cx="19832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 resolution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𝐻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a:rPr lang="zh-TW" alt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𝑊</m:t>
                      </m:r>
                    </m:oMath>
                  </m:oMathPara>
                </a14:m>
                <a:endParaRPr lang="zh-TW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文字方塊 53">
                <a:extLst>
                  <a:ext uri="{FF2B5EF4-FFF2-40B4-BE49-F238E27FC236}">
                    <a16:creationId xmlns:a16="http://schemas.microsoft.com/office/drawing/2014/main" id="{BC4B709B-5A0F-2C21-A2A0-8B355A184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473" y="5289549"/>
                <a:ext cx="1983235" cy="707886"/>
              </a:xfrm>
              <a:prstGeom prst="rect">
                <a:avLst/>
              </a:prstGeom>
              <a:blipFill>
                <a:blip r:embed="rId5"/>
                <a:stretch>
                  <a:fillRect l="-3077" t="-5172" r="-3077" b="-34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矩形 54">
            <a:extLst>
              <a:ext uri="{FF2B5EF4-FFF2-40B4-BE49-F238E27FC236}">
                <a16:creationId xmlns:a16="http://schemas.microsoft.com/office/drawing/2014/main" id="{D63BF4BE-2690-4393-B184-4ADDD3B714AE}"/>
              </a:ext>
            </a:extLst>
          </p:cNvPr>
          <p:cNvSpPr/>
          <p:nvPr/>
        </p:nvSpPr>
        <p:spPr>
          <a:xfrm>
            <a:off x="7065841" y="5219896"/>
            <a:ext cx="985520" cy="75184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E8D09B46-4166-C1C8-B0EF-74EE8C747A70}"/>
              </a:ext>
            </a:extLst>
          </p:cNvPr>
          <p:cNvCxnSpPr/>
          <p:nvPr/>
        </p:nvCxnSpPr>
        <p:spPr>
          <a:xfrm>
            <a:off x="8191761" y="5226484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C852D9E1-C575-E8F7-A987-4B3ECE2695E6}"/>
              </a:ext>
            </a:extLst>
          </p:cNvPr>
          <p:cNvCxnSpPr/>
          <p:nvPr/>
        </p:nvCxnSpPr>
        <p:spPr>
          <a:xfrm>
            <a:off x="8206532" y="5971736"/>
            <a:ext cx="523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57">
            <a:extLst>
              <a:ext uri="{FF2B5EF4-FFF2-40B4-BE49-F238E27FC236}">
                <a16:creationId xmlns:a16="http://schemas.microsoft.com/office/drawing/2014/main" id="{F11DF25C-CE0F-4DBD-4636-C91B1F7EAA2C}"/>
              </a:ext>
            </a:extLst>
          </p:cNvPr>
          <p:cNvCxnSpPr/>
          <p:nvPr/>
        </p:nvCxnSpPr>
        <p:spPr>
          <a:xfrm>
            <a:off x="8439981" y="5226484"/>
            <a:ext cx="0" cy="745252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A73A8531-86B9-D49E-01AA-F42A34DB9FC2}"/>
              </a:ext>
            </a:extLst>
          </p:cNvPr>
          <p:cNvSpPr/>
          <p:nvPr/>
        </p:nvSpPr>
        <p:spPr>
          <a:xfrm>
            <a:off x="5719743" y="2426812"/>
            <a:ext cx="4033504" cy="289560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EAE40FCC-07FD-36AC-47F4-811B265B67AF}"/>
              </a:ext>
            </a:extLst>
          </p:cNvPr>
          <p:cNvCxnSpPr>
            <a:cxnSpLocks/>
          </p:cNvCxnSpPr>
          <p:nvPr/>
        </p:nvCxnSpPr>
        <p:spPr>
          <a:xfrm flipV="1">
            <a:off x="7614570" y="4810065"/>
            <a:ext cx="0" cy="375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C731BADE-465B-31D6-1C90-085FC4326C71}"/>
              </a:ext>
            </a:extLst>
          </p:cNvPr>
          <p:cNvCxnSpPr/>
          <p:nvPr/>
        </p:nvCxnSpPr>
        <p:spPr>
          <a:xfrm>
            <a:off x="5743609" y="1432005"/>
            <a:ext cx="0" cy="314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41677915-1F58-6CE9-6301-DB57617A92D5}"/>
              </a:ext>
            </a:extLst>
          </p:cNvPr>
          <p:cNvCxnSpPr/>
          <p:nvPr/>
        </p:nvCxnSpPr>
        <p:spPr>
          <a:xfrm>
            <a:off x="9753247" y="1424385"/>
            <a:ext cx="0" cy="3149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A392525D-E8A2-67E7-57DE-2A9DD0B6ABED}"/>
              </a:ext>
            </a:extLst>
          </p:cNvPr>
          <p:cNvCxnSpPr>
            <a:cxnSpLocks/>
          </p:cNvCxnSpPr>
          <p:nvPr/>
        </p:nvCxnSpPr>
        <p:spPr>
          <a:xfrm flipV="1">
            <a:off x="5743609" y="1574245"/>
            <a:ext cx="4009638" cy="1524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F3109D99-8CD2-1B6B-A825-CAFCDA705F76}"/>
                  </a:ext>
                </a:extLst>
              </p:cNvPr>
              <p:cNvSpPr txBox="1"/>
              <p:nvPr/>
            </p:nvSpPr>
            <p:spPr>
              <a:xfrm>
                <a:off x="6356591" y="1133403"/>
                <a:ext cx="280634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Wider : 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en-US" altLang="zh-TW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m:rPr>
                        <m:nor/>
                      </m:rPr>
                      <a:rPr lang="en-US" altLang="zh-TW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channels</m:t>
                    </m:r>
                  </m:oMath>
                </a14:m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文字方塊 72">
                <a:extLst>
                  <a:ext uri="{FF2B5EF4-FFF2-40B4-BE49-F238E27FC236}">
                    <a16:creationId xmlns:a16="http://schemas.microsoft.com/office/drawing/2014/main" id="{F3109D99-8CD2-1B6B-A825-CAFCDA705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6591" y="1133403"/>
                <a:ext cx="2806346" cy="830997"/>
              </a:xfrm>
              <a:prstGeom prst="rect">
                <a:avLst/>
              </a:prstGeom>
              <a:blipFill>
                <a:blip r:embed="rId6"/>
                <a:stretch>
                  <a:fillRect l="-3478" t="-588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標題 1">
            <a:extLst>
              <a:ext uri="{FF2B5EF4-FFF2-40B4-BE49-F238E27FC236}">
                <a16:creationId xmlns:a16="http://schemas.microsoft.com/office/drawing/2014/main" id="{36E71ED7-F3D7-7E1E-FED1-C8B6C3453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45" y="-14518"/>
            <a:ext cx="10515600" cy="821683"/>
          </a:xfrm>
        </p:spPr>
        <p:txBody>
          <a:bodyPr/>
          <a:lstStyle/>
          <a:p>
            <a:pPr algn="ctr"/>
            <a:r>
              <a:rPr lang="en-US" altLang="zh-TW" dirty="0"/>
              <a:t>CNN : Efficient Net Model</a:t>
            </a:r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3DBAEEB-F5D5-FDE8-1217-0B57FBA54DC1}"/>
              </a:ext>
            </a:extLst>
          </p:cNvPr>
          <p:cNvSpPr txBox="1"/>
          <p:nvPr/>
        </p:nvSpPr>
        <p:spPr>
          <a:xfrm>
            <a:off x="202659" y="918925"/>
            <a:ext cx="528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Paper : https://arxiv.org/abs/1905.11946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E016E1E9-0B9E-A1BE-C53A-7360ADF67226}"/>
                  </a:ext>
                </a:extLst>
              </p:cNvPr>
              <p:cNvSpPr txBox="1"/>
              <p:nvPr/>
            </p:nvSpPr>
            <p:spPr>
              <a:xfrm>
                <a:off x="651919" y="1350937"/>
                <a:ext cx="4469622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endParaRPr lang="en-US" altLang="zh-TW" sz="1800" i="1" dirty="0">
                  <a:effectLst/>
                  <a:latin typeface="Cambria Math" panose="02040503050406030204" pitchFamily="18" charset="0"/>
                  <a:ea typeface="新細明體" panose="02020500000000000000" pitchFamily="18" charset="-12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𝑑</m:t>
                      </m:r>
                      <m:r>
                        <a:rPr lang="en-US" altLang="zh-TW" sz="1800" i="1" smtClean="0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=</m:t>
                      </m:r>
                      <m:sSup>
                        <m:sSupPr>
                          <m:ctrlPr>
                            <a:rPr lang="zh-TW" altLang="zh-TW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𝛼</m:t>
                          </m:r>
                        </m:e>
                        <m:sup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lang="zh-TW" altLang="zh-TW" sz="18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𝑤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=</m:t>
                      </m:r>
                      <m:sSup>
                        <m:sSupPr>
                          <m:ctrlPr>
                            <a:rPr lang="zh-TW" altLang="zh-TW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𝛽</m:t>
                          </m:r>
                        </m:e>
                        <m:sup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lang="zh-TW" altLang="zh-TW" sz="18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𝑟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=</m:t>
                      </m:r>
                      <m:sSup>
                        <m:sSupPr>
                          <m:ctrlPr>
                            <a:rPr lang="zh-TW" altLang="zh-TW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𝛾</m:t>
                          </m:r>
                        </m:e>
                        <m:sup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lang="zh-TW" altLang="zh-TW" sz="18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𝑠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.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𝑡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.      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𝛼</m:t>
                      </m:r>
                      <m:sSup>
                        <m:sSupPr>
                          <m:ctrlPr>
                            <a:rPr lang="zh-TW" altLang="zh-TW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𝛽</m:t>
                          </m:r>
                        </m:e>
                        <m:sup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zh-TW" altLang="zh-TW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𝛾</m:t>
                          </m:r>
                        </m:e>
                        <m:sup>
                          <m:r>
                            <a:rPr lang="en-US" altLang="zh-TW" sz="1800" i="1">
                              <a:effectLst/>
                              <a:latin typeface="Cambria Math" panose="02040503050406030204" pitchFamily="18" charset="0"/>
                              <a:ea typeface="新細明體" panose="02020500000000000000" pitchFamily="18" charset="-120"/>
                            </a:rPr>
                            <m:t>2</m:t>
                          </m:r>
                        </m:sup>
                      </m:sSup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≅2 ,  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𝛼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≥1,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𝛽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≥1,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𝛾</m:t>
                      </m:r>
                      <m:r>
                        <a:rPr lang="en-US" altLang="zh-TW" sz="1800" i="1">
                          <a:effectLst/>
                          <a:latin typeface="Cambria Math" panose="02040503050406030204" pitchFamily="18" charset="0"/>
                          <a:ea typeface="新細明體" panose="02020500000000000000" pitchFamily="18" charset="-120"/>
                        </a:rPr>
                        <m:t>≥1</m:t>
                      </m:r>
                    </m:oMath>
                  </m:oMathPara>
                </a14:m>
                <a:endParaRPr lang="en-US" altLang="zh-TW" sz="18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  <a:p>
                <a:pPr algn="just"/>
                <a14:m>
                  <m:oMath xmlns:m="http://schemas.openxmlformats.org/officeDocument/2006/math">
                    <m:r>
                      <a:rPr lang="en-US" altLang="zh-TW" sz="1800" i="1" smtClean="0">
                        <a:effectLst/>
                        <a:latin typeface="Cambria Math" panose="02040503050406030204" pitchFamily="18" charset="0"/>
                        <a:ea typeface="新細明體" panose="02020500000000000000" pitchFamily="18" charset="-120"/>
                      </a:rPr>
                      <m:t>𝜑</m:t>
                    </m:r>
                  </m:oMath>
                </a14:m>
                <a:r>
                  <a:rPr lang="zh-TW" altLang="en-US" sz="1800" dirty="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 </a:t>
                </a:r>
                <a:r>
                  <a:rPr lang="en-US" altLang="zh-TW" sz="1800" dirty="0">
                    <a:effectLst/>
                    <a:latin typeface="Times New Roman" panose="02020603050405020304" pitchFamily="18" charset="0"/>
                    <a:ea typeface="新細明體" panose="02020500000000000000" pitchFamily="18" charset="-120"/>
                  </a:rPr>
                  <a:t>is adaptive hyper-parameters</a:t>
                </a:r>
                <a:endParaRPr lang="zh-TW" altLang="zh-TW" sz="1800" dirty="0">
                  <a:effectLst/>
                  <a:latin typeface="Times New Roman" panose="02020603050405020304" pitchFamily="18" charset="0"/>
                  <a:ea typeface="新細明體" panose="02020500000000000000" pitchFamily="18" charset="-120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61" name="文字方塊 60">
                <a:extLst>
                  <a:ext uri="{FF2B5EF4-FFF2-40B4-BE49-F238E27FC236}">
                    <a16:creationId xmlns:a16="http://schemas.microsoft.com/office/drawing/2014/main" id="{E016E1E9-0B9E-A1BE-C53A-7360ADF67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919" y="1350937"/>
                <a:ext cx="4469622" cy="2031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2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1B26A8-A453-DBBB-A895-D60A607D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CNN : Efficient Net Model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C63D9B-FA72-C40C-541A-BD1DB8420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03" y="2022133"/>
            <a:ext cx="10943897" cy="4819712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單一縮放維度並不能增加精度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比如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很深</a:t>
            </a:r>
            <a:r>
              <a:rPr lang="en-US" altLang="zh-TW" dirty="0"/>
              <a:t>(deeper)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網絡但卻很瘦</a:t>
            </a:r>
            <a:r>
              <a:rPr lang="en-US" altLang="zh-TW" dirty="0"/>
              <a:t>(not wider),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精度都會達到飽和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因此</a:t>
            </a:r>
            <a:r>
              <a:rPr lang="en-US" altLang="zh-TW" dirty="0"/>
              <a:t>Efficient net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的精神就是</a:t>
            </a:r>
            <a:r>
              <a:rPr lang="en-US" altLang="zh-TW" dirty="0"/>
              <a:t>Compound scaling,</a:t>
            </a:r>
            <a:r>
              <a:rPr lang="zh-TW" altLang="en-US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同時考慮到</a:t>
            </a:r>
            <a:r>
              <a:rPr lang="en-US" altLang="zh-TW" dirty="0"/>
              <a:t>depth, width, resolution,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 err="1"/>
              <a:t>trainging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過程中</a:t>
            </a:r>
            <a:r>
              <a:rPr lang="en-US" altLang="zh-TW" dirty="0"/>
              <a:t>adaptive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r>
              <a:rPr lang="en-US" altLang="zh-TW" dirty="0"/>
              <a:t>compound scaling</a:t>
            </a:r>
          </a:p>
          <a:p>
            <a:r>
              <a:rPr lang="en-US" altLang="zh-TW" dirty="0"/>
              <a:t>Depth : Depth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越大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r>
              <a:rPr lang="en-US" altLang="zh-TW" dirty="0"/>
              <a:t>network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越深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但越深其精度有限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Width : Width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越大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代表</a:t>
            </a:r>
            <a:r>
              <a:rPr lang="en-US" altLang="zh-TW" dirty="0"/>
              <a:t>network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使用的</a:t>
            </a:r>
            <a:r>
              <a:rPr lang="en-US" altLang="zh-TW" dirty="0"/>
              <a:t>channels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越多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但其精度也有限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Resolution : Resolution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越高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精度固然好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但因為資源有限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不可能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/>
              <a:t>                        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一次放進高</a:t>
            </a:r>
            <a:r>
              <a:rPr lang="en-US" altLang="zh-TW" dirty="0"/>
              <a:t>resolution image,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記憶體可能會爆掉</a:t>
            </a:r>
          </a:p>
        </p:txBody>
      </p:sp>
    </p:spTree>
    <p:extLst>
      <p:ext uri="{BB962C8B-B14F-4D97-AF65-F5344CB8AC3E}">
        <p14:creationId xmlns:p14="http://schemas.microsoft.com/office/powerpoint/2010/main" val="13316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6191D3-B3EA-10D2-7E68-DA5D06B8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825283"/>
          </a:xfrm>
        </p:spPr>
        <p:txBody>
          <a:bodyPr/>
          <a:lstStyle/>
          <a:p>
            <a:pPr algn="ctr"/>
            <a:r>
              <a:rPr lang="en-US" altLang="zh-TW" dirty="0"/>
              <a:t>CNN : Efficient Net Model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105A2D-CA85-0C9A-9B01-9339FC580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34" y="1429407"/>
            <a:ext cx="10912366" cy="5412438"/>
          </a:xfrm>
        </p:spPr>
        <p:txBody>
          <a:bodyPr/>
          <a:lstStyle/>
          <a:p>
            <a:r>
              <a:rPr lang="en-US" altLang="zh-TW" dirty="0"/>
              <a:t>Advantages :</a:t>
            </a:r>
          </a:p>
          <a:p>
            <a:pPr marL="514350" indent="-514350">
              <a:buAutoNum type="arabicPeriod"/>
            </a:pPr>
            <a:r>
              <a:rPr lang="en-US" altLang="zh-TW" dirty="0"/>
              <a:t>Lower parameters</a:t>
            </a:r>
          </a:p>
          <a:p>
            <a:pPr marL="514350" indent="-514350">
              <a:buAutoNum type="arabicPeriod"/>
            </a:pPr>
            <a:r>
              <a:rPr lang="en-US" altLang="zh-TW" dirty="0"/>
              <a:t>Performance better than any classification network as far</a:t>
            </a:r>
          </a:p>
          <a:p>
            <a:pPr marL="514350" indent="-514350">
              <a:buAutoNum type="arabicPeriod"/>
            </a:pPr>
            <a:r>
              <a:rPr lang="en-US" altLang="zh-TW" dirty="0"/>
              <a:t>Saving resource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E13856-07C1-B955-E8D9-4D473BB31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396" y="2998685"/>
            <a:ext cx="6412404" cy="438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4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794EB3-6B39-8A1B-F875-883C857C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2" y="113357"/>
            <a:ext cx="10515600" cy="877835"/>
          </a:xfrm>
        </p:spPr>
        <p:txBody>
          <a:bodyPr/>
          <a:lstStyle/>
          <a:p>
            <a:r>
              <a:rPr lang="en-US" altLang="zh-TW" dirty="0"/>
              <a:t>CNN : Efficient Net Model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EEE21E-4438-545A-B9F1-0412E0895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73" y="2022133"/>
            <a:ext cx="10975427" cy="4819712"/>
          </a:xfrm>
        </p:spPr>
        <p:txBody>
          <a:bodyPr/>
          <a:lstStyle/>
          <a:p>
            <a:r>
              <a:rPr lang="en-US" altLang="zh-TW" dirty="0"/>
              <a:t>Advantages :</a:t>
            </a:r>
          </a:p>
          <a:p>
            <a:pPr marL="514350" indent="-514350">
              <a:buAutoNum type="arabicPeriod"/>
            </a:pPr>
            <a:r>
              <a:rPr lang="en-US" altLang="zh-TW" dirty="0"/>
              <a:t>Lower parameters</a:t>
            </a:r>
          </a:p>
          <a:p>
            <a:pPr marL="514350" indent="-514350">
              <a:buAutoNum type="arabicPeriod"/>
            </a:pPr>
            <a:r>
              <a:rPr lang="en-US" altLang="zh-TW" dirty="0"/>
              <a:t>Performance better than any </a:t>
            </a:r>
          </a:p>
          <a:p>
            <a:pPr marL="0" indent="0">
              <a:buNone/>
            </a:pPr>
            <a:r>
              <a:rPr lang="en-US" altLang="zh-TW" dirty="0"/>
              <a:t>        classification network as far</a:t>
            </a:r>
          </a:p>
          <a:p>
            <a:pPr marL="0" indent="0">
              <a:buNone/>
            </a:pPr>
            <a:r>
              <a:rPr lang="en-US" altLang="zh-TW" dirty="0"/>
              <a:t>3.   Saving resource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105BCFE-1168-0989-5417-1686EB2BD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984" y="1156138"/>
            <a:ext cx="6323643" cy="633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5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22C7BE-9C4F-691C-6A61-085BD3891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620"/>
            <a:ext cx="10515600" cy="873125"/>
          </a:xfrm>
        </p:spPr>
        <p:txBody>
          <a:bodyPr/>
          <a:lstStyle/>
          <a:p>
            <a:pPr algn="ctr"/>
            <a:r>
              <a:rPr lang="en-US" altLang="zh-TW" dirty="0"/>
              <a:t>Table of Content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0ECADC0-2AE4-F5F0-284A-CC083C2738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023" y="1483519"/>
                <a:ext cx="11875625" cy="557703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zh-TW" dirty="0"/>
                  <a:t>Speech :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Speech Analysis</a:t>
                </a:r>
              </a:p>
              <a:p>
                <a:pPr lvl="2"/>
                <a:r>
                  <a:rPr lang="en-US" altLang="zh-TW" dirty="0"/>
                  <a:t>The introduction of transformers : Self-Attention and Multi-head Self Attention ---- pp.127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pp.139</a:t>
                </a:r>
              </a:p>
              <a:p>
                <a:pPr lvl="2"/>
                <a:r>
                  <a:rPr lang="en-US" altLang="zh-TW" dirty="0"/>
                  <a:t>Transformer-based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: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Conformer ------------------------------------------------------------------- pp.140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pp.147</a:t>
                </a:r>
              </a:p>
              <a:p>
                <a:pPr>
                  <a:buFont typeface="Wingdings" panose="05000000000000000000" pitchFamily="2" charset="2"/>
                  <a:buChar char="u"/>
                </a:pPr>
                <a:endParaRPr lang="en-US" altLang="zh-TW" dirty="0"/>
              </a:p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zh-TW" dirty="0"/>
                  <a:t>Some Math about Machine Learning :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Principle component analysis (PCA) -------------------------------------------- pp.149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pp.153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t-SNE ----------------------------------------------------------------------------------- pp.154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pp.159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Optimized problem : Uncouple and Couple ---------------------------------- pp.161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pp.175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The convexity of loss function --------------------------------------------------- pp.177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pp.179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MSE, MAE and Norm --------------------------------------------------------------- pp.180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pp.181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Global Minimum Preserves ------------------------------------------------------- pp.183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pp.194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altLang="zh-TW" dirty="0"/>
                  <a:t> Deep Learning for </a:t>
                </a:r>
                <a:r>
                  <a:rPr lang="en-US" altLang="zh-TW"/>
                  <a:t>PDE -------------------------------------------------------------- </a:t>
                </a:r>
                <a:r>
                  <a:rPr lang="en-US" altLang="zh-TW" dirty="0"/>
                  <a:t>pp.195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TW" dirty="0"/>
                  <a:t> pp.197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60ECADC0-2AE4-F5F0-284A-CC083C2738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023" y="1483519"/>
                <a:ext cx="11875625" cy="5577038"/>
              </a:xfrm>
              <a:blipFill>
                <a:blip r:embed="rId2"/>
                <a:stretch>
                  <a:fillRect l="-873" t="-174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002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DCC25FF-ED85-3CA6-6219-191F9EC10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64" y="3006544"/>
            <a:ext cx="2695140" cy="1823779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9294792E-3F64-4EC0-923F-135A738F198D}"/>
              </a:ext>
            </a:extLst>
          </p:cNvPr>
          <p:cNvCxnSpPr>
            <a:cxnSpLocks/>
          </p:cNvCxnSpPr>
          <p:nvPr/>
        </p:nvCxnSpPr>
        <p:spPr>
          <a:xfrm flipV="1">
            <a:off x="6175904" y="3918434"/>
            <a:ext cx="608174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FDBD1859-EB35-D226-0C02-24A9CA839501}"/>
              </a:ext>
            </a:extLst>
          </p:cNvPr>
          <p:cNvCxnSpPr>
            <a:cxnSpLocks/>
          </p:cNvCxnSpPr>
          <p:nvPr/>
        </p:nvCxnSpPr>
        <p:spPr>
          <a:xfrm>
            <a:off x="6784078" y="1007654"/>
            <a:ext cx="0" cy="5923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9F90AFA8-4A05-AEDE-D230-249CB5943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56" y="474198"/>
            <a:ext cx="1701887" cy="1149409"/>
          </a:xfrm>
          <a:prstGeom prst="rect">
            <a:avLst/>
          </a:prstGeom>
        </p:spPr>
      </p:pic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A3CB53E3-D8BA-572E-FC21-9940F6396025}"/>
              </a:ext>
            </a:extLst>
          </p:cNvPr>
          <p:cNvCxnSpPr>
            <a:cxnSpLocks/>
          </p:cNvCxnSpPr>
          <p:nvPr/>
        </p:nvCxnSpPr>
        <p:spPr>
          <a:xfrm>
            <a:off x="6784078" y="1007654"/>
            <a:ext cx="233463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AB4DCAAC-A65E-A0ED-8949-3F5226292B09}"/>
              </a:ext>
            </a:extLst>
          </p:cNvPr>
          <p:cNvCxnSpPr>
            <a:cxnSpLocks/>
          </p:cNvCxnSpPr>
          <p:nvPr/>
        </p:nvCxnSpPr>
        <p:spPr>
          <a:xfrm>
            <a:off x="6784078" y="2226854"/>
            <a:ext cx="233463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735C030-0503-57E7-D9EC-FA98357DC3D9}"/>
              </a:ext>
            </a:extLst>
          </p:cNvPr>
          <p:cNvSpPr txBox="1"/>
          <p:nvPr/>
        </p:nvSpPr>
        <p:spPr>
          <a:xfrm>
            <a:off x="7201833" y="636536"/>
            <a:ext cx="1643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Gaussian Blur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DA12B07-0FA2-5604-1426-A4A922748201}"/>
              </a:ext>
            </a:extLst>
          </p:cNvPr>
          <p:cNvSpPr txBox="1"/>
          <p:nvPr/>
        </p:nvSpPr>
        <p:spPr>
          <a:xfrm>
            <a:off x="6754568" y="1858497"/>
            <a:ext cx="2417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Affine transformation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FF6CFDC7-0DA5-CA75-5EFB-1439167E5C9A}"/>
              </a:ext>
            </a:extLst>
          </p:cNvPr>
          <p:cNvCxnSpPr>
            <a:cxnSpLocks/>
          </p:cNvCxnSpPr>
          <p:nvPr/>
        </p:nvCxnSpPr>
        <p:spPr>
          <a:xfrm>
            <a:off x="6784078" y="3425734"/>
            <a:ext cx="233463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3DE1A2AD-5598-98FC-46B4-1F5815140F6F}"/>
              </a:ext>
            </a:extLst>
          </p:cNvPr>
          <p:cNvSpPr txBox="1"/>
          <p:nvPr/>
        </p:nvSpPr>
        <p:spPr>
          <a:xfrm>
            <a:off x="7454930" y="3063997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305C5863-F273-D956-F7EF-63713EBC9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056" y="1683901"/>
            <a:ext cx="1676486" cy="1085906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5F92E4B7-E9F1-29C9-6019-639F0CE825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94" y="2861855"/>
            <a:ext cx="1663786" cy="1079555"/>
          </a:xfrm>
          <a:prstGeom prst="rect">
            <a:avLst/>
          </a:prstGeom>
        </p:spPr>
      </p:pic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2840C4A1-9F7E-D652-5C86-5BE0DF88B66E}"/>
              </a:ext>
            </a:extLst>
          </p:cNvPr>
          <p:cNvCxnSpPr>
            <a:cxnSpLocks/>
          </p:cNvCxnSpPr>
          <p:nvPr/>
        </p:nvCxnSpPr>
        <p:spPr>
          <a:xfrm>
            <a:off x="6771756" y="4577649"/>
            <a:ext cx="233463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C338DF0-A34B-D030-C827-045AAFDF80B2}"/>
              </a:ext>
            </a:extLst>
          </p:cNvPr>
          <p:cNvSpPr txBox="1"/>
          <p:nvPr/>
        </p:nvSpPr>
        <p:spPr>
          <a:xfrm>
            <a:off x="6784078" y="4190183"/>
            <a:ext cx="233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transformation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F3092330-0605-21D4-3A93-D6AAF418E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94" y="4035332"/>
            <a:ext cx="1670136" cy="1104957"/>
          </a:xfrm>
          <a:prstGeom prst="rect">
            <a:avLst/>
          </a:prstGeom>
        </p:spPr>
      </p:pic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B413A569-A8E5-E8E9-E9AC-1D872EB34F2A}"/>
              </a:ext>
            </a:extLst>
          </p:cNvPr>
          <p:cNvCxnSpPr>
            <a:cxnSpLocks/>
          </p:cNvCxnSpPr>
          <p:nvPr/>
        </p:nvCxnSpPr>
        <p:spPr>
          <a:xfrm>
            <a:off x="6796170" y="5752374"/>
            <a:ext cx="233463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圖片 37">
            <a:extLst>
              <a:ext uri="{FF2B5EF4-FFF2-40B4-BE49-F238E27FC236}">
                <a16:creationId xmlns:a16="http://schemas.microsoft.com/office/drawing/2014/main" id="{A5B8657F-240B-C25E-6D33-D84042E21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44" y="5196721"/>
            <a:ext cx="1657435" cy="11113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AAA9EACB-64BD-57EB-5AF3-75C9C66C4A5A}"/>
              </a:ext>
            </a:extLst>
          </p:cNvPr>
          <p:cNvSpPr txBox="1"/>
          <p:nvPr/>
        </p:nvSpPr>
        <p:spPr>
          <a:xfrm>
            <a:off x="7638048" y="5383040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Flip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954E8CDE-6735-1E4F-32CB-607C492A93F1}"/>
              </a:ext>
            </a:extLst>
          </p:cNvPr>
          <p:cNvCxnSpPr>
            <a:cxnSpLocks/>
          </p:cNvCxnSpPr>
          <p:nvPr/>
        </p:nvCxnSpPr>
        <p:spPr>
          <a:xfrm>
            <a:off x="6771756" y="6930934"/>
            <a:ext cx="233463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2535141-680E-1B63-7293-4EE9E82B2BB1}"/>
              </a:ext>
            </a:extLst>
          </p:cNvPr>
          <p:cNvSpPr txBox="1"/>
          <p:nvPr/>
        </p:nvSpPr>
        <p:spPr>
          <a:xfrm>
            <a:off x="7638048" y="656783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4D5C8299-8827-85CE-2242-7AA2A61ABD7F}"/>
              </a:ext>
            </a:extLst>
          </p:cNvPr>
          <p:cNvSpPr txBox="1"/>
          <p:nvPr/>
        </p:nvSpPr>
        <p:spPr>
          <a:xfrm>
            <a:off x="3938754" y="2631022"/>
            <a:ext cx="2036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image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36C5332-A0EE-E27D-83EB-D5AF423B29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562" y="6417395"/>
            <a:ext cx="1648603" cy="1101093"/>
          </a:xfrm>
          <a:prstGeom prst="rect">
            <a:avLst/>
          </a:prstGeom>
        </p:spPr>
      </p:pic>
      <p:sp>
        <p:nvSpPr>
          <p:cNvPr id="28" name="標題 1">
            <a:extLst>
              <a:ext uri="{FF2B5EF4-FFF2-40B4-BE49-F238E27FC236}">
                <a16:creationId xmlns:a16="http://schemas.microsoft.com/office/drawing/2014/main" id="{1ADC3427-84DD-FC2E-95CB-DA6F1927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1468245"/>
          </a:xfrm>
        </p:spPr>
        <p:txBody>
          <a:bodyPr/>
          <a:lstStyle/>
          <a:p>
            <a:r>
              <a:rPr lang="en-US" altLang="zh-TW" dirty="0"/>
              <a:t>Data augmentation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103D100-192E-DC3B-71F5-B6FDF6FEC5E4}"/>
              </a:ext>
            </a:extLst>
          </p:cNvPr>
          <p:cNvSpPr txBox="1"/>
          <p:nvPr/>
        </p:nvSpPr>
        <p:spPr>
          <a:xfrm>
            <a:off x="403961" y="6691419"/>
            <a:ext cx="6025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Useful link : https://pytorch.org/vision/stable/transforms.html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008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33F6C3-2A79-31F5-71C1-034E867A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Flow chart of image classification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116A38F-A8DA-8169-374E-A6255DA756FB}"/>
              </a:ext>
            </a:extLst>
          </p:cNvPr>
          <p:cNvSpPr/>
          <p:nvPr/>
        </p:nvSpPr>
        <p:spPr>
          <a:xfrm>
            <a:off x="3023826" y="3775672"/>
            <a:ext cx="1686560" cy="5689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4A245B-B2F0-7AF6-8002-488649BD76BD}"/>
              </a:ext>
            </a:extLst>
          </p:cNvPr>
          <p:cNvSpPr txBox="1"/>
          <p:nvPr/>
        </p:nvSpPr>
        <p:spPr>
          <a:xfrm>
            <a:off x="3145746" y="3875486"/>
            <a:ext cx="162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Preprocessing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745E7A-9544-9355-5685-B7E8E39E31ED}"/>
              </a:ext>
            </a:extLst>
          </p:cNvPr>
          <p:cNvSpPr/>
          <p:nvPr/>
        </p:nvSpPr>
        <p:spPr>
          <a:xfrm>
            <a:off x="5271362" y="3775672"/>
            <a:ext cx="1686558" cy="5689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FC3C6D7-1E7F-0A6F-D138-2877B35D3120}"/>
              </a:ext>
            </a:extLst>
          </p:cNvPr>
          <p:cNvSpPr txBox="1"/>
          <p:nvPr/>
        </p:nvSpPr>
        <p:spPr>
          <a:xfrm>
            <a:off x="5713141" y="3875486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B58A515-0D93-8C0D-4F55-41DDCA468C9D}"/>
              </a:ext>
            </a:extLst>
          </p:cNvPr>
          <p:cNvSpPr/>
          <p:nvPr/>
        </p:nvSpPr>
        <p:spPr>
          <a:xfrm>
            <a:off x="4936081" y="5601280"/>
            <a:ext cx="2357120" cy="5689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9658EA-8370-7134-F967-0C717017A986}"/>
              </a:ext>
            </a:extLst>
          </p:cNvPr>
          <p:cNvSpPr txBox="1"/>
          <p:nvPr/>
        </p:nvSpPr>
        <p:spPr>
          <a:xfrm>
            <a:off x="5228084" y="5701094"/>
            <a:ext cx="1945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learning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3E233C7-0D44-C395-8AFF-B377E7FB123A}"/>
              </a:ext>
            </a:extLst>
          </p:cNvPr>
          <p:cNvSpPr/>
          <p:nvPr/>
        </p:nvSpPr>
        <p:spPr>
          <a:xfrm>
            <a:off x="7520699" y="3775672"/>
            <a:ext cx="1686560" cy="5689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0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41661CF-07B2-761E-4D3E-53F4824B8C53}"/>
              </a:ext>
            </a:extLst>
          </p:cNvPr>
          <p:cNvSpPr txBox="1"/>
          <p:nvPr/>
        </p:nvSpPr>
        <p:spPr>
          <a:xfrm>
            <a:off x="7579149" y="3875486"/>
            <a:ext cx="1720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Postprocessing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1ADB2A3-CD40-253E-4E02-A49018040138}"/>
              </a:ext>
            </a:extLst>
          </p:cNvPr>
          <p:cNvCxnSpPr>
            <a:endCxn id="4" idx="1"/>
          </p:cNvCxnSpPr>
          <p:nvPr/>
        </p:nvCxnSpPr>
        <p:spPr>
          <a:xfrm>
            <a:off x="2227536" y="4060152"/>
            <a:ext cx="79629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1B829BDD-6865-97C0-6F33-7A73AE60B01C}"/>
              </a:ext>
            </a:extLst>
          </p:cNvPr>
          <p:cNvCxnSpPr>
            <a:cxnSpLocks/>
          </p:cNvCxnSpPr>
          <p:nvPr/>
        </p:nvCxnSpPr>
        <p:spPr>
          <a:xfrm>
            <a:off x="4710386" y="4060152"/>
            <a:ext cx="558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6D15077-DBE0-C5F3-1C38-2B5E14BA7AEC}"/>
              </a:ext>
            </a:extLst>
          </p:cNvPr>
          <p:cNvSpPr txBox="1"/>
          <p:nvPr/>
        </p:nvSpPr>
        <p:spPr>
          <a:xfrm>
            <a:off x="2227537" y="3634940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05AF057-2EC8-25B6-6B85-BFC123F0156C}"/>
              </a:ext>
            </a:extLst>
          </p:cNvPr>
          <p:cNvSpPr txBox="1"/>
          <p:nvPr/>
        </p:nvSpPr>
        <p:spPr>
          <a:xfrm>
            <a:off x="9337896" y="3628855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B5D3ACE6-AE31-DE14-817E-E79B8A48E52F}"/>
              </a:ext>
            </a:extLst>
          </p:cNvPr>
          <p:cNvCxnSpPr>
            <a:cxnSpLocks/>
          </p:cNvCxnSpPr>
          <p:nvPr/>
        </p:nvCxnSpPr>
        <p:spPr>
          <a:xfrm>
            <a:off x="6114641" y="4244818"/>
            <a:ext cx="0" cy="12626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7E3527E9-EE75-F128-F18D-107AEA9B50BB}"/>
              </a:ext>
            </a:extLst>
          </p:cNvPr>
          <p:cNvCxnSpPr>
            <a:cxnSpLocks/>
          </p:cNvCxnSpPr>
          <p:nvPr/>
        </p:nvCxnSpPr>
        <p:spPr>
          <a:xfrm>
            <a:off x="6957920" y="4060152"/>
            <a:ext cx="558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353F9C7E-6EA6-C13E-1C42-A67D93DE2B1D}"/>
              </a:ext>
            </a:extLst>
          </p:cNvPr>
          <p:cNvCxnSpPr>
            <a:cxnSpLocks/>
          </p:cNvCxnSpPr>
          <p:nvPr/>
        </p:nvCxnSpPr>
        <p:spPr>
          <a:xfrm>
            <a:off x="9207259" y="4079076"/>
            <a:ext cx="558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1FEB8A3-ABB0-10D1-CE6A-0B72EB4DE105}"/>
              </a:ext>
            </a:extLst>
          </p:cNvPr>
          <p:cNvSpPr txBox="1"/>
          <p:nvPr/>
        </p:nvSpPr>
        <p:spPr>
          <a:xfrm>
            <a:off x="4041291" y="6372106"/>
            <a:ext cx="7075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can apply transfer learning or not. 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number of dataset is fewer or the model is larger, </a:t>
            </a:r>
          </a:p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maybe you can use transfer learning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1F3685A9-F728-9D8C-5C77-D1BE8C893957}"/>
              </a:ext>
            </a:extLst>
          </p:cNvPr>
          <p:cNvSpPr txBox="1"/>
          <p:nvPr/>
        </p:nvSpPr>
        <p:spPr>
          <a:xfrm>
            <a:off x="709860" y="1726713"/>
            <a:ext cx="10024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400" dirty="0"/>
              <a:t>Preprocessing : data augmentation, </a:t>
            </a:r>
            <a:r>
              <a:rPr lang="en-US" altLang="zh-TW" sz="2400" dirty="0" err="1"/>
              <a:t>e.g</a:t>
            </a:r>
            <a:r>
              <a:rPr lang="en-US" altLang="zh-TW" sz="2400" dirty="0"/>
              <a:t>: color transform, rotation, flip, crop…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400" dirty="0"/>
              <a:t>Model : model architecture, optimizer, loss function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400" dirty="0"/>
              <a:t>Postprocessing</a:t>
            </a:r>
            <a:r>
              <a:rPr lang="zh-TW" altLang="en-US" sz="2400" dirty="0"/>
              <a:t> 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ensemble learning, test-time augmentation…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251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3E0FB5-4B2F-9875-79FC-BD446020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9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Ensemble learning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F5E635-8521-4853-7F37-DB676B01F46F}"/>
              </a:ext>
            </a:extLst>
          </p:cNvPr>
          <p:cNvSpPr/>
          <p:nvPr/>
        </p:nvSpPr>
        <p:spPr>
          <a:xfrm>
            <a:off x="919653" y="3899338"/>
            <a:ext cx="1755228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5A4071-D0E8-FA32-B449-96FCF4AE33C1}"/>
              </a:ext>
            </a:extLst>
          </p:cNvPr>
          <p:cNvSpPr/>
          <p:nvPr/>
        </p:nvSpPr>
        <p:spPr>
          <a:xfrm>
            <a:off x="3946634" y="2296511"/>
            <a:ext cx="1755228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ADC275A-7DCA-96A8-0953-25517A719177}"/>
              </a:ext>
            </a:extLst>
          </p:cNvPr>
          <p:cNvSpPr/>
          <p:nvPr/>
        </p:nvSpPr>
        <p:spPr>
          <a:xfrm>
            <a:off x="3946634" y="3899338"/>
            <a:ext cx="1755228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48E802-44E8-CE26-3E6A-576959643E86}"/>
              </a:ext>
            </a:extLst>
          </p:cNvPr>
          <p:cNvSpPr/>
          <p:nvPr/>
        </p:nvSpPr>
        <p:spPr>
          <a:xfrm>
            <a:off x="3946634" y="5590003"/>
            <a:ext cx="1755228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9FF998FD-EA0D-1AE6-1E1E-E3EA6C6F683E}"/>
              </a:ext>
            </a:extLst>
          </p:cNvPr>
          <p:cNvCxnSpPr>
            <a:stCxn id="5" idx="3"/>
          </p:cNvCxnSpPr>
          <p:nvPr/>
        </p:nvCxnSpPr>
        <p:spPr>
          <a:xfrm>
            <a:off x="5701862" y="2753711"/>
            <a:ext cx="8040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E034C4F-9879-FDCE-D203-F446B8ABB4A1}"/>
              </a:ext>
            </a:extLst>
          </p:cNvPr>
          <p:cNvCxnSpPr/>
          <p:nvPr/>
        </p:nvCxnSpPr>
        <p:spPr>
          <a:xfrm>
            <a:off x="5704489" y="4361794"/>
            <a:ext cx="8040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91D2905-62B0-A8F8-2D7F-21BB86CB9336}"/>
              </a:ext>
            </a:extLst>
          </p:cNvPr>
          <p:cNvCxnSpPr/>
          <p:nvPr/>
        </p:nvCxnSpPr>
        <p:spPr>
          <a:xfrm>
            <a:off x="5701861" y="6047203"/>
            <a:ext cx="80404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流程圖: 匯合連接點 11">
            <a:extLst>
              <a:ext uri="{FF2B5EF4-FFF2-40B4-BE49-F238E27FC236}">
                <a16:creationId xmlns:a16="http://schemas.microsoft.com/office/drawing/2014/main" id="{8079EFD2-00BD-29F5-1DFD-971E6B768DC9}"/>
              </a:ext>
            </a:extLst>
          </p:cNvPr>
          <p:cNvSpPr/>
          <p:nvPr/>
        </p:nvSpPr>
        <p:spPr>
          <a:xfrm>
            <a:off x="6490140" y="2501465"/>
            <a:ext cx="504492" cy="504492"/>
          </a:xfrm>
          <a:prstGeom prst="flowChartSummingJunc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流程圖: 匯合連接點 12">
            <a:extLst>
              <a:ext uri="{FF2B5EF4-FFF2-40B4-BE49-F238E27FC236}">
                <a16:creationId xmlns:a16="http://schemas.microsoft.com/office/drawing/2014/main" id="{E811F8AB-88FB-A6EA-8298-12843AAAD397}"/>
              </a:ext>
            </a:extLst>
          </p:cNvPr>
          <p:cNvSpPr/>
          <p:nvPr/>
        </p:nvSpPr>
        <p:spPr>
          <a:xfrm>
            <a:off x="6490140" y="4085740"/>
            <a:ext cx="504492" cy="504492"/>
          </a:xfrm>
          <a:prstGeom prst="flowChartSummingJunc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流程圖: 匯合連接點 13">
            <a:extLst>
              <a:ext uri="{FF2B5EF4-FFF2-40B4-BE49-F238E27FC236}">
                <a16:creationId xmlns:a16="http://schemas.microsoft.com/office/drawing/2014/main" id="{EB7D298F-1553-F50B-A077-D2FA12DA8353}"/>
              </a:ext>
            </a:extLst>
          </p:cNvPr>
          <p:cNvSpPr/>
          <p:nvPr/>
        </p:nvSpPr>
        <p:spPr>
          <a:xfrm>
            <a:off x="6484882" y="5794957"/>
            <a:ext cx="504492" cy="504492"/>
          </a:xfrm>
          <a:prstGeom prst="flowChartSummingJunc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74163BDB-6E29-38E5-E93D-5904822BE7A6}"/>
              </a:ext>
            </a:extLst>
          </p:cNvPr>
          <p:cNvCxnSpPr>
            <a:endCxn id="12" idx="4"/>
          </p:cNvCxnSpPr>
          <p:nvPr/>
        </p:nvCxnSpPr>
        <p:spPr>
          <a:xfrm flipV="1">
            <a:off x="6737128" y="3005957"/>
            <a:ext cx="5258" cy="49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A6BCBA6-F8B2-8AB6-D920-4D8CA7CD43EB}"/>
              </a:ext>
            </a:extLst>
          </p:cNvPr>
          <p:cNvCxnSpPr/>
          <p:nvPr/>
        </p:nvCxnSpPr>
        <p:spPr>
          <a:xfrm flipV="1">
            <a:off x="6731870" y="4586369"/>
            <a:ext cx="5258" cy="49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CF2164DB-2D4B-3D38-0FED-BEED24AA9F55}"/>
              </a:ext>
            </a:extLst>
          </p:cNvPr>
          <p:cNvCxnSpPr/>
          <p:nvPr/>
        </p:nvCxnSpPr>
        <p:spPr>
          <a:xfrm flipV="1">
            <a:off x="6726612" y="6299449"/>
            <a:ext cx="5258" cy="49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4B8F4-1E8F-A3C7-8A71-11C759945E51}"/>
                  </a:ext>
                </a:extLst>
              </p:cNvPr>
              <p:cNvSpPr txBox="1"/>
              <p:nvPr/>
            </p:nvSpPr>
            <p:spPr>
              <a:xfrm>
                <a:off x="6505902" y="3448186"/>
                <a:ext cx="6112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7BC4B8F4-1E8F-A3C7-8A71-11C759945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902" y="3448186"/>
                <a:ext cx="61125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A8879872-005A-CCB0-EA40-2D31C96FB3EF}"/>
                  </a:ext>
                </a:extLst>
              </p:cNvPr>
              <p:cNvSpPr txBox="1"/>
              <p:nvPr/>
            </p:nvSpPr>
            <p:spPr>
              <a:xfrm>
                <a:off x="6484882" y="5013435"/>
                <a:ext cx="6195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A8879872-005A-CCB0-EA40-2D31C96FB3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882" y="5013435"/>
                <a:ext cx="61952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041866C-C7A6-38F0-415D-34596257E253}"/>
                  </a:ext>
                </a:extLst>
              </p:cNvPr>
              <p:cNvSpPr txBox="1"/>
              <p:nvPr/>
            </p:nvSpPr>
            <p:spPr>
              <a:xfrm>
                <a:off x="6476027" y="6752186"/>
                <a:ext cx="6195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5041866C-C7A6-38F0-415D-34596257E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027" y="6752186"/>
                <a:ext cx="61952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562124A-94C0-FE78-2311-75A260694CBC}"/>
              </a:ext>
            </a:extLst>
          </p:cNvPr>
          <p:cNvCxnSpPr>
            <a:stCxn id="4" idx="3"/>
          </p:cNvCxnSpPr>
          <p:nvPr/>
        </p:nvCxnSpPr>
        <p:spPr>
          <a:xfrm>
            <a:off x="2674881" y="4356538"/>
            <a:ext cx="4151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5DD9FC3F-5969-C692-3315-24210F2788F7}"/>
              </a:ext>
            </a:extLst>
          </p:cNvPr>
          <p:cNvCxnSpPr/>
          <p:nvPr/>
        </p:nvCxnSpPr>
        <p:spPr>
          <a:xfrm>
            <a:off x="3090041" y="2753711"/>
            <a:ext cx="0" cy="32934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D04CEA9D-9389-B98E-C521-345C87B312B9}"/>
              </a:ext>
            </a:extLst>
          </p:cNvPr>
          <p:cNvCxnSpPr>
            <a:endCxn id="5" idx="1"/>
          </p:cNvCxnSpPr>
          <p:nvPr/>
        </p:nvCxnSpPr>
        <p:spPr>
          <a:xfrm>
            <a:off x="3090041" y="2753711"/>
            <a:ext cx="85659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D18CDC4-E340-9559-ADA0-8E6FEFDDC77B}"/>
              </a:ext>
            </a:extLst>
          </p:cNvPr>
          <p:cNvCxnSpPr/>
          <p:nvPr/>
        </p:nvCxnSpPr>
        <p:spPr>
          <a:xfrm>
            <a:off x="3090040" y="4356538"/>
            <a:ext cx="85659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5B967AC-0E0D-2623-7E43-08253A6FF8FB}"/>
              </a:ext>
            </a:extLst>
          </p:cNvPr>
          <p:cNvCxnSpPr/>
          <p:nvPr/>
        </p:nvCxnSpPr>
        <p:spPr>
          <a:xfrm>
            <a:off x="3090039" y="6026182"/>
            <a:ext cx="85659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9A85821E-08B4-5631-0C01-A242DBFB65FA}"/>
                  </a:ext>
                </a:extLst>
              </p:cNvPr>
              <p:cNvSpPr txBox="1"/>
              <p:nvPr/>
            </p:nvSpPr>
            <p:spPr>
              <a:xfrm>
                <a:off x="4043425" y="2506188"/>
                <a:ext cx="16925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</a:t>
                </a:r>
                <a:r>
                  <a:rPr lang="en-US" altLang="zh-TW" sz="2400" dirty="0"/>
                  <a:t> </a:t>
                </a: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0" name="文字方塊 29">
                <a:extLst>
                  <a:ext uri="{FF2B5EF4-FFF2-40B4-BE49-F238E27FC236}">
                    <a16:creationId xmlns:a16="http://schemas.microsoft.com/office/drawing/2014/main" id="{9A85821E-08B4-5631-0C01-A242DBFB6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425" y="2506188"/>
                <a:ext cx="1692579" cy="461665"/>
              </a:xfrm>
              <a:prstGeom prst="rect">
                <a:avLst/>
              </a:prstGeom>
              <a:blipFill>
                <a:blip r:embed="rId5"/>
                <a:stretch>
                  <a:fillRect l="-5396" t="-11842" r="-1799" b="-27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6EC91EE-54F5-CB60-69D1-D008841C9C3E}"/>
                  </a:ext>
                </a:extLst>
              </p:cNvPr>
              <p:cNvSpPr txBox="1"/>
              <p:nvPr/>
            </p:nvSpPr>
            <p:spPr>
              <a:xfrm>
                <a:off x="4016716" y="4149831"/>
                <a:ext cx="17042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</a:t>
                </a: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1" name="文字方塊 30">
                <a:extLst>
                  <a:ext uri="{FF2B5EF4-FFF2-40B4-BE49-F238E27FC236}">
                    <a16:creationId xmlns:a16="http://schemas.microsoft.com/office/drawing/2014/main" id="{D6EC91EE-54F5-CB60-69D1-D008841C9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6716" y="4149831"/>
                <a:ext cx="1704249" cy="461665"/>
              </a:xfrm>
              <a:prstGeom prst="rect">
                <a:avLst/>
              </a:prstGeom>
              <a:blipFill>
                <a:blip r:embed="rId6"/>
                <a:stretch>
                  <a:fillRect l="-5735" t="-12000" r="-2151" b="-29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14C9D37D-373B-F01C-E291-6ECAC80D01D2}"/>
                  </a:ext>
                </a:extLst>
              </p:cNvPr>
              <p:cNvSpPr txBox="1"/>
              <p:nvPr/>
            </p:nvSpPr>
            <p:spPr>
              <a:xfrm>
                <a:off x="4009987" y="5816370"/>
                <a:ext cx="169187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</a:t>
                </a:r>
                <a14:m>
                  <m:oMath xmlns:m="http://schemas.openxmlformats.org/officeDocument/2006/math"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14C9D37D-373B-F01C-E291-6ECAC80D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987" y="5816370"/>
                <a:ext cx="1691873" cy="461665"/>
              </a:xfrm>
              <a:prstGeom prst="rect">
                <a:avLst/>
              </a:prstGeom>
              <a:blipFill>
                <a:blip r:embed="rId7"/>
                <a:stretch>
                  <a:fillRect l="-5776" t="-11842" r="-2166" b="-27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4290E7D-B0FC-F067-AAB6-ECC2EF695D33}"/>
                  </a:ext>
                </a:extLst>
              </p:cNvPr>
              <p:cNvSpPr txBox="1"/>
              <p:nvPr/>
            </p:nvSpPr>
            <p:spPr>
              <a:xfrm>
                <a:off x="1104186" y="4094928"/>
                <a:ext cx="132728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Input</a:t>
                </a:r>
                <a:r>
                  <a:rPr lang="en-US" altLang="zh-TW" sz="2800" dirty="0"/>
                  <a:t>  </a:t>
                </a:r>
                <a14:m>
                  <m:oMath xmlns:m="http://schemas.openxmlformats.org/officeDocument/2006/math">
                    <m:r>
                      <a:rPr lang="en-US" altLang="zh-TW" sz="2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44290E7D-B0FC-F067-AAB6-ECC2EF69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186" y="4094928"/>
                <a:ext cx="1327286" cy="523220"/>
              </a:xfrm>
              <a:prstGeom prst="rect">
                <a:avLst/>
              </a:prstGeom>
              <a:blipFill>
                <a:blip r:embed="rId8"/>
                <a:stretch>
                  <a:fillRect l="-9174" t="-13953" b="-302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流程圖: 或 33">
            <a:extLst>
              <a:ext uri="{FF2B5EF4-FFF2-40B4-BE49-F238E27FC236}">
                <a16:creationId xmlns:a16="http://schemas.microsoft.com/office/drawing/2014/main" id="{9DA25141-5632-2807-479E-87B875A4265D}"/>
              </a:ext>
            </a:extLst>
          </p:cNvPr>
          <p:cNvSpPr/>
          <p:nvPr/>
        </p:nvSpPr>
        <p:spPr>
          <a:xfrm>
            <a:off x="7695865" y="4119053"/>
            <a:ext cx="523220" cy="523220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52467D68-D160-41CF-83DF-45367EF07947}"/>
              </a:ext>
            </a:extLst>
          </p:cNvPr>
          <p:cNvCxnSpPr>
            <a:cxnSpLocks/>
            <a:stCxn id="12" idx="6"/>
          </p:cNvCxnSpPr>
          <p:nvPr/>
        </p:nvCxnSpPr>
        <p:spPr>
          <a:xfrm>
            <a:off x="6994632" y="2753711"/>
            <a:ext cx="9628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50095DB-17CE-8CB2-A496-335EA7E387FE}"/>
              </a:ext>
            </a:extLst>
          </p:cNvPr>
          <p:cNvCxnSpPr/>
          <p:nvPr/>
        </p:nvCxnSpPr>
        <p:spPr>
          <a:xfrm>
            <a:off x="6994632" y="4380663"/>
            <a:ext cx="719961" cy="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50EC49D8-2B92-86AA-F337-3C0348DE805E}"/>
              </a:ext>
            </a:extLst>
          </p:cNvPr>
          <p:cNvCxnSpPr>
            <a:endCxn id="34" idx="0"/>
          </p:cNvCxnSpPr>
          <p:nvPr/>
        </p:nvCxnSpPr>
        <p:spPr>
          <a:xfrm>
            <a:off x="7957475" y="2737020"/>
            <a:ext cx="0" cy="1382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17246D20-E978-B1EB-65D4-AE87DA33A75B}"/>
              </a:ext>
            </a:extLst>
          </p:cNvPr>
          <p:cNvCxnSpPr>
            <a:cxnSpLocks/>
          </p:cNvCxnSpPr>
          <p:nvPr/>
        </p:nvCxnSpPr>
        <p:spPr>
          <a:xfrm>
            <a:off x="7003085" y="6047202"/>
            <a:ext cx="96284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DF8E1734-C0E6-8F7B-8FB7-DDEE578BB490}"/>
              </a:ext>
            </a:extLst>
          </p:cNvPr>
          <p:cNvCxnSpPr/>
          <p:nvPr/>
        </p:nvCxnSpPr>
        <p:spPr>
          <a:xfrm flipV="1">
            <a:off x="7957475" y="4642273"/>
            <a:ext cx="0" cy="14049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5B09E220-5D28-6B0E-2DC4-E495672D20F5}"/>
              </a:ext>
            </a:extLst>
          </p:cNvPr>
          <p:cNvCxnSpPr>
            <a:cxnSpLocks/>
          </p:cNvCxnSpPr>
          <p:nvPr/>
        </p:nvCxnSpPr>
        <p:spPr>
          <a:xfrm>
            <a:off x="8219085" y="4400457"/>
            <a:ext cx="3134715" cy="0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F28B62AC-DF9D-8F70-3C57-1BC7A83C8A72}"/>
                  </a:ext>
                </a:extLst>
              </p:cNvPr>
              <p:cNvSpPr txBox="1"/>
              <p:nvPr/>
            </p:nvSpPr>
            <p:spPr>
              <a:xfrm>
                <a:off x="8049687" y="4552616"/>
                <a:ext cx="347640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2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altLang="zh-TW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2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altLang="zh-TW" sz="2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22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TW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TW" sz="22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2200" dirty="0"/>
              </a:p>
            </p:txBody>
          </p:sp>
        </mc:Choice>
        <mc:Fallback xmlns=""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F28B62AC-DF9D-8F70-3C57-1BC7A83C8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9687" y="4552616"/>
                <a:ext cx="3476401" cy="430887"/>
              </a:xfrm>
              <a:prstGeom prst="rect">
                <a:avLst/>
              </a:prstGeom>
              <a:blipFill>
                <a:blip r:embed="rId9"/>
                <a:stretch>
                  <a:fillRect b="-154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542036" y="1353442"/>
                <a:ext cx="26684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/>
                  <a:t>Average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TW" sz="24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TW" sz="24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36" y="1353442"/>
                <a:ext cx="2668487" cy="461665"/>
              </a:xfrm>
              <a:prstGeom prst="rect">
                <a:avLst/>
              </a:prstGeom>
              <a:blipFill>
                <a:blip r:embed="rId10"/>
                <a:stretch>
                  <a:fillRect l="-3653" t="-10526" b="-289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87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651" y="6605"/>
            <a:ext cx="10515600" cy="806955"/>
          </a:xfrm>
        </p:spPr>
        <p:txBody>
          <a:bodyPr/>
          <a:lstStyle/>
          <a:p>
            <a:pPr algn="ctr"/>
            <a:r>
              <a:rPr lang="en-US" altLang="zh-TW" dirty="0"/>
              <a:t>Test-time augmentation</a:t>
            </a:r>
            <a:endParaRPr lang="zh-TW" altLang="en-US" dirty="0"/>
          </a:p>
        </p:txBody>
      </p:sp>
      <p:grpSp>
        <p:nvGrpSpPr>
          <p:cNvPr id="66" name="群組 65"/>
          <p:cNvGrpSpPr/>
          <p:nvPr/>
        </p:nvGrpSpPr>
        <p:grpSpPr>
          <a:xfrm>
            <a:off x="1632740" y="1425576"/>
            <a:ext cx="8785584" cy="5053048"/>
            <a:chOff x="925085" y="1101404"/>
            <a:chExt cx="9858332" cy="5354328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4D5C8299-8827-85CE-2242-7AA2A61ABD7F}"/>
                </a:ext>
              </a:extLst>
            </p:cNvPr>
            <p:cNvSpPr txBox="1"/>
            <p:nvPr/>
          </p:nvSpPr>
          <p:spPr>
            <a:xfrm>
              <a:off x="925085" y="2844432"/>
              <a:ext cx="15193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 image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9294792E-3F64-4EC0-923F-135A738F19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15388" y="3987357"/>
              <a:ext cx="458360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FDBD1859-EB35-D226-0C02-24A9CA839501}"/>
                </a:ext>
              </a:extLst>
            </p:cNvPr>
            <p:cNvCxnSpPr>
              <a:cxnSpLocks/>
            </p:cNvCxnSpPr>
            <p:nvPr/>
          </p:nvCxnSpPr>
          <p:spPr>
            <a:xfrm>
              <a:off x="3173748" y="2517355"/>
              <a:ext cx="0" cy="3217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355" y="5061815"/>
              <a:ext cx="1527716" cy="1393917"/>
            </a:xfrm>
            <a:prstGeom prst="rect">
              <a:avLst/>
            </a:prstGeom>
          </p:spPr>
        </p:pic>
        <p:cxnSp>
          <p:nvCxnSpPr>
            <p:cNvPr id="18" name="直線接點 17"/>
            <p:cNvCxnSpPr/>
            <p:nvPr/>
          </p:nvCxnSpPr>
          <p:spPr>
            <a:xfrm>
              <a:off x="3173747" y="2536488"/>
              <a:ext cx="3242606" cy="114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FDBD1859-EB35-D226-0C02-24A9CA839501}"/>
                </a:ext>
              </a:extLst>
            </p:cNvPr>
            <p:cNvCxnSpPr>
              <a:cxnSpLocks/>
            </p:cNvCxnSpPr>
            <p:nvPr/>
          </p:nvCxnSpPr>
          <p:spPr>
            <a:xfrm>
              <a:off x="4630734" y="1509945"/>
              <a:ext cx="37806" cy="21277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接點 21"/>
            <p:cNvCxnSpPr/>
            <p:nvPr/>
          </p:nvCxnSpPr>
          <p:spPr>
            <a:xfrm>
              <a:off x="4630734" y="1505521"/>
              <a:ext cx="1785622" cy="125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/>
            <p:cNvCxnSpPr/>
            <p:nvPr/>
          </p:nvCxnSpPr>
          <p:spPr>
            <a:xfrm>
              <a:off x="4654573" y="3637712"/>
              <a:ext cx="176178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接點 29"/>
            <p:cNvCxnSpPr/>
            <p:nvPr/>
          </p:nvCxnSpPr>
          <p:spPr>
            <a:xfrm>
              <a:off x="3173747" y="5734943"/>
              <a:ext cx="3242608" cy="2383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/>
                <p:nvPr/>
              </p:nvSpPr>
              <p:spPr>
                <a:xfrm>
                  <a:off x="4440914" y="5295725"/>
                  <a:ext cx="45525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oMath>
                    </m:oMathPara>
                  </a14:m>
                  <a:endParaRPr lang="zh-TW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文字方塊 33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0914" y="5295725"/>
                  <a:ext cx="455253" cy="46166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/>
                <p:nvPr/>
              </p:nvSpPr>
              <p:spPr>
                <a:xfrm>
                  <a:off x="3415696" y="2032713"/>
                  <a:ext cx="9912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zh-TW" alt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oMath>
                    </m:oMathPara>
                  </a14:m>
                  <a:endParaRPr lang="zh-TW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文字方塊 34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5696" y="2032713"/>
                  <a:ext cx="991233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2069" b="-1389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文字方塊 35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/>
                <p:nvPr/>
              </p:nvSpPr>
              <p:spPr>
                <a:xfrm>
                  <a:off x="4819932" y="1101404"/>
                  <a:ext cx="134004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zh-TW" altLang="en-US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/3</m:t>
                        </m:r>
                      </m:oMath>
                    </m:oMathPara>
                  </a14:m>
                  <a:endParaRPr lang="zh-TW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6" name="文字方塊 35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9932" y="1101404"/>
                  <a:ext cx="1340047" cy="400110"/>
                </a:xfrm>
                <a:prstGeom prst="rect">
                  <a:avLst/>
                </a:prstGeom>
                <a:blipFill>
                  <a:blip r:embed="rId5"/>
                  <a:stretch>
                    <a:fillRect r="-6122" b="-2258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/>
                <p:nvPr/>
              </p:nvSpPr>
              <p:spPr>
                <a:xfrm>
                  <a:off x="4853521" y="2124204"/>
                  <a:ext cx="134004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zh-TW" altLang="en-US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/3</m:t>
                        </m:r>
                      </m:oMath>
                    </m:oMathPara>
                  </a14:m>
                  <a:endParaRPr lang="zh-TW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文字方塊 36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3521" y="2124204"/>
                  <a:ext cx="1340047" cy="400110"/>
                </a:xfrm>
                <a:prstGeom prst="rect">
                  <a:avLst/>
                </a:prstGeom>
                <a:blipFill>
                  <a:blip r:embed="rId6"/>
                  <a:stretch>
                    <a:fillRect r="-6122" b="-2258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/>
                <p:nvPr/>
              </p:nvSpPr>
              <p:spPr>
                <a:xfrm>
                  <a:off x="4877111" y="3237601"/>
                  <a:ext cx="1340047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altLang="zh-TW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r>
                              <a:rPr lang="zh-TW" altLang="en-US" sz="20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altLang="zh-TW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/3</m:t>
                        </m:r>
                      </m:oMath>
                    </m:oMathPara>
                  </a14:m>
                  <a:endParaRPr lang="zh-TW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文字方塊 37">
                  <a:extLst>
                    <a:ext uri="{FF2B5EF4-FFF2-40B4-BE49-F238E27FC236}">
                      <a16:creationId xmlns:a16="http://schemas.microsoft.com/office/drawing/2014/main" id="{4D5C8299-8827-85CE-2242-7AA2A61ABD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7111" y="3237601"/>
                  <a:ext cx="1340047" cy="400110"/>
                </a:xfrm>
                <a:prstGeom prst="rect">
                  <a:avLst/>
                </a:prstGeom>
                <a:blipFill>
                  <a:blip r:embed="rId7"/>
                  <a:stretch>
                    <a:fillRect r="-6154" b="-22581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D5C8299-8827-85CE-2242-7AA2A61ABD7F}"/>
                </a:ext>
              </a:extLst>
            </p:cNvPr>
            <p:cNvSpPr txBox="1"/>
            <p:nvPr/>
          </p:nvSpPr>
          <p:spPr>
            <a:xfrm>
              <a:off x="3221606" y="2573495"/>
              <a:ext cx="1361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</a:t>
              </a:r>
            </a:p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Augmentation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4D5C8299-8827-85CE-2242-7AA2A61ABD7F}"/>
                </a:ext>
              </a:extLst>
            </p:cNvPr>
            <p:cNvSpPr txBox="1"/>
            <p:nvPr/>
          </p:nvSpPr>
          <p:spPr>
            <a:xfrm>
              <a:off x="3987905" y="5775165"/>
              <a:ext cx="13612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</a:t>
              </a:r>
            </a:p>
            <a:p>
              <a:pPr algn="ctr"/>
              <a:r>
                <a: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Augmentation</a:t>
              </a:r>
              <a:endPara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52467D68-D160-41CF-83DF-45367EF07947}"/>
                </a:ext>
              </a:extLst>
            </p:cNvPr>
            <p:cNvCxnSpPr>
              <a:cxnSpLocks/>
            </p:cNvCxnSpPr>
            <p:nvPr/>
          </p:nvCxnSpPr>
          <p:spPr>
            <a:xfrm>
              <a:off x="7894958" y="1501186"/>
              <a:ext cx="962843" cy="8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52467D68-D160-41CF-83DF-45367EF07947}"/>
                </a:ext>
              </a:extLst>
            </p:cNvPr>
            <p:cNvCxnSpPr>
              <a:cxnSpLocks/>
            </p:cNvCxnSpPr>
            <p:nvPr/>
          </p:nvCxnSpPr>
          <p:spPr>
            <a:xfrm>
              <a:off x="7944070" y="2569116"/>
              <a:ext cx="962843" cy="8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52467D68-D160-41CF-83DF-45367EF07947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 flipV="1">
              <a:off x="7944071" y="3677391"/>
              <a:ext cx="1158063" cy="1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52467D68-D160-41CF-83DF-45367EF07947}"/>
                </a:ext>
              </a:extLst>
            </p:cNvPr>
            <p:cNvCxnSpPr>
              <a:cxnSpLocks/>
            </p:cNvCxnSpPr>
            <p:nvPr/>
          </p:nvCxnSpPr>
          <p:spPr>
            <a:xfrm>
              <a:off x="7944068" y="5809045"/>
              <a:ext cx="962843" cy="87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流程圖: 或 48">
              <a:extLst>
                <a:ext uri="{FF2B5EF4-FFF2-40B4-BE49-F238E27FC236}">
                  <a16:creationId xmlns:a16="http://schemas.microsoft.com/office/drawing/2014/main" id="{9DA25141-5632-2807-479E-87B875A4265D}"/>
                </a:ext>
              </a:extLst>
            </p:cNvPr>
            <p:cNvSpPr/>
            <p:nvPr/>
          </p:nvSpPr>
          <p:spPr>
            <a:xfrm>
              <a:off x="9102134" y="3415781"/>
              <a:ext cx="523220" cy="523220"/>
            </a:xfrm>
            <a:prstGeom prst="flowChartOr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5" name="直線單箭頭接點 54"/>
            <p:cNvCxnSpPr>
              <a:endCxn id="49" idx="0"/>
            </p:cNvCxnSpPr>
            <p:nvPr/>
          </p:nvCxnSpPr>
          <p:spPr>
            <a:xfrm>
              <a:off x="8906911" y="2569116"/>
              <a:ext cx="456833" cy="84666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/>
            <p:cNvCxnSpPr>
              <a:endCxn id="49" idx="0"/>
            </p:cNvCxnSpPr>
            <p:nvPr/>
          </p:nvCxnSpPr>
          <p:spPr>
            <a:xfrm>
              <a:off x="8857801" y="1485072"/>
              <a:ext cx="505943" cy="19307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單箭頭接點 59"/>
            <p:cNvCxnSpPr>
              <a:endCxn id="49" idx="4"/>
            </p:cNvCxnSpPr>
            <p:nvPr/>
          </p:nvCxnSpPr>
          <p:spPr>
            <a:xfrm flipV="1">
              <a:off x="8906911" y="3939001"/>
              <a:ext cx="456833" cy="18700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接點 63">
              <a:extLst>
                <a:ext uri="{FF2B5EF4-FFF2-40B4-BE49-F238E27FC236}">
                  <a16:creationId xmlns:a16="http://schemas.microsoft.com/office/drawing/2014/main" id="{52467D68-D160-41CF-83DF-45367EF079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25354" y="3689154"/>
              <a:ext cx="1158063" cy="1"/>
            </a:xfrm>
            <a:prstGeom prst="line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4D5C8299-8827-85CE-2242-7AA2A61ABD7F}"/>
                </a:ext>
              </a:extLst>
            </p:cNvPr>
            <p:cNvSpPr txBox="1"/>
            <p:nvPr/>
          </p:nvSpPr>
          <p:spPr>
            <a:xfrm>
              <a:off x="9632140" y="3222884"/>
              <a:ext cx="11512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Predicted</a:t>
              </a:r>
              <a:endPara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AAA9EACB-64BD-57EB-5AF3-75C9C66C4A5A}"/>
              </a:ext>
            </a:extLst>
          </p:cNvPr>
          <p:cNvSpPr txBox="1"/>
          <p:nvPr/>
        </p:nvSpPr>
        <p:spPr>
          <a:xfrm>
            <a:off x="5545131" y="3830658"/>
            <a:ext cx="624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Flip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C338DF0-A34B-D030-C827-045AAFDF80B2}"/>
              </a:ext>
            </a:extLst>
          </p:cNvPr>
          <p:cNvSpPr txBox="1"/>
          <p:nvPr/>
        </p:nvSpPr>
        <p:spPr>
          <a:xfrm>
            <a:off x="5071630" y="2779908"/>
            <a:ext cx="1398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 </a:t>
            </a:r>
          </a:p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transformation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B2535141-680E-1B63-7293-4EE9E82B2BB1}"/>
              </a:ext>
            </a:extLst>
          </p:cNvPr>
          <p:cNvSpPr txBox="1"/>
          <p:nvPr/>
        </p:nvSpPr>
        <p:spPr>
          <a:xfrm>
            <a:off x="5365791" y="180223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Crop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76" y="3506214"/>
            <a:ext cx="1716749" cy="1285852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36" y="2326166"/>
            <a:ext cx="1374407" cy="1037595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28" y="3403501"/>
            <a:ext cx="1358969" cy="1004455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36" y="1147679"/>
            <a:ext cx="1359621" cy="1131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41"/>
              <p:cNvSpPr txBox="1"/>
              <p:nvPr/>
            </p:nvSpPr>
            <p:spPr>
              <a:xfrm>
                <a:off x="644058" y="6637359"/>
                <a:ext cx="1021555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/>
                  <a:t>Average :</a:t>
                </a:r>
                <a14:m>
                  <m:oMath xmlns:m="http://schemas.openxmlformats.org/officeDocument/2006/math">
                    <m:r>
                      <a:rPr lang="zh-TW" alt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=0.5</a:t>
                </a:r>
                <a:endParaRPr lang="zh-TW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dirty="0"/>
                  <a:t> </a:t>
                </a:r>
                <a:r>
                  <a:rPr lang="en-US" altLang="zh-TW" sz="2000" dirty="0"/>
                  <a:t>If we want to boost performance, we can make </a:t>
                </a:r>
                <a14:m>
                  <m:oMath xmlns:m="http://schemas.openxmlformats.org/officeDocument/2006/math">
                    <m:r>
                      <a:rPr lang="zh-TW" altLang="en-US" sz="20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zh-TW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higher because test image is dominant domain.</a:t>
                </a:r>
                <a:endParaRPr lang="zh-TW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字方塊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58" y="6637359"/>
                <a:ext cx="10215553" cy="769441"/>
              </a:xfrm>
              <a:prstGeom prst="rect">
                <a:avLst/>
              </a:prstGeom>
              <a:blipFill>
                <a:blip r:embed="rId12"/>
                <a:stretch>
                  <a:fillRect l="-955" t="-7143" b="-134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41324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121FDF-7691-4602-B0D0-50375BF36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091" y="1243173"/>
            <a:ext cx="11204026" cy="2644599"/>
          </a:xfrm>
        </p:spPr>
        <p:txBody>
          <a:bodyPr/>
          <a:lstStyle/>
          <a:p>
            <a:r>
              <a:rPr lang="en-US" altLang="zh-TW" dirty="0"/>
              <a:t>Task :</a:t>
            </a:r>
            <a:br>
              <a:rPr lang="en-US" altLang="zh-TW" dirty="0"/>
            </a:br>
            <a:r>
              <a:rPr lang="en-US" altLang="zh-TW" dirty="0"/>
              <a:t>Image Classification-Transformers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33F39E-2C16-4320-864B-CEF32DB44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9213"/>
            <a:ext cx="9144000" cy="1833987"/>
          </a:xfrm>
        </p:spPr>
        <p:txBody>
          <a:bodyPr/>
          <a:lstStyle/>
          <a:p>
            <a:r>
              <a:rPr lang="en-US" altLang="zh-TW" sz="3600" dirty="0"/>
              <a:t>Vision- Transformers (</a:t>
            </a:r>
            <a:r>
              <a:rPr lang="en-US" altLang="zh-TW" sz="3600" dirty="0" err="1"/>
              <a:t>ViT</a:t>
            </a:r>
            <a:r>
              <a:rPr lang="en-US" altLang="zh-TW" sz="3600" dirty="0"/>
              <a:t>)</a:t>
            </a:r>
          </a:p>
          <a:p>
            <a:r>
              <a:rPr lang="en-US" altLang="zh-TW" dirty="0"/>
              <a:t>Paper : </a:t>
            </a:r>
            <a:r>
              <a:rPr lang="en-US" altLang="zh-TW" dirty="0">
                <a:hlinkClick r:id="rId2"/>
              </a:rPr>
              <a:t>https://arxiv.org/abs/2010.11929</a:t>
            </a:r>
            <a:endParaRPr lang="en-US" altLang="zh-TW" dirty="0"/>
          </a:p>
          <a:p>
            <a:r>
              <a:rPr lang="en-US" altLang="zh-TW" dirty="0"/>
              <a:t>2021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3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792075"/>
          </a:xfrm>
        </p:spPr>
        <p:txBody>
          <a:bodyPr/>
          <a:lstStyle/>
          <a:p>
            <a:pPr algn="ctr"/>
            <a:r>
              <a:rPr lang="en-US" altLang="zh-TW" dirty="0"/>
              <a:t>CNN</a:t>
            </a:r>
            <a:r>
              <a:rPr lang="zh-TW" altLang="en-US" dirty="0"/>
              <a:t>和</a:t>
            </a:r>
            <a:r>
              <a:rPr lang="en-US" altLang="zh-TW" dirty="0"/>
              <a:t>Attention</a:t>
            </a:r>
            <a:r>
              <a:rPr lang="zh-TW" altLang="en-US" dirty="0"/>
              <a:t>機制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95336"/>
            <a:ext cx="10515600" cy="5246509"/>
          </a:xfrm>
        </p:spPr>
        <p:txBody>
          <a:bodyPr/>
          <a:lstStyle/>
          <a:p>
            <a:r>
              <a:rPr lang="en-US" altLang="zh-TW" dirty="0"/>
              <a:t>CNN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/>
              <a:t>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機制在影像分類領域中交互作用關係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3794"/>
            <a:ext cx="9951154" cy="442113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017541" y="3600992"/>
            <a:ext cx="3021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Adv</a:t>
            </a:r>
            <a:r>
              <a:rPr lang="en-US" altLang="zh-TW" dirty="0"/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全局</a:t>
            </a:r>
            <a:r>
              <a:rPr lang="en-US" altLang="zh-TW" dirty="0"/>
              <a:t>(Global)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捕捉能力好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err="1"/>
              <a:t>Disadv</a:t>
            </a:r>
            <a:r>
              <a:rPr lang="en-US" altLang="zh-TW" dirty="0"/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計算量很大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428562" y="3600992"/>
            <a:ext cx="2999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Adv</a:t>
            </a:r>
            <a:r>
              <a:rPr lang="en-US" altLang="zh-TW" dirty="0"/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局部</a:t>
            </a:r>
            <a:r>
              <a:rPr lang="en-US" altLang="zh-TW" dirty="0"/>
              <a:t>(Local)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捕捉能力好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err="1"/>
              <a:t>Disadv</a:t>
            </a:r>
            <a:r>
              <a:rPr lang="en-US" altLang="zh-TW" dirty="0"/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難以捕捉影像中關鍵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物信息</a:t>
            </a:r>
          </a:p>
        </p:txBody>
      </p:sp>
      <p:cxnSp>
        <p:nvCxnSpPr>
          <p:cNvPr id="8" name="直線單箭頭接點 7"/>
          <p:cNvCxnSpPr/>
          <p:nvPr/>
        </p:nvCxnSpPr>
        <p:spPr>
          <a:xfrm flipH="1">
            <a:off x="9144000" y="4247323"/>
            <a:ext cx="758757" cy="276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928332" y="4295365"/>
            <a:ext cx="873234" cy="2769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180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151508"/>
            <a:ext cx="10515600" cy="1239547"/>
          </a:xfrm>
        </p:spPr>
        <p:txBody>
          <a:bodyPr/>
          <a:lstStyle/>
          <a:p>
            <a:pPr algn="ctr"/>
            <a:r>
              <a:rPr lang="en-US" altLang="zh-TW" dirty="0"/>
              <a:t>Vision-Transformer (</a:t>
            </a:r>
            <a:r>
              <a:rPr lang="en-US" altLang="zh-TW" dirty="0" err="1"/>
              <a:t>ViT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76" y="1971121"/>
            <a:ext cx="9918647" cy="5201445"/>
          </a:xfrm>
        </p:spPr>
      </p:pic>
      <p:sp>
        <p:nvSpPr>
          <p:cNvPr id="5" name="文字方塊 4"/>
          <p:cNvSpPr txBox="1"/>
          <p:nvPr/>
        </p:nvSpPr>
        <p:spPr>
          <a:xfrm>
            <a:off x="359924" y="1067889"/>
            <a:ext cx="108338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Useful link: </a:t>
            </a:r>
          </a:p>
          <a:p>
            <a:r>
              <a:rPr lang="en-US" altLang="zh-TW" sz="1400" dirty="0">
                <a:hlinkClick r:id="rId3"/>
              </a:rPr>
              <a:t>https://colab.research.google.com/github/hirotomusiker/schwert_colab_data_storage/blob/master/notebook/Vision_Transformer_Tutorial.ipynb</a:t>
            </a:r>
            <a:endParaRPr lang="en-US" altLang="zh-TW" sz="1400" dirty="0"/>
          </a:p>
          <a:p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274039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8792" y="44232"/>
            <a:ext cx="10515600" cy="987559"/>
          </a:xfrm>
        </p:spPr>
        <p:txBody>
          <a:bodyPr/>
          <a:lstStyle/>
          <a:p>
            <a:pPr algn="ctr"/>
            <a:r>
              <a:rPr lang="en-US" altLang="zh-TW" dirty="0"/>
              <a:t>Patch-Position </a:t>
            </a:r>
            <a:r>
              <a:rPr lang="en-US" altLang="zh-TW" dirty="0" err="1"/>
              <a:t>Embeddings</a:t>
            </a:r>
            <a:endParaRPr lang="zh-TW" altLang="en-US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1569615" y="3926461"/>
            <a:ext cx="7101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279735" y="3002334"/>
            <a:ext cx="1585608" cy="18482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171490" y="3414408"/>
            <a:ext cx="1802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Conv2d</a:t>
            </a:r>
          </a:p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768 channels</a:t>
            </a:r>
          </a:p>
          <a:p>
            <a:pPr algn="ctr"/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16x16 patch filter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單箭頭接點 9"/>
          <p:cNvCxnSpPr>
            <a:endCxn id="11" idx="1"/>
          </p:cNvCxnSpPr>
          <p:nvPr/>
        </p:nvCxnSpPr>
        <p:spPr>
          <a:xfrm flipV="1">
            <a:off x="3865343" y="3916735"/>
            <a:ext cx="1222336" cy="97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087679" y="2992607"/>
            <a:ext cx="948972" cy="18482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5111795" y="3757184"/>
            <a:ext cx="89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Flatten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>
            <a:off x="6056052" y="3926461"/>
            <a:ext cx="8954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577005" y="2197824"/>
            <a:ext cx="1254868" cy="8914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6802726" y="2293991"/>
            <a:ext cx="803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 </a:t>
            </a:r>
          </a:p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token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直線單箭頭接點 16"/>
          <p:cNvCxnSpPr/>
          <p:nvPr/>
        </p:nvCxnSpPr>
        <p:spPr>
          <a:xfrm>
            <a:off x="7204439" y="3098501"/>
            <a:ext cx="0" cy="5652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-117248" y="5463636"/>
            <a:ext cx="21467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原始輸入影像大小 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(</a:t>
            </a:r>
            <a:r>
              <a:rPr lang="en-US" altLang="zh-TW" dirty="0" err="1"/>
              <a:t>HxWxC</a:t>
            </a:r>
            <a:r>
              <a:rPr lang="en-US" altLang="zh-TW" dirty="0"/>
              <a:t>):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224x224x3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801459" y="6516802"/>
            <a:ext cx="2574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每塊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大小為</a:t>
            </a:r>
            <a:r>
              <a:rPr lang="en-US" altLang="zh-TW" dirty="0"/>
              <a:t>(P1xP2)</a:t>
            </a:r>
          </a:p>
          <a:p>
            <a:pPr algn="ctr"/>
            <a:r>
              <a:rPr lang="en-US" altLang="zh-TW" dirty="0"/>
              <a:t>(16x16)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2583377" y="6497096"/>
            <a:ext cx="1936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最終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塊數量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N = (H/P1)x(W/P2)</a:t>
            </a:r>
          </a:p>
          <a:p>
            <a:pPr algn="ctr"/>
            <a:r>
              <a:rPr lang="en-US" altLang="zh-TW" dirty="0"/>
              <a:t>=14x14</a:t>
            </a:r>
          </a:p>
        </p:txBody>
      </p:sp>
      <p:sp>
        <p:nvSpPr>
          <p:cNvPr id="22" name="文字方塊 21"/>
          <p:cNvSpPr txBox="1"/>
          <p:nvPr/>
        </p:nvSpPr>
        <p:spPr>
          <a:xfrm>
            <a:off x="7512068" y="6516802"/>
            <a:ext cx="2484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每塊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的維度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(P1xP2xC)=16x16x3=768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3829674" y="3504660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14x14x768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796677" y="4576880"/>
            <a:ext cx="1359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將影像切成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256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r>
              <a:rPr lang="en-US" altLang="zh-TW" dirty="0"/>
              <a:t>patch</a:t>
            </a:r>
            <a:r>
              <a:rPr lang="zh-TW" altLang="en-US" dirty="0"/>
              <a:t> </a:t>
            </a:r>
            <a:endParaRPr lang="en-US" altLang="zh-TW" dirty="0"/>
          </a:p>
          <a:p>
            <a:pPr algn="ctr"/>
            <a:r>
              <a:rPr lang="en-US" altLang="zh-TW" dirty="0"/>
              <a:t>(256=16x16)</a:t>
            </a:r>
            <a:endParaRPr lang="zh-TW" altLang="en-US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5965311" y="4036682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196x768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270701" y="318051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1x768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34" name="直線單箭頭接點 33"/>
          <p:cNvCxnSpPr/>
          <p:nvPr/>
        </p:nvCxnSpPr>
        <p:spPr>
          <a:xfrm>
            <a:off x="7804994" y="3916734"/>
            <a:ext cx="89542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7759623" y="3983460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197x768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6" name="流程圖: 或 35"/>
          <p:cNvSpPr/>
          <p:nvPr/>
        </p:nvSpPr>
        <p:spPr>
          <a:xfrm>
            <a:off x="8695787" y="3662204"/>
            <a:ext cx="505922" cy="505922"/>
          </a:xfrm>
          <a:prstGeom prst="flowChartOr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6936618" y="3678962"/>
            <a:ext cx="868376" cy="49303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/>
          <p:cNvSpPr txBox="1"/>
          <p:nvPr/>
        </p:nvSpPr>
        <p:spPr>
          <a:xfrm>
            <a:off x="6916584" y="3716679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Concat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直線單箭頭接點 38"/>
          <p:cNvCxnSpPr/>
          <p:nvPr/>
        </p:nvCxnSpPr>
        <p:spPr>
          <a:xfrm>
            <a:off x="8948748" y="3082548"/>
            <a:ext cx="0" cy="5652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8358464" y="2183924"/>
            <a:ext cx="1254868" cy="8914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40"/>
          <p:cNvSpPr txBox="1"/>
          <p:nvPr/>
        </p:nvSpPr>
        <p:spPr>
          <a:xfrm>
            <a:off x="8302858" y="2280091"/>
            <a:ext cx="1366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</a:t>
            </a:r>
          </a:p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9006052" y="3137249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197x768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43" name="直線單箭頭接點 42"/>
          <p:cNvCxnSpPr/>
          <p:nvPr/>
        </p:nvCxnSpPr>
        <p:spPr>
          <a:xfrm>
            <a:off x="9221225" y="3905115"/>
            <a:ext cx="77099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9997044" y="3007214"/>
            <a:ext cx="1360595" cy="18482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9949930" y="3644906"/>
            <a:ext cx="1454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</a:t>
            </a:r>
          </a:p>
          <a:p>
            <a:pPr algn="ctr"/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Encoder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線單箭頭接點 46"/>
          <p:cNvCxnSpPr/>
          <p:nvPr/>
        </p:nvCxnSpPr>
        <p:spPr>
          <a:xfrm>
            <a:off x="11357639" y="3904256"/>
            <a:ext cx="6627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2451371" y="6280799"/>
            <a:ext cx="7670195" cy="11396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49"/>
          <p:cNvSpPr txBox="1"/>
          <p:nvPr/>
        </p:nvSpPr>
        <p:spPr>
          <a:xfrm>
            <a:off x="9041274" y="3980484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Embedding 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patch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53" name="內容版面配置區 5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1" y="3070039"/>
            <a:ext cx="1780478" cy="1690251"/>
          </a:xfrm>
        </p:spPr>
      </p:pic>
      <p:pic>
        <p:nvPicPr>
          <p:cNvPr id="54" name="圖片 5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92" y="1362218"/>
            <a:ext cx="1460637" cy="1391337"/>
          </a:xfrm>
          <a:prstGeom prst="rect">
            <a:avLst/>
          </a:prstGeom>
        </p:spPr>
      </p:pic>
      <p:sp>
        <p:nvSpPr>
          <p:cNvPr id="55" name="文字方塊 54"/>
          <p:cNvSpPr txBox="1"/>
          <p:nvPr/>
        </p:nvSpPr>
        <p:spPr>
          <a:xfrm>
            <a:off x="4310774" y="105275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3377973" y="185610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61897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Position Embedding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藉由</a:t>
            </a:r>
            <a:r>
              <a:rPr lang="en-US" altLang="zh-TW" dirty="0"/>
              <a:t>Position embedding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方式可以知道</a:t>
            </a:r>
            <a:r>
              <a:rPr lang="en-US" altLang="zh-TW" dirty="0"/>
              <a:t>Input 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之間的相似性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7792"/>
            <a:ext cx="5432342" cy="464713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89" y="3776854"/>
            <a:ext cx="5539813" cy="135934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445789" y="3315189"/>
            <a:ext cx="2380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Cosine similarity :</a:t>
            </a:r>
            <a:endParaRPr lang="zh-TW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6270542" y="3161489"/>
            <a:ext cx="5830667" cy="22957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06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1160" y="47115"/>
            <a:ext cx="10515600" cy="1088866"/>
          </a:xfrm>
        </p:spPr>
        <p:txBody>
          <a:bodyPr/>
          <a:lstStyle/>
          <a:p>
            <a:pPr algn="ctr"/>
            <a:r>
              <a:rPr lang="en-US" altLang="zh-TW" dirty="0"/>
              <a:t>Transformers-Multi-head self attention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89498"/>
                <a:ext cx="10515600" cy="5752347"/>
              </a:xfrm>
            </p:spPr>
            <p:txBody>
              <a:bodyPr/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三個</a:t>
                </a:r>
                <a:r>
                  <a:rPr lang="en-US" altLang="zh-TW" dirty="0"/>
                  <a:t>Initial weight matrix: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: 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768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來自於前面</a:t>
                </a:r>
                <a:r>
                  <a:rPr lang="en-US" altLang="zh-TW" dirty="0"/>
                  <a:t>Embedding patch size 197x768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768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altLang="zh-TW" dirty="0"/>
                  <a:t> is 768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p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768</a:t>
                </a:r>
                <a:r>
                  <a:rPr lang="en-US" altLang="zh-TW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dirty="0"/>
                  <a:t>’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𝑣</m:t>
                        </m:r>
                      </m:sup>
                    </m:sSup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最後維度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dirty="0"/>
                  <a:t>’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不一定要跟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但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𝑞</m:t>
                        </m:r>
                      </m:sup>
                    </m:sSup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兩個維度要一樣</a:t>
                </a:r>
                <a:r>
                  <a:rPr lang="en-US" altLang="zh-TW" dirty="0"/>
                  <a:t>)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89498"/>
                <a:ext cx="10515600" cy="5752347"/>
              </a:xfrm>
              <a:blipFill>
                <a:blip r:embed="rId2"/>
                <a:stretch>
                  <a:fillRect l="-1043" t="-20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85" y="4579710"/>
            <a:ext cx="1526154" cy="102342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26" y="3520530"/>
            <a:ext cx="769620" cy="10591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26" y="4935743"/>
            <a:ext cx="754380" cy="105156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526" y="6384142"/>
            <a:ext cx="769620" cy="105918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838200" y="428017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768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49357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195425" y="401026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768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2225130" y="533686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768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2184157" y="669973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768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966089" y="316449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963756" y="4643191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2969442" y="608485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d’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2796670" y="3843200"/>
                <a:ext cx="71885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670" y="3843200"/>
                <a:ext cx="718851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/>
              <p:cNvSpPr txBox="1"/>
              <p:nvPr/>
            </p:nvSpPr>
            <p:spPr>
              <a:xfrm>
                <a:off x="2796669" y="5255559"/>
                <a:ext cx="720262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字方塊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669" y="5255559"/>
                <a:ext cx="720262" cy="4682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796670" y="6674493"/>
                <a:ext cx="7097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6670" y="6674493"/>
                <a:ext cx="709746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接點 21"/>
          <p:cNvCxnSpPr/>
          <p:nvPr/>
        </p:nvCxnSpPr>
        <p:spPr>
          <a:xfrm>
            <a:off x="1712068" y="5120409"/>
            <a:ext cx="3404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052536" y="3843200"/>
            <a:ext cx="0" cy="28565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>
            <a:off x="2052536" y="3843200"/>
            <a:ext cx="6673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2067181" y="5137396"/>
            <a:ext cx="6673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2052536" y="6652987"/>
            <a:ext cx="6673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2180614" y="3426929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14" y="3426929"/>
                <a:ext cx="40267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2199516" y="4781218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516" y="4781218"/>
                <a:ext cx="40267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>
              <a:xfrm>
                <a:off x="2244368" y="6294424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368" y="6294424"/>
                <a:ext cx="40267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/>
          <p:cNvCxnSpPr/>
          <p:nvPr/>
        </p:nvCxnSpPr>
        <p:spPr>
          <a:xfrm>
            <a:off x="3515521" y="3850460"/>
            <a:ext cx="6673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3504146" y="5437132"/>
            <a:ext cx="6673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>
            <a:off x="3504145" y="6841845"/>
            <a:ext cx="6673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/>
          <p:cNvGrpSpPr/>
          <p:nvPr/>
        </p:nvGrpSpPr>
        <p:grpSpPr>
          <a:xfrm>
            <a:off x="4191836" y="3495812"/>
            <a:ext cx="1322961" cy="837737"/>
            <a:chOff x="6984460" y="3520530"/>
            <a:chExt cx="1322961" cy="837737"/>
          </a:xfrm>
        </p:grpSpPr>
        <p:sp>
          <p:nvSpPr>
            <p:cNvPr id="36" name="矩形 35"/>
            <p:cNvSpPr/>
            <p:nvPr/>
          </p:nvSpPr>
          <p:spPr>
            <a:xfrm>
              <a:off x="6984460" y="3520530"/>
              <a:ext cx="1322961" cy="8272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8" name="直線接點 37"/>
            <p:cNvCxnSpPr/>
            <p:nvPr/>
          </p:nvCxnSpPr>
          <p:spPr>
            <a:xfrm>
              <a:off x="6984460" y="3796261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/>
            <p:nvPr/>
          </p:nvCxnSpPr>
          <p:spPr>
            <a:xfrm>
              <a:off x="6984460" y="4074032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/>
            <p:cNvCxnSpPr/>
            <p:nvPr/>
          </p:nvCxnSpPr>
          <p:spPr>
            <a:xfrm>
              <a:off x="7315200" y="3544331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7645940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/>
            <p:cNvCxnSpPr/>
            <p:nvPr/>
          </p:nvCxnSpPr>
          <p:spPr>
            <a:xfrm>
              <a:off x="7960469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群組 45"/>
          <p:cNvGrpSpPr/>
          <p:nvPr/>
        </p:nvGrpSpPr>
        <p:grpSpPr>
          <a:xfrm>
            <a:off x="4191835" y="5012523"/>
            <a:ext cx="1322961" cy="837737"/>
            <a:chOff x="6984460" y="3520530"/>
            <a:chExt cx="1322961" cy="837737"/>
          </a:xfrm>
        </p:grpSpPr>
        <p:sp>
          <p:nvSpPr>
            <p:cNvPr id="47" name="矩形 46"/>
            <p:cNvSpPr/>
            <p:nvPr/>
          </p:nvSpPr>
          <p:spPr>
            <a:xfrm>
              <a:off x="6984460" y="3520530"/>
              <a:ext cx="1322961" cy="8272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8" name="直線接點 47"/>
            <p:cNvCxnSpPr/>
            <p:nvPr/>
          </p:nvCxnSpPr>
          <p:spPr>
            <a:xfrm>
              <a:off x="6984460" y="3796261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/>
            <p:cNvCxnSpPr/>
            <p:nvPr/>
          </p:nvCxnSpPr>
          <p:spPr>
            <a:xfrm>
              <a:off x="6984460" y="4074032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>
            <a:xfrm>
              <a:off x="7315200" y="3544331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>
            <a:xfrm>
              <a:off x="7645940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>
            <a:xfrm>
              <a:off x="7960469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群組 52"/>
          <p:cNvGrpSpPr/>
          <p:nvPr/>
        </p:nvGrpSpPr>
        <p:grpSpPr>
          <a:xfrm>
            <a:off x="4191834" y="6457439"/>
            <a:ext cx="1322961" cy="837737"/>
            <a:chOff x="6984460" y="3520530"/>
            <a:chExt cx="1322961" cy="837737"/>
          </a:xfrm>
        </p:grpSpPr>
        <p:sp>
          <p:nvSpPr>
            <p:cNvPr id="54" name="矩形 53"/>
            <p:cNvSpPr/>
            <p:nvPr/>
          </p:nvSpPr>
          <p:spPr>
            <a:xfrm>
              <a:off x="6984460" y="3520530"/>
              <a:ext cx="1322961" cy="8272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5" name="直線接點 54"/>
            <p:cNvCxnSpPr/>
            <p:nvPr/>
          </p:nvCxnSpPr>
          <p:spPr>
            <a:xfrm>
              <a:off x="6984460" y="3796261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>
            <a:xfrm>
              <a:off x="6984460" y="4074032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>
            <a:xfrm>
              <a:off x="7315200" y="3544331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/>
            <p:cNvCxnSpPr/>
            <p:nvPr/>
          </p:nvCxnSpPr>
          <p:spPr>
            <a:xfrm>
              <a:off x="7645940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接點 58"/>
            <p:cNvCxnSpPr/>
            <p:nvPr/>
          </p:nvCxnSpPr>
          <p:spPr>
            <a:xfrm>
              <a:off x="7960469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文字方塊 60"/>
          <p:cNvSpPr txBox="1"/>
          <p:nvPr/>
        </p:nvSpPr>
        <p:spPr>
          <a:xfrm>
            <a:off x="4647462" y="5140402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K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4644999" y="3610160"/>
            <a:ext cx="4603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Q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4654381" y="6650506"/>
            <a:ext cx="417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V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5" name="文字方塊 64"/>
          <p:cNvSpPr txBox="1"/>
          <p:nvPr/>
        </p:nvSpPr>
        <p:spPr>
          <a:xfrm>
            <a:off x="3732394" y="388121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66" name="文字方塊 65"/>
          <p:cNvSpPr txBox="1"/>
          <p:nvPr/>
        </p:nvSpPr>
        <p:spPr>
          <a:xfrm>
            <a:off x="3681878" y="550226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3670808" y="685792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4676872" y="314157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4741788" y="462460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4709685" y="6091688"/>
            <a:ext cx="33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d’</a:t>
            </a:r>
            <a:endParaRPr lang="zh-TW" altLang="en-US" dirty="0"/>
          </a:p>
        </p:txBody>
      </p:sp>
      <p:cxnSp>
        <p:nvCxnSpPr>
          <p:cNvPr id="71" name="直線單箭頭接點 70"/>
          <p:cNvCxnSpPr/>
          <p:nvPr/>
        </p:nvCxnSpPr>
        <p:spPr>
          <a:xfrm flipV="1">
            <a:off x="5514795" y="5410297"/>
            <a:ext cx="960128" cy="132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群組 71"/>
          <p:cNvGrpSpPr/>
          <p:nvPr/>
        </p:nvGrpSpPr>
        <p:grpSpPr>
          <a:xfrm>
            <a:off x="6316646" y="5059902"/>
            <a:ext cx="1322961" cy="837737"/>
            <a:chOff x="6984460" y="3520530"/>
            <a:chExt cx="1322961" cy="837737"/>
          </a:xfrm>
          <a:scene3d>
            <a:camera prst="orthographicFront">
              <a:rot lat="0" lon="0" rev="5400000"/>
            </a:camera>
            <a:lightRig rig="threePt" dir="t"/>
          </a:scene3d>
        </p:grpSpPr>
        <p:sp>
          <p:nvSpPr>
            <p:cNvPr id="73" name="矩形 72"/>
            <p:cNvSpPr/>
            <p:nvPr/>
          </p:nvSpPr>
          <p:spPr>
            <a:xfrm>
              <a:off x="6984460" y="3520530"/>
              <a:ext cx="1322961" cy="82723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74" name="直線接點 73"/>
            <p:cNvCxnSpPr/>
            <p:nvPr/>
          </p:nvCxnSpPr>
          <p:spPr>
            <a:xfrm>
              <a:off x="6984460" y="3796261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/>
            <p:cNvCxnSpPr/>
            <p:nvPr/>
          </p:nvCxnSpPr>
          <p:spPr>
            <a:xfrm>
              <a:off x="6984460" y="4074032"/>
              <a:ext cx="132296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/>
            <p:cNvCxnSpPr/>
            <p:nvPr/>
          </p:nvCxnSpPr>
          <p:spPr>
            <a:xfrm>
              <a:off x="7315200" y="3544331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/>
            <p:nvPr/>
          </p:nvCxnSpPr>
          <p:spPr>
            <a:xfrm>
              <a:off x="7645940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>
              <a:off x="7960469" y="3533829"/>
              <a:ext cx="0" cy="8139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字方塊 78"/>
              <p:cNvSpPr txBox="1"/>
              <p:nvPr/>
            </p:nvSpPr>
            <p:spPr>
              <a:xfrm>
                <a:off x="6692118" y="5150550"/>
                <a:ext cx="79425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sz="3200" dirty="0">
                              <a:solidFill>
                                <a:srgbClr val="FF0000"/>
                              </a:solidFill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zh-TW" altLang="en-US" sz="32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e>
                        <m:sup>
                          <m:r>
                            <a:rPr lang="en-US" altLang="zh-TW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9" name="文字方塊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118" y="5150550"/>
                <a:ext cx="794255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文字方塊 79"/>
          <p:cNvSpPr txBox="1"/>
          <p:nvPr/>
        </p:nvSpPr>
        <p:spPr>
          <a:xfrm>
            <a:off x="7914033" y="302230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81" name="文字方塊 80"/>
          <p:cNvSpPr txBox="1"/>
          <p:nvPr/>
        </p:nvSpPr>
        <p:spPr>
          <a:xfrm>
            <a:off x="7444245" y="5253859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5478408" y="5024890"/>
            <a:ext cx="112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Transpose</a:t>
            </a:r>
            <a:endParaRPr lang="zh-TW" altLang="en-US" dirty="0"/>
          </a:p>
        </p:txBody>
      </p:sp>
      <p:cxnSp>
        <p:nvCxnSpPr>
          <p:cNvPr id="86" name="直線單箭頭接點 85"/>
          <p:cNvCxnSpPr>
            <a:stCxn id="36" idx="3"/>
          </p:cNvCxnSpPr>
          <p:nvPr/>
        </p:nvCxnSpPr>
        <p:spPr>
          <a:xfrm>
            <a:off x="5514797" y="3909430"/>
            <a:ext cx="1092638" cy="43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流程圖: 匯合連接點 86"/>
          <p:cNvSpPr/>
          <p:nvPr/>
        </p:nvSpPr>
        <p:spPr>
          <a:xfrm>
            <a:off x="6623698" y="3707426"/>
            <a:ext cx="400109" cy="400109"/>
          </a:xfrm>
          <a:prstGeom prst="flowChartSummingJunc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2" name="直線單箭頭接點 91"/>
          <p:cNvCxnSpPr>
            <a:endCxn id="87" idx="4"/>
          </p:cNvCxnSpPr>
          <p:nvPr/>
        </p:nvCxnSpPr>
        <p:spPr>
          <a:xfrm flipV="1">
            <a:off x="6823752" y="4107535"/>
            <a:ext cx="1" cy="7017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單箭頭接點 93"/>
          <p:cNvCxnSpPr/>
          <p:nvPr/>
        </p:nvCxnSpPr>
        <p:spPr>
          <a:xfrm flipV="1">
            <a:off x="7040070" y="3890037"/>
            <a:ext cx="599537" cy="65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/>
          <p:cNvCxnSpPr/>
          <p:nvPr/>
        </p:nvCxnSpPr>
        <p:spPr>
          <a:xfrm flipV="1">
            <a:off x="5535139" y="6849728"/>
            <a:ext cx="4599611" cy="29602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105"/>
          <p:cNvGrpSpPr/>
          <p:nvPr/>
        </p:nvGrpSpPr>
        <p:grpSpPr>
          <a:xfrm>
            <a:off x="7631732" y="3377652"/>
            <a:ext cx="1001950" cy="1013359"/>
            <a:chOff x="7631732" y="3377652"/>
            <a:chExt cx="1001950" cy="1013359"/>
          </a:xfrm>
        </p:grpSpPr>
        <p:sp>
          <p:nvSpPr>
            <p:cNvPr id="99" name="矩形 98"/>
            <p:cNvSpPr/>
            <p:nvPr/>
          </p:nvSpPr>
          <p:spPr>
            <a:xfrm>
              <a:off x="7631733" y="3377652"/>
              <a:ext cx="1001949" cy="100194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0" name="直線接點 99"/>
            <p:cNvCxnSpPr/>
            <p:nvPr/>
          </p:nvCxnSpPr>
          <p:spPr>
            <a:xfrm>
              <a:off x="7631732" y="3707426"/>
              <a:ext cx="9940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線接點 101"/>
            <p:cNvCxnSpPr/>
            <p:nvPr/>
          </p:nvCxnSpPr>
          <p:spPr>
            <a:xfrm>
              <a:off x="7631733" y="4049314"/>
              <a:ext cx="9940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接點 103"/>
            <p:cNvCxnSpPr/>
            <p:nvPr/>
          </p:nvCxnSpPr>
          <p:spPr>
            <a:xfrm>
              <a:off x="7957226" y="3377652"/>
              <a:ext cx="0" cy="1001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接點 104"/>
            <p:cNvCxnSpPr/>
            <p:nvPr/>
          </p:nvCxnSpPr>
          <p:spPr>
            <a:xfrm>
              <a:off x="8294452" y="3389062"/>
              <a:ext cx="0" cy="1001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文字方塊 106"/>
          <p:cNvSpPr txBox="1"/>
          <p:nvPr/>
        </p:nvSpPr>
        <p:spPr>
          <a:xfrm>
            <a:off x="6935290" y="442919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108" name="文字方塊 107"/>
          <p:cNvSpPr txBox="1"/>
          <p:nvPr/>
        </p:nvSpPr>
        <p:spPr>
          <a:xfrm>
            <a:off x="7120146" y="352276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cxnSp>
        <p:nvCxnSpPr>
          <p:cNvPr id="109" name="直線單箭頭接點 108"/>
          <p:cNvCxnSpPr/>
          <p:nvPr/>
        </p:nvCxnSpPr>
        <p:spPr>
          <a:xfrm flipV="1">
            <a:off x="8651532" y="3885193"/>
            <a:ext cx="964816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文字方塊 109"/>
          <p:cNvSpPr txBox="1"/>
          <p:nvPr/>
        </p:nvSpPr>
        <p:spPr>
          <a:xfrm>
            <a:off x="8651532" y="3471294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SoftMax</a:t>
            </a:r>
            <a:endParaRPr lang="zh-TW" altLang="en-US" dirty="0"/>
          </a:p>
        </p:txBody>
      </p:sp>
      <p:sp>
        <p:nvSpPr>
          <p:cNvPr id="112" name="文字方塊 111"/>
          <p:cNvSpPr txBox="1"/>
          <p:nvPr/>
        </p:nvSpPr>
        <p:spPr>
          <a:xfrm>
            <a:off x="9866888" y="303457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grpSp>
        <p:nvGrpSpPr>
          <p:cNvPr id="113" name="群組 112"/>
          <p:cNvGrpSpPr/>
          <p:nvPr/>
        </p:nvGrpSpPr>
        <p:grpSpPr>
          <a:xfrm>
            <a:off x="9584587" y="3389924"/>
            <a:ext cx="1001950" cy="1013359"/>
            <a:chOff x="7631732" y="3377652"/>
            <a:chExt cx="1001950" cy="1013359"/>
          </a:xfrm>
        </p:grpSpPr>
        <p:sp>
          <p:nvSpPr>
            <p:cNvPr id="114" name="矩形 113"/>
            <p:cNvSpPr/>
            <p:nvPr/>
          </p:nvSpPr>
          <p:spPr>
            <a:xfrm>
              <a:off x="7631733" y="3377652"/>
              <a:ext cx="1001949" cy="100194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15" name="直線接點 114"/>
            <p:cNvCxnSpPr/>
            <p:nvPr/>
          </p:nvCxnSpPr>
          <p:spPr>
            <a:xfrm>
              <a:off x="7631732" y="3707426"/>
              <a:ext cx="9940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/>
            <p:cNvCxnSpPr/>
            <p:nvPr/>
          </p:nvCxnSpPr>
          <p:spPr>
            <a:xfrm>
              <a:off x="7631733" y="4049314"/>
              <a:ext cx="99407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/>
            <p:cNvCxnSpPr/>
            <p:nvPr/>
          </p:nvCxnSpPr>
          <p:spPr>
            <a:xfrm>
              <a:off x="7957226" y="3377652"/>
              <a:ext cx="0" cy="1001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/>
            <p:cNvCxnSpPr/>
            <p:nvPr/>
          </p:nvCxnSpPr>
          <p:spPr>
            <a:xfrm>
              <a:off x="8294452" y="3389062"/>
              <a:ext cx="0" cy="100194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文字方塊 118"/>
          <p:cNvSpPr txBox="1"/>
          <p:nvPr/>
        </p:nvSpPr>
        <p:spPr>
          <a:xfrm>
            <a:off x="10612408" y="36657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120" name="文字方塊 119"/>
          <p:cNvSpPr txBox="1"/>
          <p:nvPr/>
        </p:nvSpPr>
        <p:spPr>
          <a:xfrm>
            <a:off x="9538877" y="3430695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0.1</a:t>
            </a:r>
            <a:endParaRPr lang="zh-TW" altLang="en-US" sz="1400" dirty="0"/>
          </a:p>
        </p:txBody>
      </p:sp>
      <p:sp>
        <p:nvSpPr>
          <p:cNvPr id="121" name="文字方塊 120"/>
          <p:cNvSpPr txBox="1"/>
          <p:nvPr/>
        </p:nvSpPr>
        <p:spPr>
          <a:xfrm>
            <a:off x="9898235" y="3760305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0.5</a:t>
            </a:r>
            <a:endParaRPr lang="zh-TW" altLang="en-US" sz="1400" dirty="0"/>
          </a:p>
        </p:txBody>
      </p:sp>
      <p:sp>
        <p:nvSpPr>
          <p:cNvPr id="122" name="文字方塊 121"/>
          <p:cNvSpPr txBox="1"/>
          <p:nvPr/>
        </p:nvSpPr>
        <p:spPr>
          <a:xfrm>
            <a:off x="10235575" y="4089915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0.8</a:t>
            </a:r>
            <a:endParaRPr lang="zh-TW" altLang="en-US" sz="1400" dirty="0"/>
          </a:p>
        </p:txBody>
      </p:sp>
      <p:sp>
        <p:nvSpPr>
          <p:cNvPr id="123" name="文字方塊 122"/>
          <p:cNvSpPr txBox="1"/>
          <p:nvPr/>
        </p:nvSpPr>
        <p:spPr>
          <a:xfrm>
            <a:off x="9544684" y="374799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0.2</a:t>
            </a:r>
            <a:endParaRPr lang="zh-TW" altLang="en-US" sz="1400" dirty="0"/>
          </a:p>
        </p:txBody>
      </p:sp>
      <p:sp>
        <p:nvSpPr>
          <p:cNvPr id="124" name="文字方塊 123"/>
          <p:cNvSpPr txBox="1"/>
          <p:nvPr/>
        </p:nvSpPr>
        <p:spPr>
          <a:xfrm>
            <a:off x="10212558" y="3406970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0.4</a:t>
            </a:r>
            <a:endParaRPr lang="zh-TW" altLang="en-US" sz="1400" dirty="0"/>
          </a:p>
        </p:txBody>
      </p:sp>
      <p:sp>
        <p:nvSpPr>
          <p:cNvPr id="125" name="文字方塊 124"/>
          <p:cNvSpPr txBox="1"/>
          <p:nvPr/>
        </p:nvSpPr>
        <p:spPr>
          <a:xfrm>
            <a:off x="9883750" y="3438732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0.7</a:t>
            </a:r>
            <a:endParaRPr lang="zh-TW" altLang="en-US" sz="1400" dirty="0"/>
          </a:p>
        </p:txBody>
      </p:sp>
      <p:sp>
        <p:nvSpPr>
          <p:cNvPr id="126" name="文字方塊 125"/>
          <p:cNvSpPr txBox="1"/>
          <p:nvPr/>
        </p:nvSpPr>
        <p:spPr>
          <a:xfrm>
            <a:off x="9879452" y="4103513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0.9</a:t>
            </a:r>
            <a:endParaRPr lang="zh-TW" altLang="en-US" sz="1400" dirty="0"/>
          </a:p>
        </p:txBody>
      </p:sp>
      <p:sp>
        <p:nvSpPr>
          <p:cNvPr id="127" name="文字方塊 126"/>
          <p:cNvSpPr txBox="1"/>
          <p:nvPr/>
        </p:nvSpPr>
        <p:spPr>
          <a:xfrm>
            <a:off x="9552508" y="4099481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0.5</a:t>
            </a:r>
            <a:endParaRPr lang="zh-TW" altLang="en-US" sz="1400" dirty="0"/>
          </a:p>
        </p:txBody>
      </p:sp>
      <p:sp>
        <p:nvSpPr>
          <p:cNvPr id="128" name="文字方塊 127"/>
          <p:cNvSpPr txBox="1"/>
          <p:nvPr/>
        </p:nvSpPr>
        <p:spPr>
          <a:xfrm>
            <a:off x="10219796" y="3781335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0.3</a:t>
            </a:r>
            <a:endParaRPr lang="zh-TW" altLang="en-US" sz="1400" dirty="0"/>
          </a:p>
        </p:txBody>
      </p:sp>
      <p:sp>
        <p:nvSpPr>
          <p:cNvPr id="130" name="文字方塊 129"/>
          <p:cNvSpPr txBox="1"/>
          <p:nvPr/>
        </p:nvSpPr>
        <p:spPr>
          <a:xfrm>
            <a:off x="413315" y="5623191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Embedding 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patch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cxnSp>
        <p:nvCxnSpPr>
          <p:cNvPr id="131" name="直線單箭頭接點 130"/>
          <p:cNvCxnSpPr/>
          <p:nvPr/>
        </p:nvCxnSpPr>
        <p:spPr>
          <a:xfrm flipH="1" flipV="1">
            <a:off x="10098152" y="5839758"/>
            <a:ext cx="7265" cy="10199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流程圖: 匯合連接點 132"/>
          <p:cNvSpPr/>
          <p:nvPr/>
        </p:nvSpPr>
        <p:spPr>
          <a:xfrm>
            <a:off x="9877308" y="5420522"/>
            <a:ext cx="400109" cy="400109"/>
          </a:xfrm>
          <a:prstGeom prst="flowChartSummingJunc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4" name="直線單箭頭接點 133"/>
          <p:cNvCxnSpPr/>
          <p:nvPr/>
        </p:nvCxnSpPr>
        <p:spPr>
          <a:xfrm flipH="1" flipV="1">
            <a:off x="10098152" y="4461488"/>
            <a:ext cx="36598" cy="10407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單箭頭接點 140"/>
          <p:cNvCxnSpPr/>
          <p:nvPr/>
        </p:nvCxnSpPr>
        <p:spPr>
          <a:xfrm flipV="1">
            <a:off x="10291744" y="5600533"/>
            <a:ext cx="480028" cy="66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" name="圖片 1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771" y="5087355"/>
            <a:ext cx="1160581" cy="1174289"/>
          </a:xfrm>
          <a:prstGeom prst="rect">
            <a:avLst/>
          </a:prstGeom>
        </p:spPr>
      </p:pic>
      <p:sp>
        <p:nvSpPr>
          <p:cNvPr id="144" name="文字方塊 143"/>
          <p:cNvSpPr txBox="1"/>
          <p:nvPr/>
        </p:nvSpPr>
        <p:spPr>
          <a:xfrm>
            <a:off x="10475507" y="6364610"/>
            <a:ext cx="1776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Attention matrix </a:t>
            </a:r>
          </a:p>
          <a:p>
            <a:pPr algn="ctr"/>
            <a:r>
              <a:rPr lang="en-US" altLang="zh-TW" dirty="0"/>
              <a:t>feature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文字方塊 144"/>
              <p:cNvSpPr txBox="1"/>
              <p:nvPr/>
            </p:nvSpPr>
            <p:spPr>
              <a:xfrm>
                <a:off x="6890117" y="3214052"/>
                <a:ext cx="69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5" name="文字方塊 1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0117" y="3214052"/>
                <a:ext cx="692561" cy="369332"/>
              </a:xfrm>
              <a:prstGeom prst="rect">
                <a:avLst/>
              </a:prstGeom>
              <a:blipFill>
                <a:blip r:embed="rId1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文字方塊 145"/>
              <p:cNvSpPr txBox="1"/>
              <p:nvPr/>
            </p:nvSpPr>
            <p:spPr>
              <a:xfrm>
                <a:off x="8183710" y="4434517"/>
                <a:ext cx="18040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𝑆𝑜𝑓𝑡𝑀𝑎𝑥</m:t>
                      </m:r>
                      <m:d>
                        <m:dPr>
                          <m:ctrlP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sSup>
                            <m:sSupPr>
                              <m:ctrlP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6" name="文字方塊 1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3710" y="4434517"/>
                <a:ext cx="1804020" cy="369332"/>
              </a:xfrm>
              <a:prstGeom prst="rect">
                <a:avLst/>
              </a:prstGeom>
              <a:blipFill>
                <a:blip r:embed="rId16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文字方塊 146"/>
              <p:cNvSpPr txBox="1"/>
              <p:nvPr/>
            </p:nvSpPr>
            <p:spPr>
              <a:xfrm>
                <a:off x="8891015" y="6444141"/>
                <a:ext cx="389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7" name="文字方塊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015" y="6444141"/>
                <a:ext cx="389145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文字方塊 147"/>
              <p:cNvSpPr txBox="1"/>
              <p:nvPr/>
            </p:nvSpPr>
            <p:spPr>
              <a:xfrm>
                <a:off x="10149798" y="4608361"/>
                <a:ext cx="2123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𝑆𝑜𝑓𝑡𝑀𝑎𝑥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sSup>
                            <m:sSup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8" name="文字方塊 1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9798" y="4608361"/>
                <a:ext cx="2123145" cy="369332"/>
              </a:xfrm>
              <a:prstGeom prst="rect">
                <a:avLst/>
              </a:prstGeom>
              <a:blipFill>
                <a:blip r:embed="rId1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9" name="直線單箭頭接點 148"/>
          <p:cNvCxnSpPr/>
          <p:nvPr/>
        </p:nvCxnSpPr>
        <p:spPr>
          <a:xfrm flipH="1">
            <a:off x="10475507" y="5012529"/>
            <a:ext cx="63607" cy="5719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文字方塊 150"/>
          <p:cNvSpPr txBox="1"/>
          <p:nvPr/>
        </p:nvSpPr>
        <p:spPr>
          <a:xfrm>
            <a:off x="10327114" y="578701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197</a:t>
            </a:r>
            <a:endParaRPr lang="zh-TW" altLang="en-US" dirty="0"/>
          </a:p>
        </p:txBody>
      </p:sp>
      <p:sp>
        <p:nvSpPr>
          <p:cNvPr id="152" name="文字方塊 151"/>
          <p:cNvSpPr txBox="1"/>
          <p:nvPr/>
        </p:nvSpPr>
        <p:spPr>
          <a:xfrm>
            <a:off x="11194659" y="616507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d’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6118960" y="6951046"/>
                <a:ext cx="5001049" cy="546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Formula :</a:t>
                </a:r>
                <a:r>
                  <a:rPr lang="en-US" altLang="zh-TW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𝐴𝑡𝑡𝑒𝑛𝑡𝑖𝑜𝑛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𝑆𝑜𝑓𝑡𝑀𝑎𝑥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  <m:sSup>
                              <m:sSupPr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𝐾</m:t>
                                </m:r>
                              </m:e>
                              <m:sup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TW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rad>
                          </m:den>
                        </m:f>
                      </m:e>
                    </m:d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960" y="6951046"/>
                <a:ext cx="5001049" cy="546047"/>
              </a:xfrm>
              <a:prstGeom prst="rect">
                <a:avLst/>
              </a:prstGeom>
              <a:blipFill>
                <a:blip r:embed="rId19"/>
                <a:stretch>
                  <a:fillRect l="-1098" b="-222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42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121FDF-7691-4602-B0D0-50375BF366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Task :</a:t>
            </a:r>
            <a:br>
              <a:rPr lang="en-US" altLang="zh-TW" dirty="0"/>
            </a:br>
            <a:r>
              <a:rPr lang="en-US" altLang="zh-TW" dirty="0"/>
              <a:t>Image Classification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33F39E-2C16-4320-864B-CEF32DB44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Something math about image classification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457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-174369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Transformers-Multi-head self attention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4" y="1644071"/>
            <a:ext cx="10062872" cy="5808037"/>
          </a:xfrm>
        </p:spPr>
      </p:pic>
      <p:sp>
        <p:nvSpPr>
          <p:cNvPr id="3" name="文字方塊 2"/>
          <p:cNvSpPr txBox="1"/>
          <p:nvPr/>
        </p:nvSpPr>
        <p:spPr>
          <a:xfrm>
            <a:off x="838200" y="1093821"/>
            <a:ext cx="11006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構建出很多</a:t>
            </a:r>
            <a:r>
              <a:rPr lang="en-US" altLang="zh-TW" sz="2000" dirty="0"/>
              <a:t>Attention matrix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內積完的結果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當作</a:t>
            </a:r>
            <a:r>
              <a:rPr lang="en-US" altLang="zh-TW" sz="2000" dirty="0"/>
              <a:t>feature map,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尋找與</a:t>
            </a:r>
            <a:r>
              <a:rPr lang="en-US" altLang="zh-TW" sz="2000" dirty="0"/>
              <a:t>Class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相關性最大的</a:t>
            </a:r>
            <a:r>
              <a:rPr lang="en-US" altLang="zh-TW" sz="2000" dirty="0"/>
              <a:t>feature map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4243395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02870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Transformers-Multi-head self attention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53" y="2308022"/>
            <a:ext cx="4563894" cy="5065922"/>
          </a:xfrm>
        </p:spPr>
      </p:pic>
      <p:sp>
        <p:nvSpPr>
          <p:cNvPr id="5" name="文字方塊 4"/>
          <p:cNvSpPr txBox="1"/>
          <p:nvPr/>
        </p:nvSpPr>
        <p:spPr>
          <a:xfrm>
            <a:off x="768487" y="1340282"/>
            <a:ext cx="9053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Attention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機制會關注於全局影像中裡最重要的信息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如以下圖片 </a:t>
            </a:r>
            <a:r>
              <a:rPr lang="en-US" altLang="zh-TW" sz="2400" dirty="0"/>
              <a:t>: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14540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1057937"/>
          </a:xfrm>
        </p:spPr>
        <p:txBody>
          <a:bodyPr/>
          <a:lstStyle/>
          <a:p>
            <a:pPr algn="ctr"/>
            <a:r>
              <a:rPr lang="en-US" altLang="zh-TW" dirty="0"/>
              <a:t>Overview of Vision Transformers (</a:t>
            </a:r>
            <a:r>
              <a:rPr lang="en-US" altLang="zh-TW" dirty="0" err="1"/>
              <a:t>ViT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82" y="1462364"/>
            <a:ext cx="11910836" cy="3664113"/>
          </a:xfrm>
        </p:spPr>
      </p:pic>
      <p:sp>
        <p:nvSpPr>
          <p:cNvPr id="5" name="文字方塊 4"/>
          <p:cNvSpPr txBox="1"/>
          <p:nvPr/>
        </p:nvSpPr>
        <p:spPr>
          <a:xfrm>
            <a:off x="140582" y="5010865"/>
            <a:ext cx="11732314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1. Split Image into Patches  </a:t>
            </a:r>
          </a:p>
          <a:p>
            <a:r>
              <a:rPr lang="en-US" altLang="zh-TW" dirty="0"/>
              <a:t>The input image is split into 14 x 14 vectors with dimension of 768 by Conv2d (k=16x16) with stride=(16, 16). </a:t>
            </a:r>
          </a:p>
          <a:p>
            <a:r>
              <a:rPr lang="en-US" altLang="zh-TW" dirty="0"/>
              <a:t>2. Add Position </a:t>
            </a:r>
            <a:r>
              <a:rPr lang="en-US" altLang="zh-TW" dirty="0" err="1"/>
              <a:t>Embeddings</a:t>
            </a:r>
            <a:r>
              <a:rPr lang="en-US" altLang="zh-TW" dirty="0"/>
              <a:t>  </a:t>
            </a:r>
          </a:p>
          <a:p>
            <a:r>
              <a:rPr lang="en-US" altLang="zh-TW" dirty="0"/>
              <a:t>Learnable position embedding vectors are added to the patch embedding vectors and fed to the transformer encoder. </a:t>
            </a:r>
          </a:p>
          <a:p>
            <a:r>
              <a:rPr lang="en-US" altLang="zh-TW" dirty="0"/>
              <a:t>3. Transformer Encoder  </a:t>
            </a:r>
          </a:p>
          <a:p>
            <a:r>
              <a:rPr lang="en-US" altLang="zh-TW" dirty="0"/>
              <a:t>The embedding vectors are encoded by the transformer encoder. The dimension of input and output vectors are the same. </a:t>
            </a:r>
          </a:p>
          <a:p>
            <a:r>
              <a:rPr lang="en-US" altLang="zh-TW" dirty="0"/>
              <a:t>4. MLP (Classification) Head  </a:t>
            </a:r>
          </a:p>
          <a:p>
            <a:r>
              <a:rPr lang="en-US" altLang="zh-TW" dirty="0"/>
              <a:t>The 0th output from the encoder is fed to the MLP head for classification to output the final classification results.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506912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8745" y="-81956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Overview of Transformer encoder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2" y="876613"/>
            <a:ext cx="9454015" cy="5304289"/>
          </a:xfrm>
        </p:spPr>
      </p:pic>
      <p:sp>
        <p:nvSpPr>
          <p:cNvPr id="5" name="文字方塊 4"/>
          <p:cNvSpPr txBox="1"/>
          <p:nvPr/>
        </p:nvSpPr>
        <p:spPr>
          <a:xfrm>
            <a:off x="545090" y="6001966"/>
            <a:ext cx="112541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N (=197) embedded vectors are fed to the L (=12) series encoders.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The vectors are divided into query, key and value after expanded by an fc layer.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q, k and v are further divided into H (=12) and fed to the parallel attention heads.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Outputs from attention heads are concatenated to form the vectors whose shape is the same as the encoder input.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/>
              <a:t>The vectors go through an fc, a layer norm and an MLP block that has two fc layers.</a:t>
            </a:r>
          </a:p>
          <a:p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818745" y="1128409"/>
            <a:ext cx="1185153" cy="15272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58044" y="2719209"/>
            <a:ext cx="124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Embedding</a:t>
            </a:r>
          </a:p>
          <a:p>
            <a:pPr algn="ctr"/>
            <a:r>
              <a:rPr lang="en-US" altLang="zh-TW" dirty="0">
                <a:solidFill>
                  <a:srgbClr val="FF0000"/>
                </a:solidFill>
              </a:rPr>
              <a:t>Patch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84834" y="1386289"/>
            <a:ext cx="3725694" cy="443085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410528" y="5433376"/>
            <a:ext cx="252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Multi-head self attention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57659" y="1225686"/>
            <a:ext cx="2678849" cy="13424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7531476" y="2568102"/>
            <a:ext cx="140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</a:rPr>
              <a:t>Classification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10446237" y="1809345"/>
            <a:ext cx="361193" cy="204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10845510" y="1755842"/>
            <a:ext cx="554477" cy="3112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1399987" y="1726818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197</a:t>
            </a:r>
            <a:endParaRPr lang="zh-TW" altLang="en-US" sz="1400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0697556" y="2067127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err="1"/>
              <a:t>Num_class</a:t>
            </a:r>
            <a:r>
              <a:rPr lang="en-US" altLang="zh-TW" sz="1400" dirty="0"/>
              <a:t> </a:t>
            </a:r>
          </a:p>
          <a:p>
            <a:pPr algn="ctr"/>
            <a:r>
              <a:rPr lang="en-US" altLang="zh-TW" sz="1400" dirty="0"/>
              <a:t>= 1000</a:t>
            </a:r>
            <a:endParaRPr lang="zh-TW" altLang="en-US" sz="1400" dirty="0"/>
          </a:p>
        </p:txBody>
      </p:sp>
      <p:sp>
        <p:nvSpPr>
          <p:cNvPr id="18" name="向右箭號 17"/>
          <p:cNvSpPr/>
          <p:nvPr/>
        </p:nvSpPr>
        <p:spPr>
          <a:xfrm>
            <a:off x="10939457" y="2747965"/>
            <a:ext cx="361193" cy="204281"/>
          </a:xfrm>
          <a:prstGeom prst="righ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0728449" y="3047716"/>
            <a:ext cx="873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err="1"/>
              <a:t>argmax</a:t>
            </a:r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9849678" y="3512518"/>
            <a:ext cx="1949583" cy="3618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10136720" y="3890183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400" dirty="0" err="1"/>
              <a:t>Num_class</a:t>
            </a:r>
            <a:r>
              <a:rPr lang="en-US" altLang="zh-TW" sz="1400" dirty="0"/>
              <a:t> = 1000</a:t>
            </a:r>
            <a:endParaRPr lang="zh-TW" altLang="en-US" sz="1400" dirty="0"/>
          </a:p>
        </p:txBody>
      </p:sp>
      <p:cxnSp>
        <p:nvCxnSpPr>
          <p:cNvPr id="24" name="直線接點 23"/>
          <p:cNvCxnSpPr/>
          <p:nvPr/>
        </p:nvCxnSpPr>
        <p:spPr>
          <a:xfrm>
            <a:off x="10187609" y="3512518"/>
            <a:ext cx="0" cy="36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10548730" y="3512517"/>
            <a:ext cx="0" cy="36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>
            <a:off x="11334345" y="3512516"/>
            <a:ext cx="0" cy="36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10586534" y="3520851"/>
                <a:ext cx="6703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6534" y="3520851"/>
                <a:ext cx="67037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9833508" y="3448514"/>
                <a:ext cx="4605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508" y="3448514"/>
                <a:ext cx="460511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10153882" y="3480485"/>
                <a:ext cx="465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3882" y="3480485"/>
                <a:ext cx="465832" cy="369332"/>
              </a:xfrm>
              <a:prstGeom prst="rect">
                <a:avLst/>
              </a:prstGeom>
              <a:blipFill>
                <a:blip r:embed="rId5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11278699" y="3528757"/>
                <a:ext cx="62305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699" y="3528757"/>
                <a:ext cx="623055" cy="307777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向右箭號 30"/>
          <p:cNvSpPr/>
          <p:nvPr/>
        </p:nvSpPr>
        <p:spPr>
          <a:xfrm>
            <a:off x="10765980" y="4348680"/>
            <a:ext cx="361193" cy="204281"/>
          </a:xfrm>
          <a:prstGeom prst="righ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378" y="4764704"/>
            <a:ext cx="2604434" cy="1778237"/>
          </a:xfrm>
          <a:prstGeom prst="rect">
            <a:avLst/>
          </a:prstGeom>
        </p:spPr>
      </p:pic>
      <p:sp>
        <p:nvSpPr>
          <p:cNvPr id="33" name="橢圓 32"/>
          <p:cNvSpPr/>
          <p:nvPr/>
        </p:nvSpPr>
        <p:spPr>
          <a:xfrm>
            <a:off x="10516936" y="4894971"/>
            <a:ext cx="817410" cy="19210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10136720" y="4222748"/>
            <a:ext cx="1943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Choose peak label</a:t>
            </a:r>
            <a:r>
              <a:rPr lang="zh-TW" altLang="en-US" dirty="0">
                <a:solidFill>
                  <a:srgbClr val="FF0000"/>
                </a:solidFill>
              </a:rPr>
              <a:t> 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相關性最大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574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58757"/>
          </a:xfrm>
        </p:spPr>
        <p:txBody>
          <a:bodyPr/>
          <a:lstStyle/>
          <a:p>
            <a:pPr algn="ctr"/>
            <a:r>
              <a:rPr lang="en-US" altLang="zh-TW" dirty="0"/>
              <a:t>Performance of </a:t>
            </a:r>
            <a:r>
              <a:rPr lang="en-US" altLang="zh-TW" dirty="0" err="1"/>
              <a:t>ViT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8562" y="642026"/>
            <a:ext cx="10945238" cy="619982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Vision Transformers</a:t>
            </a:r>
            <a:r>
              <a:rPr lang="zh-TW" altLang="en-US" sz="2400" dirty="0"/>
              <a:t>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ViT</a:t>
            </a:r>
            <a:r>
              <a:rPr lang="en-US" altLang="zh-TW" sz="2400" dirty="0"/>
              <a:t>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在數據多的時候效果顯著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代表更容易抓住全局影像中的重要信息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缺點是計算複雜度可能很高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比如影像一張就是</a:t>
            </a:r>
            <a:r>
              <a:rPr lang="en-US" altLang="zh-TW" sz="2400" dirty="0" err="1">
                <a:ea typeface="標楷體" panose="03000509000000000000" pitchFamily="65" charset="-120"/>
              </a:rPr>
              <a:t>NxN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大小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要計算它的</a:t>
            </a:r>
            <a:r>
              <a:rPr lang="en-US" altLang="zh-TW" sz="2400" dirty="0">
                <a:ea typeface="標楷體" panose="03000509000000000000" pitchFamily="65" charset="-120"/>
              </a:rPr>
              <a:t>Attention matrix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其計算量會非常高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因此優化她複雜度是未來關鍵之一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0" y="3674932"/>
            <a:ext cx="5887985" cy="380893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31" y="1766285"/>
            <a:ext cx="6758941" cy="19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39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121FDF-7691-4602-B0D0-50375BF36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166" y="1243173"/>
            <a:ext cx="11771586" cy="2644599"/>
          </a:xfrm>
        </p:spPr>
        <p:txBody>
          <a:bodyPr/>
          <a:lstStyle/>
          <a:p>
            <a:r>
              <a:rPr lang="en-US" altLang="zh-TW" dirty="0"/>
              <a:t>Task :</a:t>
            </a:r>
            <a:br>
              <a:rPr lang="en-US" altLang="zh-TW" dirty="0"/>
            </a:br>
            <a:r>
              <a:rPr lang="en-US" altLang="zh-TW" dirty="0"/>
              <a:t>Image Classification-Transformers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33F39E-2C16-4320-864B-CEF32DB44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sz="3600" dirty="0" err="1"/>
              <a:t>Swin</a:t>
            </a:r>
            <a:r>
              <a:rPr lang="en-US" altLang="zh-TW" sz="3600" dirty="0"/>
              <a:t>- Transformers </a:t>
            </a:r>
          </a:p>
          <a:p>
            <a:r>
              <a:rPr lang="en-US" altLang="zh-TW" dirty="0"/>
              <a:t>Paper : </a:t>
            </a:r>
            <a:r>
              <a:rPr lang="en-US" altLang="zh-TW" dirty="0">
                <a:hlinkClick r:id="rId2"/>
              </a:rPr>
              <a:t>https://openaccess.thecvf.com/content/ICCV2021/html/Liu_Swin_Transformer_Hierarchical_Vision_Transformer_Using_Shifted_Windows_ICCV_2021_paper.html2021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411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9705EE-E371-E6E9-BAFC-9EE97EDF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993449"/>
          </a:xfrm>
        </p:spPr>
        <p:txBody>
          <a:bodyPr/>
          <a:lstStyle/>
          <a:p>
            <a:pPr algn="ctr"/>
            <a:r>
              <a:rPr lang="en-US" altLang="zh-TW" dirty="0">
                <a:latin typeface="+mn-lt"/>
              </a:rPr>
              <a:t>Architecture of </a:t>
            </a:r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 Transformer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2F6647-B224-3AA6-2B53-5940D803B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876"/>
            <a:ext cx="10515600" cy="5443969"/>
          </a:xfrm>
        </p:spPr>
        <p:txBody>
          <a:bodyPr/>
          <a:lstStyle/>
          <a:p>
            <a:r>
              <a:rPr lang="en-US" altLang="zh-TW" dirty="0"/>
              <a:t>Architecture 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相比</a:t>
            </a:r>
            <a:r>
              <a:rPr lang="en-US" altLang="zh-TW" dirty="0"/>
              <a:t>Vision 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新增兩個</a:t>
            </a:r>
            <a:r>
              <a:rPr lang="en-US" altLang="zh-TW" dirty="0"/>
              <a:t>Block 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下圖紅色圈圈</a:t>
            </a:r>
            <a:r>
              <a:rPr lang="en-US" altLang="zh-TW" dirty="0"/>
              <a:t>) </a:t>
            </a:r>
          </a:p>
          <a:p>
            <a:r>
              <a:rPr lang="en-US" altLang="zh-TW" dirty="0"/>
              <a:t>W-MSA</a:t>
            </a:r>
          </a:p>
          <a:p>
            <a:r>
              <a:rPr lang="en-US" altLang="zh-TW" dirty="0"/>
              <a:t>SW-MSA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1CAB6CE-DEEB-FC6E-8A79-9EDD72686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4" y="3179841"/>
            <a:ext cx="11451816" cy="401192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FC56E62D-156B-ED00-9C4F-37D4CE118BBD}"/>
              </a:ext>
            </a:extLst>
          </p:cNvPr>
          <p:cNvSpPr/>
          <p:nvPr/>
        </p:nvSpPr>
        <p:spPr>
          <a:xfrm>
            <a:off x="8828689" y="4970339"/>
            <a:ext cx="1040524" cy="430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CB4825A-86AA-736E-1B2C-F76B8D20D286}"/>
              </a:ext>
            </a:extLst>
          </p:cNvPr>
          <p:cNvSpPr/>
          <p:nvPr/>
        </p:nvSpPr>
        <p:spPr>
          <a:xfrm>
            <a:off x="10313276" y="5032347"/>
            <a:ext cx="1040524" cy="4309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87075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2B187-F85A-219F-AF9C-C420D6B6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-T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優於</a:t>
            </a:r>
            <a:r>
              <a:rPr lang="en-US" altLang="zh-TW" dirty="0" err="1">
                <a:latin typeface="+mn-lt"/>
              </a:rPr>
              <a:t>ViT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原因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E64348-B7A7-5FC3-7DD0-9FD63C21E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2022133"/>
            <a:ext cx="11719035" cy="481971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TW" dirty="0"/>
              <a:t> Shifted-Window Transformer(</a:t>
            </a:r>
            <a:r>
              <a:rPr lang="en-US" altLang="zh-TW" dirty="0" err="1"/>
              <a:t>Swin</a:t>
            </a:r>
            <a:r>
              <a:rPr lang="en-US" altLang="zh-TW" dirty="0"/>
              <a:t>-T):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增加兩個新運算</a:t>
            </a:r>
            <a:r>
              <a:rPr lang="en-US" altLang="zh-TW" dirty="0"/>
              <a:t>Block : </a:t>
            </a:r>
          </a:p>
          <a:p>
            <a:pPr marL="0" indent="0">
              <a:buNone/>
            </a:pPr>
            <a:r>
              <a:rPr lang="en-US" altLang="zh-TW" dirty="0"/>
              <a:t>     W-MSA (Window-Multi-Self Attention):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增加</a:t>
            </a:r>
            <a:r>
              <a:rPr lang="en-US" altLang="zh-TW" dirty="0"/>
              <a:t>Local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/>
              <a:t>     SW-MSA (Shifted-Window-Multi-Self-Attention):</a:t>
            </a:r>
            <a:r>
              <a:rPr lang="zh-TW" altLang="en-US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增加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間交流資訊和交叉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        相關性</a:t>
            </a:r>
            <a:r>
              <a:rPr lang="en-US" altLang="zh-TW" dirty="0"/>
              <a:t>(Cross correlation)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/>
              <a:t>random down-sampling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減少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TW" dirty="0"/>
              <a:t> Vision Transformer (</a:t>
            </a:r>
            <a:r>
              <a:rPr lang="en-US" altLang="zh-TW" dirty="0" err="1"/>
              <a:t>ViT</a:t>
            </a:r>
            <a:r>
              <a:rPr lang="en-US" altLang="zh-TW" dirty="0"/>
              <a:t>):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相比</a:t>
            </a:r>
            <a:r>
              <a:rPr lang="en-US" altLang="zh-TW" dirty="0" err="1"/>
              <a:t>Swin</a:t>
            </a:r>
            <a:r>
              <a:rPr lang="en-US" altLang="zh-TW" dirty="0"/>
              <a:t>-T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只有一個特定</a:t>
            </a:r>
            <a:r>
              <a:rPr lang="en-US" altLang="zh-TW" dirty="0"/>
              <a:t>Block : MSA (Multi-Self-Attention)</a:t>
            </a:r>
          </a:p>
          <a:p>
            <a:pPr marL="0" indent="0">
              <a:buNone/>
            </a:pPr>
            <a:r>
              <a:rPr lang="zh-TW" altLang="en-US" dirty="0"/>
              <a:t>     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只能擁有</a:t>
            </a:r>
            <a:r>
              <a:rPr lang="en-US" altLang="zh-TW" dirty="0"/>
              <a:t>Global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因本身是固定</a:t>
            </a:r>
            <a:r>
              <a:rPr lang="en-US" altLang="zh-TW" dirty="0"/>
              <a:t>Patch size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其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計算量很可觀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69909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964299-BB99-76FC-3445-92BA1EF4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18"/>
            <a:ext cx="10515600" cy="724825"/>
          </a:xfrm>
        </p:spPr>
        <p:txBody>
          <a:bodyPr/>
          <a:lstStyle/>
          <a:p>
            <a:pPr algn="ctr"/>
            <a:r>
              <a:rPr lang="en-US" altLang="zh-TW" dirty="0">
                <a:latin typeface="+mn-lt"/>
              </a:rPr>
              <a:t>Patch with down-sampling size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3537BE-35A6-A50E-6CD9-E8E54EE05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754343"/>
            <a:ext cx="11122572" cy="6087502"/>
          </a:xfrm>
        </p:spPr>
        <p:txBody>
          <a:bodyPr/>
          <a:lstStyle/>
          <a:p>
            <a:r>
              <a:rPr lang="en-US" altLang="zh-TW" dirty="0" err="1"/>
              <a:t>Swin</a:t>
            </a:r>
            <a:r>
              <a:rPr lang="en-US" altLang="zh-TW" dirty="0"/>
              <a:t> (Shifted Window) Transformer: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先來探討</a:t>
            </a:r>
            <a:r>
              <a:rPr lang="en-US" altLang="zh-TW" dirty="0" err="1"/>
              <a:t>Swin</a:t>
            </a:r>
            <a:r>
              <a:rPr lang="en-US" altLang="zh-TW" dirty="0"/>
              <a:t> 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/>
              <a:t>Vision 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有何不同 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Vision transformer 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使用的</a:t>
            </a:r>
            <a:r>
              <a:rPr lang="en-US" altLang="zh-TW" dirty="0"/>
              <a:t>patch size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一直維持</a:t>
            </a:r>
            <a:r>
              <a:rPr lang="en-US" altLang="zh-TW" dirty="0"/>
              <a:t>16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  <a:r>
              <a:rPr lang="en-US" altLang="zh-TW" dirty="0" err="1"/>
              <a:t>downsampling</a:t>
            </a:r>
            <a:r>
              <a:rPr lang="en-US" altLang="zh-TW" dirty="0"/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比較不助於分割任務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err="1"/>
              <a:t>Swin</a:t>
            </a:r>
            <a:r>
              <a:rPr lang="en-US" altLang="zh-TW" dirty="0"/>
              <a:t> transformer: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使用的</a:t>
            </a:r>
            <a:r>
              <a:rPr lang="en-US" altLang="zh-TW" dirty="0"/>
              <a:t>patch size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分層</a:t>
            </a:r>
            <a:r>
              <a:rPr lang="en-US" altLang="zh-TW" dirty="0" err="1"/>
              <a:t>downsampling</a:t>
            </a:r>
            <a:r>
              <a:rPr lang="en-US" altLang="zh-TW" dirty="0"/>
              <a:t> 16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dirty="0"/>
              <a:t> 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dirty="0"/>
              <a:t> 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有助於分割任務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且有助於減少計算量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D95CDBC-B728-42C8-85C9-2980DB244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1" y="3763124"/>
            <a:ext cx="6863255" cy="383306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2971E03-F4BB-47E7-8B9F-86ED53FB1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69" y="4575860"/>
            <a:ext cx="4304458" cy="23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68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C3DCD3-4CED-F7E7-3647-736B7F36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28"/>
            <a:ext cx="10515600" cy="856814"/>
          </a:xfrm>
        </p:spPr>
        <p:txBody>
          <a:bodyPr/>
          <a:lstStyle/>
          <a:p>
            <a:pPr algn="ctr"/>
            <a:r>
              <a:rPr lang="en-US" altLang="zh-TW" dirty="0" err="1">
                <a:latin typeface="+mn-lt"/>
              </a:rPr>
              <a:t>ViT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和</a:t>
            </a:r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-T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+mn-lt"/>
              </a:rPr>
              <a:t>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架構上不同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D1F67F-BCFB-B013-F706-EE024FF51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03" y="1345326"/>
            <a:ext cx="11248697" cy="5496519"/>
          </a:xfrm>
        </p:spPr>
        <p:txBody>
          <a:bodyPr/>
          <a:lstStyle/>
          <a:p>
            <a:r>
              <a:rPr lang="en-US" altLang="zh-TW" dirty="0"/>
              <a:t>Vision Transformer (</a:t>
            </a:r>
            <a:r>
              <a:rPr lang="en-US" altLang="zh-TW" dirty="0" err="1"/>
              <a:t>ViT</a:t>
            </a:r>
            <a:r>
              <a:rPr lang="en-US" altLang="zh-TW" dirty="0"/>
              <a:t>) :</a:t>
            </a:r>
          </a:p>
          <a:p>
            <a:r>
              <a:rPr lang="en-US" altLang="zh-TW" dirty="0"/>
              <a:t>Multi-Self-Attention (MSA) Block</a:t>
            </a:r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358E5F5C-8396-120D-A8CD-EE4C5154B274}"/>
              </a:ext>
            </a:extLst>
          </p:cNvPr>
          <p:cNvGrpSpPr/>
          <p:nvPr/>
        </p:nvGrpSpPr>
        <p:grpSpPr>
          <a:xfrm>
            <a:off x="4263380" y="3407351"/>
            <a:ext cx="2323443" cy="1977003"/>
            <a:chOff x="3254267" y="1953671"/>
            <a:chExt cx="2323443" cy="1977003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4545C7A-1DB8-CA6E-6501-BC4C93AB5AEF}"/>
                </a:ext>
              </a:extLst>
            </p:cNvPr>
            <p:cNvSpPr/>
            <p:nvPr/>
          </p:nvSpPr>
          <p:spPr>
            <a:xfrm>
              <a:off x="4028748" y="1953671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50528B6-97D4-7EBA-CDC7-23EF65B9F655}"/>
                </a:ext>
              </a:extLst>
            </p:cNvPr>
            <p:cNvSpPr/>
            <p:nvPr/>
          </p:nvSpPr>
          <p:spPr>
            <a:xfrm>
              <a:off x="3769271" y="2153367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8680174-10CA-15A0-CD8F-24346A6CE5CA}"/>
                </a:ext>
              </a:extLst>
            </p:cNvPr>
            <p:cNvSpPr/>
            <p:nvPr/>
          </p:nvSpPr>
          <p:spPr>
            <a:xfrm>
              <a:off x="3453962" y="2353063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E281DEE-DDAB-1D36-C5AE-F171AEFD5C60}"/>
                </a:ext>
              </a:extLst>
            </p:cNvPr>
            <p:cNvSpPr/>
            <p:nvPr/>
          </p:nvSpPr>
          <p:spPr>
            <a:xfrm>
              <a:off x="3254267" y="2552759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476BC06-EB52-6474-FAF5-02446656CD68}"/>
              </a:ext>
            </a:extLst>
          </p:cNvPr>
          <p:cNvCxnSpPr>
            <a:cxnSpLocks/>
          </p:cNvCxnSpPr>
          <p:nvPr/>
        </p:nvCxnSpPr>
        <p:spPr>
          <a:xfrm>
            <a:off x="6586823" y="4494975"/>
            <a:ext cx="9669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C054A90-B0ED-63DB-EBAB-26A383FBB05F}"/>
              </a:ext>
            </a:extLst>
          </p:cNvPr>
          <p:cNvCxnSpPr/>
          <p:nvPr/>
        </p:nvCxnSpPr>
        <p:spPr>
          <a:xfrm>
            <a:off x="7553775" y="2137607"/>
            <a:ext cx="0" cy="45194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BDED350-185F-6C22-D898-705F7CDB36E4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7553775" y="2137584"/>
            <a:ext cx="1870188" cy="23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75F62A8-609B-56E7-811F-40A8891A0B43}"/>
              </a:ext>
            </a:extLst>
          </p:cNvPr>
          <p:cNvCxnSpPr>
            <a:cxnSpLocks/>
          </p:cNvCxnSpPr>
          <p:nvPr/>
        </p:nvCxnSpPr>
        <p:spPr>
          <a:xfrm>
            <a:off x="7553775" y="3599837"/>
            <a:ext cx="1857199" cy="721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FC0B857-8B90-024E-FC5B-33839751C856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7579369" y="5215661"/>
            <a:ext cx="1842561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EA2D1AB3-CB09-A86F-A8E7-5D8B32666C3A}"/>
              </a:ext>
            </a:extLst>
          </p:cNvPr>
          <p:cNvCxnSpPr>
            <a:cxnSpLocks/>
          </p:cNvCxnSpPr>
          <p:nvPr/>
        </p:nvCxnSpPr>
        <p:spPr>
          <a:xfrm>
            <a:off x="7553774" y="6657055"/>
            <a:ext cx="1814102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3DE944E-3700-3103-369D-134CC240A8FA}"/>
              </a:ext>
            </a:extLst>
          </p:cNvPr>
          <p:cNvSpPr txBox="1"/>
          <p:nvPr/>
        </p:nvSpPr>
        <p:spPr>
          <a:xfrm>
            <a:off x="224143" y="6727280"/>
            <a:ext cx="658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&lt;Note&gt;: Q, K, V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中得到的三個</a:t>
            </a:r>
            <a:r>
              <a:rPr lang="en-US" altLang="zh-TW" dirty="0"/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相關矩陣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504BF1B-985A-6E16-F166-A18E86F06C9E}"/>
              </a:ext>
            </a:extLst>
          </p:cNvPr>
          <p:cNvSpPr/>
          <p:nvPr/>
        </p:nvSpPr>
        <p:spPr>
          <a:xfrm>
            <a:off x="9423963" y="1611134"/>
            <a:ext cx="1929837" cy="105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D09789D-8D97-D5C8-6ABC-C4EDE2135F55}"/>
              </a:ext>
            </a:extLst>
          </p:cNvPr>
          <p:cNvSpPr/>
          <p:nvPr/>
        </p:nvSpPr>
        <p:spPr>
          <a:xfrm>
            <a:off x="9421930" y="3053563"/>
            <a:ext cx="1929834" cy="10529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5F319D4-4946-8560-0E7E-80ADD8EEE148}"/>
              </a:ext>
            </a:extLst>
          </p:cNvPr>
          <p:cNvSpPr/>
          <p:nvPr/>
        </p:nvSpPr>
        <p:spPr>
          <a:xfrm>
            <a:off x="9421930" y="4689211"/>
            <a:ext cx="1929831" cy="10529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ECB1E3B-2A53-E452-C6E7-B05DB13F7C8D}"/>
              </a:ext>
            </a:extLst>
          </p:cNvPr>
          <p:cNvSpPr/>
          <p:nvPr/>
        </p:nvSpPr>
        <p:spPr>
          <a:xfrm>
            <a:off x="9410974" y="6077415"/>
            <a:ext cx="1940787" cy="10529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D29DE77-74A1-6DEA-85BA-0C65BA6C2E63}"/>
              </a:ext>
            </a:extLst>
          </p:cNvPr>
          <p:cNvSpPr txBox="1"/>
          <p:nvPr/>
        </p:nvSpPr>
        <p:spPr>
          <a:xfrm>
            <a:off x="9499382" y="1870730"/>
            <a:ext cx="185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Attention feature </a:t>
            </a:r>
          </a:p>
          <a:p>
            <a:pPr algn="ctr"/>
            <a:r>
              <a:rPr lang="en-US" altLang="zh-TW" dirty="0"/>
              <a:t>map 1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BFC3FC7-8551-C39E-7BEF-2C09C6464EEE}"/>
              </a:ext>
            </a:extLst>
          </p:cNvPr>
          <p:cNvSpPr txBox="1"/>
          <p:nvPr/>
        </p:nvSpPr>
        <p:spPr>
          <a:xfrm>
            <a:off x="9525658" y="3318577"/>
            <a:ext cx="185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Attention feature </a:t>
            </a:r>
          </a:p>
          <a:p>
            <a:pPr algn="ctr"/>
            <a:r>
              <a:rPr lang="en-US" altLang="zh-TW" dirty="0"/>
              <a:t>map 2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3CD9FF6-7357-DF44-166A-BA9756B2525B}"/>
              </a:ext>
            </a:extLst>
          </p:cNvPr>
          <p:cNvSpPr txBox="1"/>
          <p:nvPr/>
        </p:nvSpPr>
        <p:spPr>
          <a:xfrm>
            <a:off x="9525658" y="4938237"/>
            <a:ext cx="185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Attention feature </a:t>
            </a:r>
          </a:p>
          <a:p>
            <a:pPr algn="ctr"/>
            <a:r>
              <a:rPr lang="en-US" altLang="zh-TW" dirty="0"/>
              <a:t>map 3</a:t>
            </a:r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796422-7713-8180-DA3E-E079F95694C0}"/>
              </a:ext>
            </a:extLst>
          </p:cNvPr>
          <p:cNvSpPr txBox="1"/>
          <p:nvPr/>
        </p:nvSpPr>
        <p:spPr>
          <a:xfrm>
            <a:off x="9525662" y="6368462"/>
            <a:ext cx="185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Attention feature </a:t>
            </a:r>
          </a:p>
          <a:p>
            <a:pPr algn="ctr"/>
            <a:r>
              <a:rPr lang="en-US" altLang="zh-TW" dirty="0"/>
              <a:t>map 4</a:t>
            </a:r>
            <a:endParaRPr lang="zh-TW" altLang="en-US" dirty="0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71B8900-3334-2468-5BED-CFD3D46E3F2C}"/>
              </a:ext>
            </a:extLst>
          </p:cNvPr>
          <p:cNvSpPr txBox="1"/>
          <p:nvPr/>
        </p:nvSpPr>
        <p:spPr>
          <a:xfrm>
            <a:off x="7173329" y="1670540"/>
            <a:ext cx="21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Self-Attention(         )</a:t>
            </a:r>
            <a:endParaRPr lang="zh-TW" altLang="en-US" dirty="0"/>
          </a:p>
        </p:txBody>
      </p: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602218" y="4669881"/>
            <a:ext cx="551793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17C329C-DDC3-DFEC-B0B3-E83064E3B7DF}"/>
              </a:ext>
            </a:extLst>
          </p:cNvPr>
          <p:cNvCxnSpPr>
            <a:cxnSpLocks/>
          </p:cNvCxnSpPr>
          <p:nvPr/>
        </p:nvCxnSpPr>
        <p:spPr>
          <a:xfrm>
            <a:off x="11353800" y="2132205"/>
            <a:ext cx="596462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2B175D0-2CAF-9FFC-2CA8-EFFF5F21F719}"/>
              </a:ext>
            </a:extLst>
          </p:cNvPr>
          <p:cNvCxnSpPr>
            <a:cxnSpLocks/>
          </p:cNvCxnSpPr>
          <p:nvPr/>
        </p:nvCxnSpPr>
        <p:spPr>
          <a:xfrm>
            <a:off x="11353800" y="3607047"/>
            <a:ext cx="596462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4149DC22-7D1A-BDA6-6C2B-F7BE2B3E8D43}"/>
              </a:ext>
            </a:extLst>
          </p:cNvPr>
          <p:cNvCxnSpPr>
            <a:cxnSpLocks/>
          </p:cNvCxnSpPr>
          <p:nvPr/>
        </p:nvCxnSpPr>
        <p:spPr>
          <a:xfrm>
            <a:off x="11351764" y="5192153"/>
            <a:ext cx="59849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D75745BE-0CDC-C357-627C-DBE7D403E77B}"/>
              </a:ext>
            </a:extLst>
          </p:cNvPr>
          <p:cNvCxnSpPr>
            <a:cxnSpLocks/>
          </p:cNvCxnSpPr>
          <p:nvPr/>
        </p:nvCxnSpPr>
        <p:spPr>
          <a:xfrm>
            <a:off x="11351761" y="6657055"/>
            <a:ext cx="598501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0">
            <a:extLst>
              <a:ext uri="{FF2B5EF4-FFF2-40B4-BE49-F238E27FC236}">
                <a16:creationId xmlns:a16="http://schemas.microsoft.com/office/drawing/2014/main" id="{8E696FBB-52D8-D762-0C76-BA8B57367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4" y="3090365"/>
            <a:ext cx="3375353" cy="2809220"/>
          </a:xfrm>
          <a:prstGeom prst="rect">
            <a:avLst/>
          </a:prstGeom>
        </p:spPr>
      </p:pic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C12C355D-FCE1-0163-EE52-1F8B242BD565}"/>
              </a:ext>
            </a:extLst>
          </p:cNvPr>
          <p:cNvCxnSpPr>
            <a:cxnSpLocks/>
          </p:cNvCxnSpPr>
          <p:nvPr/>
        </p:nvCxnSpPr>
        <p:spPr>
          <a:xfrm>
            <a:off x="224143" y="4494975"/>
            <a:ext cx="3375353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73A0FC58-2AEF-FF6E-64E6-CB5DC1A58E83}"/>
              </a:ext>
            </a:extLst>
          </p:cNvPr>
          <p:cNvCxnSpPr>
            <a:stCxn id="41" idx="0"/>
            <a:endCxn id="41" idx="2"/>
          </p:cNvCxnSpPr>
          <p:nvPr/>
        </p:nvCxnSpPr>
        <p:spPr>
          <a:xfrm>
            <a:off x="1911821" y="3090365"/>
            <a:ext cx="0" cy="280922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28D2D55D-A16E-A3F1-E65F-CD62A888F5F3}"/>
              </a:ext>
            </a:extLst>
          </p:cNvPr>
          <p:cNvSpPr/>
          <p:nvPr/>
        </p:nvSpPr>
        <p:spPr>
          <a:xfrm>
            <a:off x="224143" y="3090365"/>
            <a:ext cx="3349760" cy="28092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4F15D06-A419-F0FC-13DE-3CF17DB1294B}"/>
              </a:ext>
            </a:extLst>
          </p:cNvPr>
          <p:cNvSpPr txBox="1"/>
          <p:nvPr/>
        </p:nvSpPr>
        <p:spPr>
          <a:xfrm>
            <a:off x="3689627" y="5685980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將影像切成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大小相同的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Patch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63CFE97F-7661-9A01-322B-108376221A93}"/>
              </a:ext>
            </a:extLst>
          </p:cNvPr>
          <p:cNvSpPr txBox="1"/>
          <p:nvPr/>
        </p:nvSpPr>
        <p:spPr>
          <a:xfrm>
            <a:off x="4439010" y="2317547"/>
            <a:ext cx="3146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patch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在分別丟進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Self-Attention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機制中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稱作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</a:rPr>
              <a:t>Muiti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-Self-Attention (MSA)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DB4F9C41-D3A0-EAA5-674D-0C1A6CEACFBB}"/>
              </a:ext>
            </a:extLst>
          </p:cNvPr>
          <p:cNvSpPr txBox="1"/>
          <p:nvPr/>
        </p:nvSpPr>
        <p:spPr>
          <a:xfrm>
            <a:off x="1416830" y="6013834"/>
            <a:ext cx="949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Input </a:t>
            </a:r>
          </a:p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8CE32D0-F061-E8A1-D064-9330C874DE7B}"/>
              </a:ext>
            </a:extLst>
          </p:cNvPr>
          <p:cNvSpPr txBox="1"/>
          <p:nvPr/>
        </p:nvSpPr>
        <p:spPr>
          <a:xfrm>
            <a:off x="4712928" y="5351890"/>
            <a:ext cx="871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Patch</a:t>
            </a:r>
            <a:endParaRPr lang="zh-TW" altLang="en-US" sz="2400" dirty="0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667554A-F051-9EE4-962F-620C71877914}"/>
              </a:ext>
            </a:extLst>
          </p:cNvPr>
          <p:cNvSpPr/>
          <p:nvPr/>
        </p:nvSpPr>
        <p:spPr>
          <a:xfrm>
            <a:off x="8660289" y="1646391"/>
            <a:ext cx="403191" cy="358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7B9406B-4426-A9A7-3DC5-44C932D79B9C}"/>
              </a:ext>
            </a:extLst>
          </p:cNvPr>
          <p:cNvSpPr txBox="1"/>
          <p:nvPr/>
        </p:nvSpPr>
        <p:spPr>
          <a:xfrm>
            <a:off x="7266916" y="3180029"/>
            <a:ext cx="21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Self-Attention(         )</a:t>
            </a:r>
            <a:endParaRPr lang="zh-TW" altLang="en-US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DA457AB-56FB-B2A6-5CCA-DA764F43D484}"/>
              </a:ext>
            </a:extLst>
          </p:cNvPr>
          <p:cNvSpPr/>
          <p:nvPr/>
        </p:nvSpPr>
        <p:spPr>
          <a:xfrm>
            <a:off x="8753876" y="3155880"/>
            <a:ext cx="403191" cy="358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F122FC05-83AF-405C-615C-C844F9EDC7EE}"/>
              </a:ext>
            </a:extLst>
          </p:cNvPr>
          <p:cNvSpPr txBox="1"/>
          <p:nvPr/>
        </p:nvSpPr>
        <p:spPr>
          <a:xfrm>
            <a:off x="7270479" y="4794990"/>
            <a:ext cx="21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Self-Attention(         )</a:t>
            </a:r>
            <a:endParaRPr lang="zh-TW" altLang="en-US" dirty="0"/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4EB74224-B121-043C-0806-E94D4812D18A}"/>
              </a:ext>
            </a:extLst>
          </p:cNvPr>
          <p:cNvSpPr/>
          <p:nvPr/>
        </p:nvSpPr>
        <p:spPr>
          <a:xfrm>
            <a:off x="8757439" y="4770841"/>
            <a:ext cx="403191" cy="358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1936C081-DDF0-A98D-566C-AD5ADF7F231A}"/>
              </a:ext>
            </a:extLst>
          </p:cNvPr>
          <p:cNvSpPr txBox="1"/>
          <p:nvPr/>
        </p:nvSpPr>
        <p:spPr>
          <a:xfrm>
            <a:off x="7356064" y="6238321"/>
            <a:ext cx="210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Self-Attention(         )</a:t>
            </a:r>
            <a:endParaRPr lang="zh-TW" altLang="en-US" dirty="0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731A64C9-D75F-EFDC-A6A0-2AEE6C147B11}"/>
              </a:ext>
            </a:extLst>
          </p:cNvPr>
          <p:cNvSpPr/>
          <p:nvPr/>
        </p:nvSpPr>
        <p:spPr>
          <a:xfrm>
            <a:off x="8843024" y="6214172"/>
            <a:ext cx="403191" cy="3586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45E6B3-EBDF-ECD9-417F-F9D9B92E470E}"/>
              </a:ext>
            </a:extLst>
          </p:cNvPr>
          <p:cNvSpPr txBox="1"/>
          <p:nvPr/>
        </p:nvSpPr>
        <p:spPr>
          <a:xfrm>
            <a:off x="304922" y="6953451"/>
            <a:ext cx="678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&lt;Note&gt;: Q, K, V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怎麼來的請參考</a:t>
            </a:r>
            <a:r>
              <a:rPr lang="en-US" altLang="zh-TW" dirty="0">
                <a:ea typeface="標楷體" panose="03000509000000000000" pitchFamily="65" charset="-120"/>
              </a:rPr>
              <a:t>Vision 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章節的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Transformers-Multi-head self attention,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也就是本</a:t>
            </a:r>
            <a:r>
              <a:rPr lang="en-US" altLang="zh-TW" dirty="0">
                <a:ea typeface="標楷體" panose="03000509000000000000" pitchFamily="65" charset="-120"/>
              </a:rPr>
              <a:t>ppt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頁投影片</a:t>
            </a:r>
          </a:p>
        </p:txBody>
      </p:sp>
    </p:spTree>
    <p:extLst>
      <p:ext uri="{BB962C8B-B14F-4D97-AF65-F5344CB8AC3E}">
        <p14:creationId xmlns:p14="http://schemas.microsoft.com/office/powerpoint/2010/main" val="226675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E099F9-F848-7E1E-3981-1CC1E314E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9816"/>
            <a:ext cx="10515600" cy="1134441"/>
          </a:xfrm>
        </p:spPr>
        <p:txBody>
          <a:bodyPr/>
          <a:lstStyle/>
          <a:p>
            <a:pPr algn="ctr"/>
            <a:r>
              <a:rPr lang="en-US" altLang="zh-TW" dirty="0"/>
              <a:t>Image Classification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FEEF28-349A-6CEF-C4F1-CE03B16D2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7256"/>
            <a:ext cx="10515600" cy="6074590"/>
          </a:xfrm>
        </p:spPr>
        <p:txBody>
          <a:bodyPr/>
          <a:lstStyle/>
          <a:p>
            <a:r>
              <a:rPr lang="en-US" altLang="zh-TW" dirty="0"/>
              <a:t>History: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0FDE5B-A369-C8BB-5859-C3107907E208}"/>
              </a:ext>
            </a:extLst>
          </p:cNvPr>
          <p:cNvSpPr/>
          <p:nvPr/>
        </p:nvSpPr>
        <p:spPr>
          <a:xfrm>
            <a:off x="5324765" y="1813141"/>
            <a:ext cx="3916729" cy="52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D46FBD3-C151-17C5-5CA2-053117E6227C}"/>
              </a:ext>
            </a:extLst>
          </p:cNvPr>
          <p:cNvSpPr txBox="1"/>
          <p:nvPr/>
        </p:nvSpPr>
        <p:spPr>
          <a:xfrm>
            <a:off x="6822136" y="1856851"/>
            <a:ext cx="921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err="1"/>
              <a:t>LeNet</a:t>
            </a:r>
            <a:endParaRPr lang="zh-TW" alt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1BF595E-6C8A-9DA8-808D-AF38DAF1AFA7}"/>
              </a:ext>
            </a:extLst>
          </p:cNvPr>
          <p:cNvSpPr/>
          <p:nvPr/>
        </p:nvSpPr>
        <p:spPr>
          <a:xfrm>
            <a:off x="5324765" y="2668068"/>
            <a:ext cx="3916730" cy="52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816A841-65E4-8895-40D3-4090AEF0639C}"/>
              </a:ext>
            </a:extLst>
          </p:cNvPr>
          <p:cNvSpPr txBox="1"/>
          <p:nvPr/>
        </p:nvSpPr>
        <p:spPr>
          <a:xfrm>
            <a:off x="6728115" y="2711494"/>
            <a:ext cx="1168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err="1"/>
              <a:t>AlexNet</a:t>
            </a:r>
            <a:endParaRPr lang="zh-TW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2F74A4-2F8D-26D7-C186-3605936C903D}"/>
              </a:ext>
            </a:extLst>
          </p:cNvPr>
          <p:cNvSpPr/>
          <p:nvPr/>
        </p:nvSpPr>
        <p:spPr>
          <a:xfrm>
            <a:off x="5324765" y="3487318"/>
            <a:ext cx="3916730" cy="52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8C162ED0-3578-87E3-71C1-A8BCCCEA9591}"/>
              </a:ext>
            </a:extLst>
          </p:cNvPr>
          <p:cNvSpPr txBox="1"/>
          <p:nvPr/>
        </p:nvSpPr>
        <p:spPr>
          <a:xfrm>
            <a:off x="5971081" y="3499468"/>
            <a:ext cx="2683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err="1"/>
              <a:t>VGGNet</a:t>
            </a:r>
            <a:r>
              <a:rPr lang="en-US" altLang="zh-TW" sz="2400" dirty="0"/>
              <a:t>, </a:t>
            </a:r>
            <a:r>
              <a:rPr lang="en-US" altLang="zh-TW" sz="2400" dirty="0" err="1"/>
              <a:t>GoogleNet</a:t>
            </a:r>
            <a:endParaRPr lang="zh-TW" altLang="en-US" sz="2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1393D0A-B9FB-D95D-DA54-0DBD0C3ADD47}"/>
              </a:ext>
            </a:extLst>
          </p:cNvPr>
          <p:cNvSpPr/>
          <p:nvPr/>
        </p:nvSpPr>
        <p:spPr>
          <a:xfrm>
            <a:off x="5324764" y="4409690"/>
            <a:ext cx="3916730" cy="52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22A3597-1E06-A01A-D14D-5E03443F9C8E}"/>
              </a:ext>
            </a:extLst>
          </p:cNvPr>
          <p:cNvSpPr txBox="1"/>
          <p:nvPr/>
        </p:nvSpPr>
        <p:spPr>
          <a:xfrm>
            <a:off x="5417421" y="4456753"/>
            <a:ext cx="382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/>
              <a:t>Inceptron</a:t>
            </a:r>
            <a:r>
              <a:rPr lang="en-US" altLang="zh-TW" sz="2400" dirty="0"/>
              <a:t>, </a:t>
            </a:r>
            <a:r>
              <a:rPr lang="en-US" altLang="zh-TW" sz="2400" dirty="0" err="1"/>
              <a:t>DenseNet</a:t>
            </a:r>
            <a:r>
              <a:rPr lang="en-US" altLang="zh-TW" sz="2400" dirty="0"/>
              <a:t>, </a:t>
            </a:r>
            <a:r>
              <a:rPr lang="en-US" altLang="zh-TW" sz="2400" dirty="0" err="1"/>
              <a:t>ResNet</a:t>
            </a:r>
            <a:endParaRPr lang="zh-TW" altLang="en-US" sz="24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B48D40B-FBD0-047A-E7FD-BB5B04668D5B}"/>
              </a:ext>
            </a:extLst>
          </p:cNvPr>
          <p:cNvSpPr/>
          <p:nvPr/>
        </p:nvSpPr>
        <p:spPr>
          <a:xfrm>
            <a:off x="5347823" y="5288083"/>
            <a:ext cx="3916730" cy="5241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44EEA8E-C103-FE1E-5566-E0B1A243FDF9}"/>
              </a:ext>
            </a:extLst>
          </p:cNvPr>
          <p:cNvSpPr txBox="1"/>
          <p:nvPr/>
        </p:nvSpPr>
        <p:spPr>
          <a:xfrm>
            <a:off x="5440480" y="5303462"/>
            <a:ext cx="382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Efficient-Net</a:t>
            </a:r>
            <a:endParaRPr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47568B9-3761-0D23-47F9-4841F0682BD3}"/>
              </a:ext>
            </a:extLst>
          </p:cNvPr>
          <p:cNvSpPr txBox="1"/>
          <p:nvPr/>
        </p:nvSpPr>
        <p:spPr>
          <a:xfrm>
            <a:off x="10086122" y="185685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1998</a:t>
            </a:r>
            <a:endParaRPr lang="zh-TW" altLang="en-US" sz="20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1E26E06C-C455-6143-737D-6564C22BEA0D}"/>
              </a:ext>
            </a:extLst>
          </p:cNvPr>
          <p:cNvSpPr txBox="1"/>
          <p:nvPr/>
        </p:nvSpPr>
        <p:spPr>
          <a:xfrm>
            <a:off x="9878611" y="4420500"/>
            <a:ext cx="144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2016~2018</a:t>
            </a:r>
            <a:endParaRPr lang="zh-TW" altLang="en-US" sz="20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DE87B358-6DB8-98D6-3A83-4D9C96AD33FC}"/>
              </a:ext>
            </a:extLst>
          </p:cNvPr>
          <p:cNvSpPr txBox="1"/>
          <p:nvPr/>
        </p:nvSpPr>
        <p:spPr>
          <a:xfrm>
            <a:off x="9833211" y="5401114"/>
            <a:ext cx="144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2019~2020</a:t>
            </a:r>
            <a:endParaRPr lang="zh-TW" altLang="en-US" sz="20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A8A709F9-CA74-D509-6418-1EF9EE761452}"/>
              </a:ext>
            </a:extLst>
          </p:cNvPr>
          <p:cNvSpPr txBox="1"/>
          <p:nvPr/>
        </p:nvSpPr>
        <p:spPr>
          <a:xfrm>
            <a:off x="9878611" y="2730066"/>
            <a:ext cx="1357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2012~2013</a:t>
            </a:r>
            <a:endParaRPr lang="zh-TW" altLang="en-US" sz="20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29D27F7-DF43-EF57-1063-07D6C03AA52A}"/>
              </a:ext>
            </a:extLst>
          </p:cNvPr>
          <p:cNvSpPr txBox="1"/>
          <p:nvPr/>
        </p:nvSpPr>
        <p:spPr>
          <a:xfrm>
            <a:off x="9905302" y="3545634"/>
            <a:ext cx="144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2014~2015</a:t>
            </a:r>
            <a:endParaRPr lang="zh-TW" altLang="en-US" sz="20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8399D3F-5D5E-8607-5A3A-BA61E46561C9}"/>
              </a:ext>
            </a:extLst>
          </p:cNvPr>
          <p:cNvSpPr txBox="1"/>
          <p:nvPr/>
        </p:nvSpPr>
        <p:spPr>
          <a:xfrm>
            <a:off x="10086122" y="1197811"/>
            <a:ext cx="702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Time</a:t>
            </a:r>
            <a:endParaRPr lang="zh-TW" altLang="en-US" sz="20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6B25768D-EE34-830E-E29D-48A017672618}"/>
              </a:ext>
            </a:extLst>
          </p:cNvPr>
          <p:cNvSpPr txBox="1"/>
          <p:nvPr/>
        </p:nvSpPr>
        <p:spPr>
          <a:xfrm>
            <a:off x="6770081" y="1191355"/>
            <a:ext cx="1085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Network</a:t>
            </a:r>
            <a:endParaRPr lang="zh-TW" altLang="en-US" sz="2000" dirty="0"/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3F496078-A209-C1CF-27C6-FAC3E81A7FAF}"/>
              </a:ext>
            </a:extLst>
          </p:cNvPr>
          <p:cNvCxnSpPr>
            <a:stCxn id="4" idx="2"/>
            <a:endCxn id="9" idx="0"/>
          </p:cNvCxnSpPr>
          <p:nvPr/>
        </p:nvCxnSpPr>
        <p:spPr>
          <a:xfrm flipH="1">
            <a:off x="7283128" y="2337248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AA086B42-E84D-50BC-02CD-6B588737EC25}"/>
              </a:ext>
            </a:extLst>
          </p:cNvPr>
          <p:cNvCxnSpPr/>
          <p:nvPr/>
        </p:nvCxnSpPr>
        <p:spPr>
          <a:xfrm flipH="1">
            <a:off x="7256901" y="3185163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7D5FEE59-8DA1-3A38-DC77-3AE6F9FA6A11}"/>
              </a:ext>
            </a:extLst>
          </p:cNvPr>
          <p:cNvCxnSpPr/>
          <p:nvPr/>
        </p:nvCxnSpPr>
        <p:spPr>
          <a:xfrm flipH="1">
            <a:off x="7283128" y="4029177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6E311EA9-40A8-D8CC-D40A-252DA68D828E}"/>
              </a:ext>
            </a:extLst>
          </p:cNvPr>
          <p:cNvCxnSpPr/>
          <p:nvPr/>
        </p:nvCxnSpPr>
        <p:spPr>
          <a:xfrm flipH="1">
            <a:off x="7303260" y="4945530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10C9407B-5FF9-799F-C08E-F0C87055E317}"/>
              </a:ext>
            </a:extLst>
          </p:cNvPr>
          <p:cNvCxnSpPr/>
          <p:nvPr/>
        </p:nvCxnSpPr>
        <p:spPr>
          <a:xfrm flipH="1">
            <a:off x="10437338" y="2356927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B870318B-E67E-54D4-83B7-29FF6847EB85}"/>
              </a:ext>
            </a:extLst>
          </p:cNvPr>
          <p:cNvCxnSpPr/>
          <p:nvPr/>
        </p:nvCxnSpPr>
        <p:spPr>
          <a:xfrm flipH="1">
            <a:off x="10437338" y="3179854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08491B79-0F8E-5318-2CB8-D958751D273B}"/>
              </a:ext>
            </a:extLst>
          </p:cNvPr>
          <p:cNvCxnSpPr/>
          <p:nvPr/>
        </p:nvCxnSpPr>
        <p:spPr>
          <a:xfrm flipH="1">
            <a:off x="10440000" y="4029474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972B8311-8CE7-A8D6-FB18-02EC4B1D79C1}"/>
              </a:ext>
            </a:extLst>
          </p:cNvPr>
          <p:cNvCxnSpPr/>
          <p:nvPr/>
        </p:nvCxnSpPr>
        <p:spPr>
          <a:xfrm flipH="1">
            <a:off x="10437336" y="4949908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BF61B4A4-126E-E504-7A87-C1CCFEC4C4E6}"/>
              </a:ext>
            </a:extLst>
          </p:cNvPr>
          <p:cNvCxnSpPr/>
          <p:nvPr/>
        </p:nvCxnSpPr>
        <p:spPr>
          <a:xfrm flipH="1">
            <a:off x="10449403" y="5851186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7239714F-2317-423C-E458-80B09A010F3C}"/>
              </a:ext>
            </a:extLst>
          </p:cNvPr>
          <p:cNvSpPr/>
          <p:nvPr/>
        </p:nvSpPr>
        <p:spPr>
          <a:xfrm>
            <a:off x="642395" y="2519002"/>
            <a:ext cx="2744787" cy="232168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3BB424DD-7AFD-66E4-DFE7-34E2F443133B}"/>
              </a:ext>
            </a:extLst>
          </p:cNvPr>
          <p:cNvSpPr txBox="1"/>
          <p:nvPr/>
        </p:nvSpPr>
        <p:spPr>
          <a:xfrm>
            <a:off x="898295" y="3061738"/>
            <a:ext cx="24285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Image Classification</a:t>
            </a:r>
            <a:endParaRPr lang="zh-TW" altLang="en-US" sz="3200" dirty="0"/>
          </a:p>
        </p:txBody>
      </p: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B205F61A-735D-7690-B032-6B96C37178BD}"/>
              </a:ext>
            </a:extLst>
          </p:cNvPr>
          <p:cNvCxnSpPr/>
          <p:nvPr/>
        </p:nvCxnSpPr>
        <p:spPr>
          <a:xfrm>
            <a:off x="3387182" y="3733833"/>
            <a:ext cx="7248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D769A2D5-5C64-D4E9-26D5-EB9F377B58C9}"/>
              </a:ext>
            </a:extLst>
          </p:cNvPr>
          <p:cNvCxnSpPr/>
          <p:nvPr/>
        </p:nvCxnSpPr>
        <p:spPr>
          <a:xfrm flipH="1">
            <a:off x="4112010" y="2066562"/>
            <a:ext cx="1" cy="45482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3BF0E963-6913-D426-9472-76EB35B4DE6C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112011" y="2075195"/>
            <a:ext cx="1212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529645CC-572C-0E22-9784-3E91ED3D9749}"/>
              </a:ext>
            </a:extLst>
          </p:cNvPr>
          <p:cNvCxnSpPr>
            <a:cxnSpLocks/>
          </p:cNvCxnSpPr>
          <p:nvPr/>
        </p:nvCxnSpPr>
        <p:spPr>
          <a:xfrm>
            <a:off x="4112010" y="2959104"/>
            <a:ext cx="1212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AF8A563D-749F-1F41-765B-FDF6A5E7EB60}"/>
              </a:ext>
            </a:extLst>
          </p:cNvPr>
          <p:cNvCxnSpPr>
            <a:cxnSpLocks/>
          </p:cNvCxnSpPr>
          <p:nvPr/>
        </p:nvCxnSpPr>
        <p:spPr>
          <a:xfrm>
            <a:off x="4112010" y="3749806"/>
            <a:ext cx="1212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A579EBA6-9ADD-8F87-28C0-428EA3FCAEFC}"/>
              </a:ext>
            </a:extLst>
          </p:cNvPr>
          <p:cNvCxnSpPr>
            <a:cxnSpLocks/>
          </p:cNvCxnSpPr>
          <p:nvPr/>
        </p:nvCxnSpPr>
        <p:spPr>
          <a:xfrm>
            <a:off x="4112010" y="4693943"/>
            <a:ext cx="1212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8035CA61-B99D-5AE4-C228-08B79B37557B}"/>
              </a:ext>
            </a:extLst>
          </p:cNvPr>
          <p:cNvCxnSpPr>
            <a:cxnSpLocks/>
          </p:cNvCxnSpPr>
          <p:nvPr/>
        </p:nvCxnSpPr>
        <p:spPr>
          <a:xfrm>
            <a:off x="4112010" y="5612650"/>
            <a:ext cx="1212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F3C07875-9470-691A-05E6-96566C170ECD}"/>
              </a:ext>
            </a:extLst>
          </p:cNvPr>
          <p:cNvSpPr txBox="1"/>
          <p:nvPr/>
        </p:nvSpPr>
        <p:spPr>
          <a:xfrm>
            <a:off x="3535606" y="747609"/>
            <a:ext cx="6468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Useful </a:t>
            </a:r>
            <a:r>
              <a:rPr lang="en-US" altLang="zh-TW" dirty="0" err="1"/>
              <a:t>pytorch</a:t>
            </a:r>
            <a:r>
              <a:rPr lang="en-US" altLang="zh-TW" dirty="0"/>
              <a:t> link : https://pytorch.org/vision/stable/models.html</a:t>
            </a:r>
            <a:endParaRPr lang="zh-TW" altLang="en-US" dirty="0"/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8035CA61-B99D-5AE4-C228-08B79B37557B}"/>
              </a:ext>
            </a:extLst>
          </p:cNvPr>
          <p:cNvCxnSpPr>
            <a:cxnSpLocks/>
          </p:cNvCxnSpPr>
          <p:nvPr/>
        </p:nvCxnSpPr>
        <p:spPr>
          <a:xfrm>
            <a:off x="4112010" y="6614809"/>
            <a:ext cx="121275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>
            <a:extLst>
              <a:ext uri="{FF2B5EF4-FFF2-40B4-BE49-F238E27FC236}">
                <a16:creationId xmlns:a16="http://schemas.microsoft.com/office/drawing/2014/main" id="{5B48D40B-FBD0-047A-E7FD-BB5B04668D5B}"/>
              </a:ext>
            </a:extLst>
          </p:cNvPr>
          <p:cNvSpPr/>
          <p:nvPr/>
        </p:nvSpPr>
        <p:spPr>
          <a:xfrm>
            <a:off x="5343045" y="6325428"/>
            <a:ext cx="3916730" cy="9428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044EEA8E-C103-FE1E-5566-E0B1A243FDF9}"/>
              </a:ext>
            </a:extLst>
          </p:cNvPr>
          <p:cNvSpPr txBox="1"/>
          <p:nvPr/>
        </p:nvSpPr>
        <p:spPr>
          <a:xfrm>
            <a:off x="5389373" y="6372824"/>
            <a:ext cx="382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Vision-Transformer (</a:t>
            </a:r>
            <a:r>
              <a:rPr lang="en-US" altLang="zh-TW" sz="2400" dirty="0" err="1"/>
              <a:t>ViT</a:t>
            </a:r>
            <a:r>
              <a:rPr lang="en-US" altLang="zh-TW" sz="2400" dirty="0"/>
              <a:t>)</a:t>
            </a:r>
          </a:p>
          <a:p>
            <a:pPr algn="ctr"/>
            <a:r>
              <a:rPr lang="en-US" altLang="zh-TW" sz="2400" dirty="0"/>
              <a:t>&amp;  </a:t>
            </a:r>
            <a:r>
              <a:rPr lang="en-US" altLang="zh-TW" sz="2400" dirty="0" err="1"/>
              <a:t>Swin</a:t>
            </a:r>
            <a:r>
              <a:rPr lang="en-US" altLang="zh-TW" sz="2400" dirty="0"/>
              <a:t> Transformer</a:t>
            </a:r>
            <a:endParaRPr lang="zh-TW" altLang="en-US" sz="2400" dirty="0"/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6E311EA9-40A8-D8CC-D40A-252DA68D828E}"/>
              </a:ext>
            </a:extLst>
          </p:cNvPr>
          <p:cNvCxnSpPr>
            <a:endCxn id="52" idx="0"/>
          </p:cNvCxnSpPr>
          <p:nvPr/>
        </p:nvCxnSpPr>
        <p:spPr>
          <a:xfrm>
            <a:off x="7283130" y="5808426"/>
            <a:ext cx="18280" cy="564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BF61B4A4-126E-E504-7A87-C1CCFEC4C4E6}"/>
              </a:ext>
            </a:extLst>
          </p:cNvPr>
          <p:cNvCxnSpPr/>
          <p:nvPr/>
        </p:nvCxnSpPr>
        <p:spPr>
          <a:xfrm flipH="1">
            <a:off x="7320983" y="7268291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BF61B4A4-126E-E504-7A87-C1CCFEC4C4E6}"/>
              </a:ext>
            </a:extLst>
          </p:cNvPr>
          <p:cNvCxnSpPr/>
          <p:nvPr/>
        </p:nvCxnSpPr>
        <p:spPr>
          <a:xfrm flipH="1">
            <a:off x="10437334" y="7196747"/>
            <a:ext cx="2" cy="33082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DE87B358-6DB8-98D6-3A83-4D9C96AD33FC}"/>
              </a:ext>
            </a:extLst>
          </p:cNvPr>
          <p:cNvSpPr txBox="1"/>
          <p:nvPr/>
        </p:nvSpPr>
        <p:spPr>
          <a:xfrm>
            <a:off x="9766559" y="6489074"/>
            <a:ext cx="1448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/>
              <a:t>2021~2022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34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E29BAF-9767-9EB7-B046-A72FF1AB7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17" y="148216"/>
            <a:ext cx="10515600" cy="793752"/>
          </a:xfrm>
        </p:spPr>
        <p:txBody>
          <a:bodyPr/>
          <a:lstStyle/>
          <a:p>
            <a:pPr algn="ctr"/>
            <a:r>
              <a:rPr lang="en-US" altLang="zh-TW" dirty="0"/>
              <a:t>Multi Self Attention (</a:t>
            </a:r>
            <a:r>
              <a:rPr lang="en-US" altLang="zh-TW" dirty="0">
                <a:latin typeface="+mn-lt"/>
              </a:rPr>
              <a:t>MSA)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3E11E4-0FE9-F6BD-EE7B-C43F78D9E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62" y="781684"/>
            <a:ext cx="10985938" cy="6060162"/>
          </a:xfrm>
        </p:spPr>
        <p:txBody>
          <a:bodyPr/>
          <a:lstStyle/>
          <a:p>
            <a:r>
              <a:rPr lang="en-US" altLang="zh-TW" sz="2800" dirty="0"/>
              <a:t>Multi </a:t>
            </a:r>
            <a:r>
              <a:rPr lang="en-US" altLang="zh-TW" dirty="0"/>
              <a:t>Self Attention (MSA) : </a:t>
            </a:r>
            <a:r>
              <a:rPr lang="en-US" altLang="zh-TW" sz="2800" dirty="0"/>
              <a:t> </a:t>
            </a:r>
            <a:r>
              <a:rPr lang="en-US" altLang="zh-TW" sz="2800" dirty="0" err="1"/>
              <a:t>ViT</a:t>
            </a:r>
            <a:r>
              <a:rPr lang="en-US" altLang="zh-TW" sz="2800" dirty="0"/>
              <a:t> and </a:t>
            </a:r>
            <a:r>
              <a:rPr lang="en-US" altLang="zh-TW" sz="2800" dirty="0" err="1"/>
              <a:t>Swin</a:t>
            </a:r>
            <a:r>
              <a:rPr lang="en-US" altLang="zh-TW" sz="2800" dirty="0"/>
              <a:t>-T both have this mechanism</a:t>
            </a:r>
            <a:endParaRPr lang="en-US" altLang="zh-TW" dirty="0"/>
          </a:p>
          <a:p>
            <a:r>
              <a:rPr lang="en-US" altLang="zh-TW" dirty="0" err="1"/>
              <a:t>ViT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直接把整個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丟進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內部得到</a:t>
            </a:r>
            <a:r>
              <a:rPr lang="en-US" altLang="zh-TW" dirty="0"/>
              <a:t>global</a:t>
            </a:r>
            <a:r>
              <a:rPr lang="zh-TW" altLang="en-US" dirty="0"/>
              <a:t> </a:t>
            </a:r>
            <a:r>
              <a:rPr lang="en-US" altLang="zh-TW" dirty="0"/>
              <a:t>attention map</a:t>
            </a:r>
          </a:p>
          <a:p>
            <a:r>
              <a:rPr lang="en-US" altLang="zh-TW" dirty="0" err="1"/>
              <a:t>Swin</a:t>
            </a:r>
            <a:r>
              <a:rPr lang="en-US" altLang="zh-TW" dirty="0"/>
              <a:t>-T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除了有把整塊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丟進去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外得到</a:t>
            </a:r>
            <a:r>
              <a:rPr lang="en-US" altLang="zh-TW" dirty="0"/>
              <a:t>global attention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資訊外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還會對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再進行分割再分別丟進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裡得到更</a:t>
            </a:r>
            <a:r>
              <a:rPr lang="en-US" altLang="zh-TW" dirty="0"/>
              <a:t>local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資訊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7F742252-76B3-962B-C03E-ED03420DF41A}"/>
              </a:ext>
            </a:extLst>
          </p:cNvPr>
          <p:cNvGrpSpPr/>
          <p:nvPr/>
        </p:nvGrpSpPr>
        <p:grpSpPr>
          <a:xfrm>
            <a:off x="838200" y="3255384"/>
            <a:ext cx="3286407" cy="3247215"/>
            <a:chOff x="451945" y="2843383"/>
            <a:chExt cx="3657600" cy="374241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DE259FE-4D23-89FD-5D5F-76AC26202A78}"/>
                </a:ext>
              </a:extLst>
            </p:cNvPr>
            <p:cNvSpPr/>
            <p:nvPr/>
          </p:nvSpPr>
          <p:spPr>
            <a:xfrm>
              <a:off x="451945" y="2843383"/>
              <a:ext cx="3657599" cy="371507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083FEAA4-4E3D-3BDE-3790-FFDE52D42362}"/>
                </a:ext>
              </a:extLst>
            </p:cNvPr>
            <p:cNvCxnSpPr/>
            <p:nvPr/>
          </p:nvCxnSpPr>
          <p:spPr>
            <a:xfrm>
              <a:off x="451945" y="3279228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5098AABD-8ECD-D6F6-2ED3-2B4FF6BBEE62}"/>
                </a:ext>
              </a:extLst>
            </p:cNvPr>
            <p:cNvCxnSpPr/>
            <p:nvPr/>
          </p:nvCxnSpPr>
          <p:spPr>
            <a:xfrm>
              <a:off x="451945" y="3754658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FE4474D5-B035-B906-4BDA-F989A686E0F0}"/>
                </a:ext>
              </a:extLst>
            </p:cNvPr>
            <p:cNvCxnSpPr/>
            <p:nvPr/>
          </p:nvCxnSpPr>
          <p:spPr>
            <a:xfrm>
              <a:off x="451945" y="4250040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2514157E-3EF2-B47D-68BC-046B95DE59EE}"/>
                </a:ext>
              </a:extLst>
            </p:cNvPr>
            <p:cNvCxnSpPr/>
            <p:nvPr/>
          </p:nvCxnSpPr>
          <p:spPr>
            <a:xfrm>
              <a:off x="451945" y="4728261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61CD4C6D-E5A0-4E76-6C57-5ABC3664865E}"/>
                </a:ext>
              </a:extLst>
            </p:cNvPr>
            <p:cNvCxnSpPr/>
            <p:nvPr/>
          </p:nvCxnSpPr>
          <p:spPr>
            <a:xfrm>
              <a:off x="451945" y="5227503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526AA625-8687-6C33-5190-E3CD92E9821E}"/>
                </a:ext>
              </a:extLst>
            </p:cNvPr>
            <p:cNvCxnSpPr/>
            <p:nvPr/>
          </p:nvCxnSpPr>
          <p:spPr>
            <a:xfrm>
              <a:off x="451945" y="5705724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F6558B52-890A-D6FE-ED1C-CE2943A67972}"/>
                </a:ext>
              </a:extLst>
            </p:cNvPr>
            <p:cNvCxnSpPr/>
            <p:nvPr/>
          </p:nvCxnSpPr>
          <p:spPr>
            <a:xfrm>
              <a:off x="451945" y="6110372"/>
              <a:ext cx="3657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87EECB79-4AD6-14E3-DC93-86606398F927}"/>
                </a:ext>
              </a:extLst>
            </p:cNvPr>
            <p:cNvCxnSpPr/>
            <p:nvPr/>
          </p:nvCxnSpPr>
          <p:spPr>
            <a:xfrm>
              <a:off x="846083" y="2870725"/>
              <a:ext cx="0" cy="371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F02584F4-577C-8D75-BAC3-F1B260AA0683}"/>
                </a:ext>
              </a:extLst>
            </p:cNvPr>
            <p:cNvCxnSpPr/>
            <p:nvPr/>
          </p:nvCxnSpPr>
          <p:spPr>
            <a:xfrm>
              <a:off x="1305911" y="2843383"/>
              <a:ext cx="0" cy="371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0EA239EC-0B60-0713-F50B-DB87F1B8E3F1}"/>
                </a:ext>
              </a:extLst>
            </p:cNvPr>
            <p:cNvCxnSpPr/>
            <p:nvPr/>
          </p:nvCxnSpPr>
          <p:spPr>
            <a:xfrm>
              <a:off x="1752601" y="2870725"/>
              <a:ext cx="0" cy="371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636966CB-D615-9A2C-D534-8CE8CFE7B8F9}"/>
                </a:ext>
              </a:extLst>
            </p:cNvPr>
            <p:cNvCxnSpPr/>
            <p:nvPr/>
          </p:nvCxnSpPr>
          <p:spPr>
            <a:xfrm>
              <a:off x="2209801" y="2870725"/>
              <a:ext cx="0" cy="371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17E984CC-8D99-5067-6B41-0DA16E240F04}"/>
                </a:ext>
              </a:extLst>
            </p:cNvPr>
            <p:cNvCxnSpPr/>
            <p:nvPr/>
          </p:nvCxnSpPr>
          <p:spPr>
            <a:xfrm>
              <a:off x="2688021" y="2870725"/>
              <a:ext cx="0" cy="371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53651CFD-C6F2-2D4A-BF9E-44A776BBDC89}"/>
                </a:ext>
              </a:extLst>
            </p:cNvPr>
            <p:cNvCxnSpPr/>
            <p:nvPr/>
          </p:nvCxnSpPr>
          <p:spPr>
            <a:xfrm>
              <a:off x="3166243" y="2870725"/>
              <a:ext cx="0" cy="371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07B20AE1-6C7A-7D84-4074-1A6694A0D52B}"/>
                </a:ext>
              </a:extLst>
            </p:cNvPr>
            <p:cNvCxnSpPr/>
            <p:nvPr/>
          </p:nvCxnSpPr>
          <p:spPr>
            <a:xfrm>
              <a:off x="3644463" y="2870725"/>
              <a:ext cx="0" cy="37150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38950A22-83B4-E39C-FD68-408ADB53184E}"/>
              </a:ext>
            </a:extLst>
          </p:cNvPr>
          <p:cNvCxnSpPr>
            <a:cxnSpLocks/>
          </p:cNvCxnSpPr>
          <p:nvPr/>
        </p:nvCxnSpPr>
        <p:spPr>
          <a:xfrm>
            <a:off x="4298730" y="5006177"/>
            <a:ext cx="1713187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39921D5-1857-7D52-C0D3-F2D29ACA6D07}"/>
              </a:ext>
            </a:extLst>
          </p:cNvPr>
          <p:cNvSpPr txBox="1"/>
          <p:nvPr/>
        </p:nvSpPr>
        <p:spPr>
          <a:xfrm>
            <a:off x="4320660" y="4125971"/>
            <a:ext cx="15480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Self-</a:t>
            </a:r>
          </a:p>
          <a:p>
            <a:pPr algn="ctr"/>
            <a:r>
              <a:rPr lang="en-US" altLang="zh-TW" sz="2400" dirty="0"/>
              <a:t>Attention()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B07F8C8-BB60-B95A-6F9C-D600BB4C554E}"/>
              </a:ext>
            </a:extLst>
          </p:cNvPr>
          <p:cNvSpPr txBox="1"/>
          <p:nvPr/>
        </p:nvSpPr>
        <p:spPr>
          <a:xfrm>
            <a:off x="5938952" y="4633802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cs typeface="Arial" panose="020B0604020202020204" pitchFamily="34" charset="0"/>
              </a:rPr>
              <a:t>Q, K, V</a:t>
            </a:r>
            <a:endParaRPr lang="zh-TW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9C39CDF-972C-3E51-ED13-3452797D09A0}"/>
              </a:ext>
            </a:extLst>
          </p:cNvPr>
          <p:cNvSpPr txBox="1"/>
          <p:nvPr/>
        </p:nvSpPr>
        <p:spPr>
          <a:xfrm>
            <a:off x="300606" y="6590480"/>
            <a:ext cx="658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&lt;Note&gt;: Q, K, V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中得到的三個</a:t>
            </a:r>
            <a:r>
              <a:rPr lang="en-US" altLang="zh-TW" dirty="0"/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相關矩陣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067FAFC-1CCA-EEEA-40F4-C580AB98A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683" y="3411335"/>
            <a:ext cx="3154033" cy="3091264"/>
          </a:xfrm>
          <a:prstGeom prst="rect">
            <a:avLst/>
          </a:prstGeom>
        </p:spPr>
      </p:pic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8D30D40-8B83-E4CF-FE25-F10F7EC557D5}"/>
              </a:ext>
            </a:extLst>
          </p:cNvPr>
          <p:cNvCxnSpPr>
            <a:cxnSpLocks/>
          </p:cNvCxnSpPr>
          <p:nvPr/>
        </p:nvCxnSpPr>
        <p:spPr>
          <a:xfrm>
            <a:off x="7611205" y="4998920"/>
            <a:ext cx="70247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42170453-28A8-1D5A-1B6B-676B28E8F196}"/>
              </a:ext>
            </a:extLst>
          </p:cNvPr>
          <p:cNvCxnSpPr>
            <a:cxnSpLocks/>
          </p:cNvCxnSpPr>
          <p:nvPr/>
        </p:nvCxnSpPr>
        <p:spPr>
          <a:xfrm>
            <a:off x="11467716" y="5021878"/>
            <a:ext cx="70247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065B40E-8948-3EB5-139C-F8B34A207C39}"/>
              </a:ext>
            </a:extLst>
          </p:cNvPr>
          <p:cNvSpPr txBox="1"/>
          <p:nvPr/>
        </p:nvSpPr>
        <p:spPr>
          <a:xfrm>
            <a:off x="8437078" y="6559914"/>
            <a:ext cx="3030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Attention</a:t>
            </a:r>
            <a:r>
              <a:rPr lang="zh-TW" altLang="en-US" sz="2400" dirty="0"/>
              <a:t> </a:t>
            </a:r>
            <a:r>
              <a:rPr lang="en-US" altLang="zh-TW" sz="2400" dirty="0"/>
              <a:t>feature map</a:t>
            </a:r>
            <a:r>
              <a:rPr lang="zh-TW" altLang="en-US" sz="2400" dirty="0"/>
              <a:t> </a:t>
            </a:r>
            <a:endParaRPr lang="en-US" altLang="zh-TW" sz="2400" dirty="0"/>
          </a:p>
          <a:p>
            <a:pPr algn="ctr"/>
            <a:r>
              <a:rPr lang="en-US" altLang="zh-TW" sz="2400" dirty="0"/>
              <a:t>for this patch</a:t>
            </a:r>
            <a:endParaRPr lang="zh-TW" altLang="en-US" sz="24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3F021C28-CE52-5BDE-3AD6-7EC4851E5023}"/>
              </a:ext>
            </a:extLst>
          </p:cNvPr>
          <p:cNvSpPr txBox="1"/>
          <p:nvPr/>
        </p:nvSpPr>
        <p:spPr>
          <a:xfrm>
            <a:off x="304922" y="6953451"/>
            <a:ext cx="678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&lt;Note&gt;: Q, K, V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怎麼來的請參考</a:t>
            </a:r>
            <a:r>
              <a:rPr lang="en-US" altLang="zh-TW" dirty="0">
                <a:ea typeface="標楷體" panose="03000509000000000000" pitchFamily="65" charset="-120"/>
              </a:rPr>
              <a:t>Vision 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章節的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Transformers-Multi-head self attention,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也就是本</a:t>
            </a:r>
            <a:r>
              <a:rPr lang="en-US" altLang="zh-TW" dirty="0">
                <a:ea typeface="標楷體" panose="03000509000000000000" pitchFamily="65" charset="-120"/>
              </a:rPr>
              <a:t>ppt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的第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頁投影片</a:t>
            </a:r>
          </a:p>
        </p:txBody>
      </p:sp>
    </p:spTree>
    <p:extLst>
      <p:ext uri="{BB962C8B-B14F-4D97-AF65-F5344CB8AC3E}">
        <p14:creationId xmlns:p14="http://schemas.microsoft.com/office/powerpoint/2010/main" val="3824142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Multi Self Attention (MSA)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84" y="1990575"/>
            <a:ext cx="11059391" cy="5159253"/>
          </a:xfrm>
        </p:spPr>
      </p:pic>
    </p:spTree>
    <p:extLst>
      <p:ext uri="{BB962C8B-B14F-4D97-AF65-F5344CB8AC3E}">
        <p14:creationId xmlns:p14="http://schemas.microsoft.com/office/powerpoint/2010/main" val="9068774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>
            <a:extLst>
              <a:ext uri="{FF2B5EF4-FFF2-40B4-BE49-F238E27FC236}">
                <a16:creationId xmlns:a16="http://schemas.microsoft.com/office/drawing/2014/main" id="{D625EC9B-ED24-EEFA-5571-7D2F4192CFAC}"/>
              </a:ext>
            </a:extLst>
          </p:cNvPr>
          <p:cNvSpPr/>
          <p:nvPr/>
        </p:nvSpPr>
        <p:spPr>
          <a:xfrm>
            <a:off x="9070658" y="2847543"/>
            <a:ext cx="836411" cy="793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A2ECC739-9357-CD6E-E29B-07C7CD998F48}"/>
              </a:ext>
            </a:extLst>
          </p:cNvPr>
          <p:cNvGrpSpPr/>
          <p:nvPr/>
        </p:nvGrpSpPr>
        <p:grpSpPr>
          <a:xfrm>
            <a:off x="8722844" y="2807370"/>
            <a:ext cx="1087701" cy="1171528"/>
            <a:chOff x="10107884" y="3835392"/>
            <a:chExt cx="1087701" cy="1171528"/>
          </a:xfrm>
        </p:grpSpPr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95202C4C-5345-E10D-9BF4-8D2C14775689}"/>
                </a:ext>
              </a:extLst>
            </p:cNvPr>
            <p:cNvGrpSpPr/>
            <p:nvPr/>
          </p:nvGrpSpPr>
          <p:grpSpPr>
            <a:xfrm>
              <a:off x="10107884" y="4081754"/>
              <a:ext cx="866441" cy="925166"/>
              <a:chOff x="9428470" y="3067663"/>
              <a:chExt cx="866441" cy="9251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文字方塊 99">
                    <a:extLst>
                      <a:ext uri="{FF2B5EF4-FFF2-40B4-BE49-F238E27FC236}">
                        <a16:creationId xmlns:a16="http://schemas.microsoft.com/office/drawing/2014/main" id="{DEE5F3B4-71C5-1912-5E53-9F4368E3083F}"/>
                      </a:ext>
                    </a:extLst>
                  </p:cNvPr>
                  <p:cNvSpPr txBox="1"/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00" name="文字方塊 99">
                    <a:extLst>
                      <a:ext uri="{FF2B5EF4-FFF2-40B4-BE49-F238E27FC236}">
                        <a16:creationId xmlns:a16="http://schemas.microsoft.com/office/drawing/2014/main" id="{DEE5F3B4-71C5-1912-5E53-9F4368E308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文字方塊 101">
                    <a:extLst>
                      <a:ext uri="{FF2B5EF4-FFF2-40B4-BE49-F238E27FC236}">
                        <a16:creationId xmlns:a16="http://schemas.microsoft.com/office/drawing/2014/main" id="{FF81856E-207D-EFA5-4F6E-D201E3CAB2C7}"/>
                      </a:ext>
                    </a:extLst>
                  </p:cNvPr>
                  <p:cNvSpPr txBox="1"/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02" name="文字方塊 101">
                    <a:extLst>
                      <a:ext uri="{FF2B5EF4-FFF2-40B4-BE49-F238E27FC236}">
                        <a16:creationId xmlns:a16="http://schemas.microsoft.com/office/drawing/2014/main" id="{FF81856E-207D-EFA5-4F6E-D201E3CAB2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1EF562A8-A17D-5721-148B-27FD6E9891CD}"/>
                    </a:ext>
                  </a:extLst>
                </p:cNvPr>
                <p:cNvSpPr txBox="1"/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3600" i="1" smtClean="0">
                            <a:latin typeface="Cambria Math" panose="02040503050406030204" pitchFamily="18" charset="0"/>
                          </a:rPr>
                          <m:t>⋰</m:t>
                        </m:r>
                      </m:oMath>
                    </m:oMathPara>
                  </a14:m>
                  <a:endParaRPr lang="zh-TW" altLang="en-US" sz="3600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1EF562A8-A17D-5721-148B-27FD6E9891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矩形 98">
            <a:extLst>
              <a:ext uri="{FF2B5EF4-FFF2-40B4-BE49-F238E27FC236}">
                <a16:creationId xmlns:a16="http://schemas.microsoft.com/office/drawing/2014/main" id="{CD43D01C-5E65-8DC0-EDBB-2B77478684E4}"/>
              </a:ext>
            </a:extLst>
          </p:cNvPr>
          <p:cNvSpPr/>
          <p:nvPr/>
        </p:nvSpPr>
        <p:spPr>
          <a:xfrm>
            <a:off x="8860741" y="3258909"/>
            <a:ext cx="836411" cy="793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AA23AA9-7F73-8C58-8595-C7B52A06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302"/>
            <a:ext cx="10515600" cy="4383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err="1">
                <a:latin typeface="+mn-lt"/>
              </a:rPr>
              <a:t>ViT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-T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+mn-lt"/>
              </a:rPr>
              <a:t>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架構上不同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17354-873A-3B4A-A226-E38A98D79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612452"/>
            <a:ext cx="11729545" cy="6229393"/>
          </a:xfrm>
        </p:spPr>
        <p:txBody>
          <a:bodyPr/>
          <a:lstStyle/>
          <a:p>
            <a:r>
              <a:rPr lang="en-US" altLang="zh-TW" dirty="0" err="1"/>
              <a:t>SwinTransformer</a:t>
            </a:r>
            <a:r>
              <a:rPr lang="en-US" altLang="zh-TW" dirty="0"/>
              <a:t> (</a:t>
            </a:r>
            <a:r>
              <a:rPr lang="en-US" altLang="zh-TW" dirty="0" err="1"/>
              <a:t>Swin</a:t>
            </a:r>
            <a:r>
              <a:rPr lang="en-US" altLang="zh-TW" dirty="0"/>
              <a:t>-T) :</a:t>
            </a:r>
          </a:p>
          <a:p>
            <a:r>
              <a:rPr lang="en-US" altLang="zh-TW" dirty="0"/>
              <a:t>Window-Multi-Self-Attention </a:t>
            </a:r>
          </a:p>
          <a:p>
            <a:pPr marL="0" indent="0">
              <a:buNone/>
            </a:pPr>
            <a:r>
              <a:rPr lang="en-US" altLang="zh-TW" dirty="0"/>
              <a:t>  (W-MSA) Block</a:t>
            </a:r>
            <a:endParaRPr lang="zh-TW" altLang="en-US" dirty="0"/>
          </a:p>
          <a:p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A65FB77-D5F5-9F4D-A0D5-D2F4C95E9813}"/>
              </a:ext>
            </a:extLst>
          </p:cNvPr>
          <p:cNvGrpSpPr/>
          <p:nvPr/>
        </p:nvGrpSpPr>
        <p:grpSpPr>
          <a:xfrm>
            <a:off x="84479" y="3404913"/>
            <a:ext cx="2205191" cy="1881029"/>
            <a:chOff x="241737" y="2827606"/>
            <a:chExt cx="3375354" cy="280922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19BD008-4BFF-59FA-3BBC-FD4792790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38" y="2827606"/>
              <a:ext cx="3375353" cy="2809220"/>
            </a:xfrm>
            <a:prstGeom prst="rect">
              <a:avLst/>
            </a:prstGeom>
          </p:spPr>
        </p:pic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6FC32213-BE39-DB37-0EAB-38654435E856}"/>
                </a:ext>
              </a:extLst>
            </p:cNvPr>
            <p:cNvCxnSpPr>
              <a:cxnSpLocks/>
            </p:cNvCxnSpPr>
            <p:nvPr/>
          </p:nvCxnSpPr>
          <p:spPr>
            <a:xfrm>
              <a:off x="241737" y="4232216"/>
              <a:ext cx="3375353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9ED5D046-D715-DBA6-4F16-728E063AA3A9}"/>
                </a:ext>
              </a:extLst>
            </p:cNvPr>
            <p:cNvCxnSpPr>
              <a:stCxn id="4" idx="0"/>
              <a:endCxn id="4" idx="2"/>
            </p:cNvCxnSpPr>
            <p:nvPr/>
          </p:nvCxnSpPr>
          <p:spPr>
            <a:xfrm>
              <a:off x="1929415" y="2827606"/>
              <a:ext cx="0" cy="280922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6FB80EB-35C9-72AE-049F-0D0E832074F8}"/>
                </a:ext>
              </a:extLst>
            </p:cNvPr>
            <p:cNvSpPr/>
            <p:nvPr/>
          </p:nvSpPr>
          <p:spPr>
            <a:xfrm>
              <a:off x="241737" y="2827606"/>
              <a:ext cx="3349760" cy="2809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E46333EF-939E-2102-8C19-ED55713E2A7C}"/>
              </a:ext>
            </a:extLst>
          </p:cNvPr>
          <p:cNvGrpSpPr/>
          <p:nvPr/>
        </p:nvGrpSpPr>
        <p:grpSpPr>
          <a:xfrm>
            <a:off x="2734881" y="3404913"/>
            <a:ext cx="1700484" cy="1498766"/>
            <a:chOff x="3254267" y="1953671"/>
            <a:chExt cx="2323443" cy="197700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0A0F43F-5DB8-E475-4CF9-086FF4D55941}"/>
                </a:ext>
              </a:extLst>
            </p:cNvPr>
            <p:cNvSpPr/>
            <p:nvPr/>
          </p:nvSpPr>
          <p:spPr>
            <a:xfrm>
              <a:off x="4028748" y="1953671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F7F335A-9969-C038-F4EF-54FA3FCBA706}"/>
                </a:ext>
              </a:extLst>
            </p:cNvPr>
            <p:cNvSpPr/>
            <p:nvPr/>
          </p:nvSpPr>
          <p:spPr>
            <a:xfrm>
              <a:off x="3769271" y="2153367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D20C332-D755-A5F2-88AB-1ECB9E7F9E99}"/>
                </a:ext>
              </a:extLst>
            </p:cNvPr>
            <p:cNvSpPr/>
            <p:nvPr/>
          </p:nvSpPr>
          <p:spPr>
            <a:xfrm>
              <a:off x="3453962" y="2353063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A186923-E7C8-8C03-F820-8204EA700C51}"/>
                </a:ext>
              </a:extLst>
            </p:cNvPr>
            <p:cNvSpPr/>
            <p:nvPr/>
          </p:nvSpPr>
          <p:spPr>
            <a:xfrm>
              <a:off x="3254267" y="2552759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3B167EC-F8CC-31D9-092F-33CC7497532E}"/>
              </a:ext>
            </a:extLst>
          </p:cNvPr>
          <p:cNvCxnSpPr>
            <a:cxnSpLocks/>
          </p:cNvCxnSpPr>
          <p:nvPr/>
        </p:nvCxnSpPr>
        <p:spPr>
          <a:xfrm>
            <a:off x="2289669" y="4345423"/>
            <a:ext cx="445212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764DD74-BA46-320B-ADD3-8ECCEFA89F45}"/>
              </a:ext>
            </a:extLst>
          </p:cNvPr>
          <p:cNvCxnSpPr>
            <a:cxnSpLocks/>
          </p:cNvCxnSpPr>
          <p:nvPr/>
        </p:nvCxnSpPr>
        <p:spPr>
          <a:xfrm>
            <a:off x="4516285" y="4345423"/>
            <a:ext cx="7178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AD7141B4-7429-CBE3-7C96-E559643B4925}"/>
              </a:ext>
            </a:extLst>
          </p:cNvPr>
          <p:cNvCxnSpPr>
            <a:cxnSpLocks/>
          </p:cNvCxnSpPr>
          <p:nvPr/>
        </p:nvCxnSpPr>
        <p:spPr>
          <a:xfrm>
            <a:off x="5234152" y="1990090"/>
            <a:ext cx="0" cy="48517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AA09F392-E928-07D7-A121-696DD83B055C}"/>
              </a:ext>
            </a:extLst>
          </p:cNvPr>
          <p:cNvSpPr/>
          <p:nvPr/>
        </p:nvSpPr>
        <p:spPr>
          <a:xfrm>
            <a:off x="5803456" y="2750685"/>
            <a:ext cx="1420011" cy="1308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31D41DD-B2C3-564C-B821-E46CA18B50EC}"/>
              </a:ext>
            </a:extLst>
          </p:cNvPr>
          <p:cNvCxnSpPr>
            <a:cxnSpLocks/>
          </p:cNvCxnSpPr>
          <p:nvPr/>
        </p:nvCxnSpPr>
        <p:spPr>
          <a:xfrm>
            <a:off x="5244645" y="1990090"/>
            <a:ext cx="55704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3E99EC9A-D76F-8327-AC51-74DF4CA24EB9}"/>
              </a:ext>
            </a:extLst>
          </p:cNvPr>
          <p:cNvCxnSpPr>
            <a:cxnSpLocks/>
            <a:stCxn id="20" idx="1"/>
            <a:endCxn id="20" idx="3"/>
          </p:cNvCxnSpPr>
          <p:nvPr/>
        </p:nvCxnSpPr>
        <p:spPr>
          <a:xfrm>
            <a:off x="5803456" y="3404913"/>
            <a:ext cx="1420011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2F2EFC59-1E56-E52F-3F90-442F420ECFD0}"/>
              </a:ext>
            </a:extLst>
          </p:cNvPr>
          <p:cNvCxnSpPr>
            <a:cxnSpLocks/>
            <a:stCxn id="20" idx="0"/>
            <a:endCxn id="20" idx="2"/>
          </p:cNvCxnSpPr>
          <p:nvPr/>
        </p:nvCxnSpPr>
        <p:spPr>
          <a:xfrm>
            <a:off x="6513462" y="2750685"/>
            <a:ext cx="0" cy="1308456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DE6A6C4-DB77-97D6-523A-45227F127EAF}"/>
              </a:ext>
            </a:extLst>
          </p:cNvPr>
          <p:cNvSpPr/>
          <p:nvPr/>
        </p:nvSpPr>
        <p:spPr>
          <a:xfrm>
            <a:off x="5782174" y="4264590"/>
            <a:ext cx="1420019" cy="1308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0DF4749C-CBAA-A68A-AFBB-E4EF6FDD5620}"/>
              </a:ext>
            </a:extLst>
          </p:cNvPr>
          <p:cNvCxnSpPr>
            <a:cxnSpLocks/>
          </p:cNvCxnSpPr>
          <p:nvPr/>
        </p:nvCxnSpPr>
        <p:spPr>
          <a:xfrm>
            <a:off x="5782175" y="4639501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0B6AFB9-D6C5-2853-CCFC-7F2615AA2397}"/>
              </a:ext>
            </a:extLst>
          </p:cNvPr>
          <p:cNvCxnSpPr>
            <a:cxnSpLocks/>
          </p:cNvCxnSpPr>
          <p:nvPr/>
        </p:nvCxnSpPr>
        <p:spPr>
          <a:xfrm>
            <a:off x="6128286" y="4272377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C7D5C09C-4EBD-8C3A-7B5D-D230536D934C}"/>
              </a:ext>
            </a:extLst>
          </p:cNvPr>
          <p:cNvCxnSpPr>
            <a:cxnSpLocks/>
          </p:cNvCxnSpPr>
          <p:nvPr/>
        </p:nvCxnSpPr>
        <p:spPr>
          <a:xfrm>
            <a:off x="5803456" y="4942280"/>
            <a:ext cx="1420019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249B01BC-7C0E-F6F8-8424-3D91E72CBBA6}"/>
              </a:ext>
            </a:extLst>
          </p:cNvPr>
          <p:cNvCxnSpPr>
            <a:cxnSpLocks/>
          </p:cNvCxnSpPr>
          <p:nvPr/>
        </p:nvCxnSpPr>
        <p:spPr>
          <a:xfrm>
            <a:off x="5782174" y="5309187"/>
            <a:ext cx="1420019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A1E1814E-904C-4622-19D5-03D0AC51C3A5}"/>
              </a:ext>
            </a:extLst>
          </p:cNvPr>
          <p:cNvCxnSpPr>
            <a:cxnSpLocks/>
          </p:cNvCxnSpPr>
          <p:nvPr/>
        </p:nvCxnSpPr>
        <p:spPr>
          <a:xfrm>
            <a:off x="6486194" y="429194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96C6BE53-05BB-B057-DF46-FD10A6E280FE}"/>
              </a:ext>
            </a:extLst>
          </p:cNvPr>
          <p:cNvCxnSpPr>
            <a:cxnSpLocks/>
          </p:cNvCxnSpPr>
          <p:nvPr/>
        </p:nvCxnSpPr>
        <p:spPr>
          <a:xfrm>
            <a:off x="6859311" y="429194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05FF0FBF-1900-65CA-1AAB-F5853A4341E6}"/>
              </a:ext>
            </a:extLst>
          </p:cNvPr>
          <p:cNvSpPr/>
          <p:nvPr/>
        </p:nvSpPr>
        <p:spPr>
          <a:xfrm>
            <a:off x="5803456" y="1326615"/>
            <a:ext cx="1420011" cy="1308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8B27074-B93B-55F6-ACB2-C37777711817}"/>
              </a:ext>
            </a:extLst>
          </p:cNvPr>
          <p:cNvSpPr/>
          <p:nvPr/>
        </p:nvSpPr>
        <p:spPr>
          <a:xfrm>
            <a:off x="5776188" y="6083002"/>
            <a:ext cx="1420011" cy="1308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DFA40A34-866F-2DD6-9B2F-667D69384253}"/>
              </a:ext>
            </a:extLst>
          </p:cNvPr>
          <p:cNvCxnSpPr>
            <a:cxnSpLocks/>
          </p:cNvCxnSpPr>
          <p:nvPr/>
        </p:nvCxnSpPr>
        <p:spPr>
          <a:xfrm>
            <a:off x="5986397" y="609078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3B49FB51-BC1C-A29C-13AA-10CAEE4D8430}"/>
              </a:ext>
            </a:extLst>
          </p:cNvPr>
          <p:cNvCxnSpPr>
            <a:cxnSpLocks/>
          </p:cNvCxnSpPr>
          <p:nvPr/>
        </p:nvCxnSpPr>
        <p:spPr>
          <a:xfrm>
            <a:off x="6128286" y="609078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8C0A7383-1B76-3427-01D2-5C48DFEC0AF7}"/>
              </a:ext>
            </a:extLst>
          </p:cNvPr>
          <p:cNvCxnSpPr>
            <a:cxnSpLocks/>
          </p:cNvCxnSpPr>
          <p:nvPr/>
        </p:nvCxnSpPr>
        <p:spPr>
          <a:xfrm>
            <a:off x="6301707" y="609078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689C34C-1891-2F50-570E-1EA32EBC94DE}"/>
              </a:ext>
            </a:extLst>
          </p:cNvPr>
          <p:cNvCxnSpPr>
            <a:cxnSpLocks/>
          </p:cNvCxnSpPr>
          <p:nvPr/>
        </p:nvCxnSpPr>
        <p:spPr>
          <a:xfrm>
            <a:off x="6486193" y="609078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CA8BB10B-AD99-FA9B-5995-A756CE752660}"/>
              </a:ext>
            </a:extLst>
          </p:cNvPr>
          <p:cNvCxnSpPr>
            <a:cxnSpLocks/>
          </p:cNvCxnSpPr>
          <p:nvPr/>
        </p:nvCxnSpPr>
        <p:spPr>
          <a:xfrm>
            <a:off x="6691145" y="609078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DBF526CD-1E0C-EC3C-927C-B927DF68F75F}"/>
              </a:ext>
            </a:extLst>
          </p:cNvPr>
          <p:cNvCxnSpPr>
            <a:cxnSpLocks/>
          </p:cNvCxnSpPr>
          <p:nvPr/>
        </p:nvCxnSpPr>
        <p:spPr>
          <a:xfrm>
            <a:off x="6859311" y="6083002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0782A743-478B-B803-EE63-889A6A2977EB}"/>
              </a:ext>
            </a:extLst>
          </p:cNvPr>
          <p:cNvCxnSpPr>
            <a:cxnSpLocks/>
          </p:cNvCxnSpPr>
          <p:nvPr/>
        </p:nvCxnSpPr>
        <p:spPr>
          <a:xfrm>
            <a:off x="7011711" y="609078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D956AC65-EA1E-E9CE-4356-72AF6BFA9162}"/>
              </a:ext>
            </a:extLst>
          </p:cNvPr>
          <p:cNvCxnSpPr>
            <a:cxnSpLocks/>
          </p:cNvCxnSpPr>
          <p:nvPr/>
        </p:nvCxnSpPr>
        <p:spPr>
          <a:xfrm>
            <a:off x="5776181" y="6284370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3D4886A2-7719-CBB2-B8B6-9749077A6467}"/>
              </a:ext>
            </a:extLst>
          </p:cNvPr>
          <p:cNvCxnSpPr>
            <a:cxnSpLocks/>
          </p:cNvCxnSpPr>
          <p:nvPr/>
        </p:nvCxnSpPr>
        <p:spPr>
          <a:xfrm>
            <a:off x="5801693" y="6436770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F8B13554-7043-6AAB-30F8-78D49C378028}"/>
              </a:ext>
            </a:extLst>
          </p:cNvPr>
          <p:cNvCxnSpPr>
            <a:cxnSpLocks/>
          </p:cNvCxnSpPr>
          <p:nvPr/>
        </p:nvCxnSpPr>
        <p:spPr>
          <a:xfrm>
            <a:off x="5776184" y="6631212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E5261CC3-9E6A-1CF1-90F3-F5B1428356D2}"/>
              </a:ext>
            </a:extLst>
          </p:cNvPr>
          <p:cNvCxnSpPr>
            <a:cxnSpLocks/>
          </p:cNvCxnSpPr>
          <p:nvPr/>
        </p:nvCxnSpPr>
        <p:spPr>
          <a:xfrm>
            <a:off x="5801693" y="6841845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55799D37-38E4-7E51-DCFB-A7DC87A59099}"/>
              </a:ext>
            </a:extLst>
          </p:cNvPr>
          <p:cNvCxnSpPr>
            <a:cxnSpLocks/>
          </p:cNvCxnSpPr>
          <p:nvPr/>
        </p:nvCxnSpPr>
        <p:spPr>
          <a:xfrm>
            <a:off x="5801693" y="6983735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2AE7D9C0-5DAD-085E-7943-F8A2F99B38AA}"/>
              </a:ext>
            </a:extLst>
          </p:cNvPr>
          <p:cNvCxnSpPr>
            <a:cxnSpLocks/>
          </p:cNvCxnSpPr>
          <p:nvPr/>
        </p:nvCxnSpPr>
        <p:spPr>
          <a:xfrm>
            <a:off x="5776181" y="7146646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2CDCA9E8-267E-70A9-0783-59822A31B167}"/>
              </a:ext>
            </a:extLst>
          </p:cNvPr>
          <p:cNvCxnSpPr>
            <a:cxnSpLocks/>
          </p:cNvCxnSpPr>
          <p:nvPr/>
        </p:nvCxnSpPr>
        <p:spPr>
          <a:xfrm>
            <a:off x="5776181" y="7267514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2B81235F-8B3C-F055-0FFF-D82DE6BC6917}"/>
              </a:ext>
            </a:extLst>
          </p:cNvPr>
          <p:cNvSpPr txBox="1"/>
          <p:nvPr/>
        </p:nvSpPr>
        <p:spPr>
          <a:xfrm>
            <a:off x="703744" y="5453373"/>
            <a:ext cx="949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Input </a:t>
            </a:r>
          </a:p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DB783F15-EDFE-98DA-C971-6B57F48AB22E}"/>
              </a:ext>
            </a:extLst>
          </p:cNvPr>
          <p:cNvSpPr txBox="1"/>
          <p:nvPr/>
        </p:nvSpPr>
        <p:spPr>
          <a:xfrm>
            <a:off x="2961175" y="4997023"/>
            <a:ext cx="871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Patch</a:t>
            </a:r>
            <a:endParaRPr lang="zh-TW" altLang="en-US" sz="2400" dirty="0"/>
          </a:p>
        </p:txBody>
      </p: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52DA333B-6E7E-B1B5-3167-58408AE33EDA}"/>
              </a:ext>
            </a:extLst>
          </p:cNvPr>
          <p:cNvCxnSpPr>
            <a:cxnSpLocks/>
          </p:cNvCxnSpPr>
          <p:nvPr/>
        </p:nvCxnSpPr>
        <p:spPr>
          <a:xfrm>
            <a:off x="5234152" y="3404913"/>
            <a:ext cx="55704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A4678886-8AAF-7DE4-763D-294956CCFEF7}"/>
              </a:ext>
            </a:extLst>
          </p:cNvPr>
          <p:cNvCxnSpPr>
            <a:cxnSpLocks/>
          </p:cNvCxnSpPr>
          <p:nvPr/>
        </p:nvCxnSpPr>
        <p:spPr>
          <a:xfrm>
            <a:off x="5244645" y="4997023"/>
            <a:ext cx="55704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F002EA8F-9A54-14CC-8A09-7DB29E42CEE3}"/>
              </a:ext>
            </a:extLst>
          </p:cNvPr>
          <p:cNvCxnSpPr>
            <a:cxnSpLocks/>
          </p:cNvCxnSpPr>
          <p:nvPr/>
        </p:nvCxnSpPr>
        <p:spPr>
          <a:xfrm>
            <a:off x="5219133" y="6841845"/>
            <a:ext cx="55704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1CB020D2-D199-029B-5212-574123408C05}"/>
              </a:ext>
            </a:extLst>
          </p:cNvPr>
          <p:cNvSpPr txBox="1"/>
          <p:nvPr/>
        </p:nvSpPr>
        <p:spPr>
          <a:xfrm>
            <a:off x="5285099" y="3004803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2x</a:t>
            </a:r>
            <a:endParaRPr lang="zh-TW" altLang="en-US" sz="2000" dirty="0"/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7C376400-F3BD-88BF-81E3-AA261D2E1529}"/>
              </a:ext>
            </a:extLst>
          </p:cNvPr>
          <p:cNvSpPr txBox="1"/>
          <p:nvPr/>
        </p:nvSpPr>
        <p:spPr>
          <a:xfrm>
            <a:off x="5263506" y="1596538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1x</a:t>
            </a:r>
            <a:endParaRPr lang="zh-TW" altLang="en-US" sz="2000" dirty="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1DF953A1-32BC-0B81-ADB6-BD4BE58FF271}"/>
              </a:ext>
            </a:extLst>
          </p:cNvPr>
          <p:cNvSpPr txBox="1"/>
          <p:nvPr/>
        </p:nvSpPr>
        <p:spPr>
          <a:xfrm>
            <a:off x="5263506" y="4600900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4x</a:t>
            </a:r>
            <a:endParaRPr lang="zh-TW" altLang="en-US" sz="2000" dirty="0"/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886F28C5-1726-1AA0-729F-796C6EDE6C12}"/>
              </a:ext>
            </a:extLst>
          </p:cNvPr>
          <p:cNvSpPr txBox="1"/>
          <p:nvPr/>
        </p:nvSpPr>
        <p:spPr>
          <a:xfrm>
            <a:off x="5337383" y="6438093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8x</a:t>
            </a:r>
            <a:endParaRPr lang="zh-TW" altLang="en-US" sz="2000" dirty="0"/>
          </a:p>
        </p:txBody>
      </p: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9A8D26BE-8C93-B343-1998-C16B2366084A}"/>
              </a:ext>
            </a:extLst>
          </p:cNvPr>
          <p:cNvCxnSpPr>
            <a:cxnSpLocks/>
          </p:cNvCxnSpPr>
          <p:nvPr/>
        </p:nvCxnSpPr>
        <p:spPr>
          <a:xfrm>
            <a:off x="7221711" y="1990090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4D961DFD-3935-899D-524F-76B78CE16DAF}"/>
              </a:ext>
            </a:extLst>
          </p:cNvPr>
          <p:cNvSpPr txBox="1"/>
          <p:nvPr/>
        </p:nvSpPr>
        <p:spPr>
          <a:xfrm>
            <a:off x="7221711" y="1223405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/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FFE8C9A4-6756-414D-6C11-BD7F3F1FD3D5}"/>
              </a:ext>
            </a:extLst>
          </p:cNvPr>
          <p:cNvSpPr txBox="1"/>
          <p:nvPr/>
        </p:nvSpPr>
        <p:spPr>
          <a:xfrm>
            <a:off x="7265364" y="2750685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/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074025AF-564C-AB11-10C5-45C4A54E174A}"/>
              </a:ext>
            </a:extLst>
          </p:cNvPr>
          <p:cNvSpPr txBox="1"/>
          <p:nvPr/>
        </p:nvSpPr>
        <p:spPr>
          <a:xfrm>
            <a:off x="7282084" y="4316335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>
                <a:ea typeface="標楷體" panose="03000509000000000000" pitchFamily="65" charset="-120"/>
              </a:rPr>
              <a:t>16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6F2D2D97-B773-E563-7D21-2EEEB7482B9C}"/>
              </a:ext>
            </a:extLst>
          </p:cNvPr>
          <p:cNvSpPr txBox="1"/>
          <p:nvPr/>
        </p:nvSpPr>
        <p:spPr>
          <a:xfrm>
            <a:off x="7247216" y="6113604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>
                <a:ea typeface="標楷體" panose="03000509000000000000" pitchFamily="65" charset="-120"/>
              </a:rPr>
              <a:t>64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FE5B605A-E9EF-15B4-EF92-F70A8D276ED2}"/>
              </a:ext>
            </a:extLst>
          </p:cNvPr>
          <p:cNvCxnSpPr>
            <a:cxnSpLocks/>
          </p:cNvCxnSpPr>
          <p:nvPr/>
        </p:nvCxnSpPr>
        <p:spPr>
          <a:xfrm>
            <a:off x="7196199" y="3404913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9EBCD7B3-D3D5-1C45-2457-19A8E07B69EF}"/>
              </a:ext>
            </a:extLst>
          </p:cNvPr>
          <p:cNvCxnSpPr>
            <a:cxnSpLocks/>
          </p:cNvCxnSpPr>
          <p:nvPr/>
        </p:nvCxnSpPr>
        <p:spPr>
          <a:xfrm>
            <a:off x="7221711" y="4997023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BA120A2E-9C51-5FED-A413-ADD4D4B74C91}"/>
              </a:ext>
            </a:extLst>
          </p:cNvPr>
          <p:cNvCxnSpPr>
            <a:cxnSpLocks/>
          </p:cNvCxnSpPr>
          <p:nvPr/>
        </p:nvCxnSpPr>
        <p:spPr>
          <a:xfrm>
            <a:off x="7196199" y="6838203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DAFCF7A1-B547-54C4-B9CA-587AB6C5E37C}"/>
              </a:ext>
            </a:extLst>
          </p:cNvPr>
          <p:cNvSpPr txBox="1"/>
          <p:nvPr/>
        </p:nvSpPr>
        <p:spPr>
          <a:xfrm>
            <a:off x="2363713" y="5444450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將影像切成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大小相同的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Patch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E2FFD1D8-7800-A0FC-4100-53BE42B3F56C}"/>
              </a:ext>
            </a:extLst>
          </p:cNvPr>
          <p:cNvSpPr txBox="1"/>
          <p:nvPr/>
        </p:nvSpPr>
        <p:spPr>
          <a:xfrm>
            <a:off x="5464833" y="681635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將每個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patch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在分別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做不同倍率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downsampling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88868A51-BF16-01F0-9407-C369813D65FD}"/>
              </a:ext>
            </a:extLst>
          </p:cNvPr>
          <p:cNvSpPr/>
          <p:nvPr/>
        </p:nvSpPr>
        <p:spPr>
          <a:xfrm>
            <a:off x="8680003" y="1456936"/>
            <a:ext cx="1929837" cy="105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2C7F090B-F7D3-5852-4D4C-6E797389258F}"/>
              </a:ext>
            </a:extLst>
          </p:cNvPr>
          <p:cNvSpPr txBox="1"/>
          <p:nvPr/>
        </p:nvSpPr>
        <p:spPr>
          <a:xfrm>
            <a:off x="8755422" y="1716532"/>
            <a:ext cx="185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Attention feature </a:t>
            </a:r>
          </a:p>
          <a:p>
            <a:pPr algn="ctr"/>
            <a:r>
              <a:rPr lang="en-US" altLang="zh-TW" dirty="0"/>
              <a:t>map 1</a:t>
            </a:r>
            <a:endParaRPr lang="zh-TW" altLang="en-US" dirty="0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05417D8E-BB9A-9507-1491-0091E3DD0F04}"/>
              </a:ext>
            </a:extLst>
          </p:cNvPr>
          <p:cNvSpPr/>
          <p:nvPr/>
        </p:nvSpPr>
        <p:spPr>
          <a:xfrm>
            <a:off x="8721900" y="3405882"/>
            <a:ext cx="836411" cy="793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812E9120-BE12-CADA-2AC3-FBF9BF4008BD}"/>
              </a:ext>
            </a:extLst>
          </p:cNvPr>
          <p:cNvSpPr/>
          <p:nvPr/>
        </p:nvSpPr>
        <p:spPr>
          <a:xfrm>
            <a:off x="9117427" y="4373003"/>
            <a:ext cx="836411" cy="793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697E05FC-2BF8-E314-BACF-5F4BF15F6F09}"/>
              </a:ext>
            </a:extLst>
          </p:cNvPr>
          <p:cNvGrpSpPr/>
          <p:nvPr/>
        </p:nvGrpSpPr>
        <p:grpSpPr>
          <a:xfrm>
            <a:off x="8769613" y="4332830"/>
            <a:ext cx="1087701" cy="1171528"/>
            <a:chOff x="10107884" y="3835392"/>
            <a:chExt cx="1087701" cy="1171528"/>
          </a:xfrm>
        </p:grpSpPr>
        <p:grpSp>
          <p:nvGrpSpPr>
            <p:cNvPr id="108" name="群組 107">
              <a:extLst>
                <a:ext uri="{FF2B5EF4-FFF2-40B4-BE49-F238E27FC236}">
                  <a16:creationId xmlns:a16="http://schemas.microsoft.com/office/drawing/2014/main" id="{F5A81587-F88D-8804-F8D4-3459F16B9695}"/>
                </a:ext>
              </a:extLst>
            </p:cNvPr>
            <p:cNvGrpSpPr/>
            <p:nvPr/>
          </p:nvGrpSpPr>
          <p:grpSpPr>
            <a:xfrm>
              <a:off x="10107884" y="4081754"/>
              <a:ext cx="866441" cy="925166"/>
              <a:chOff x="9428470" y="3067663"/>
              <a:chExt cx="866441" cy="9251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文字方塊 109">
                    <a:extLst>
                      <a:ext uri="{FF2B5EF4-FFF2-40B4-BE49-F238E27FC236}">
                        <a16:creationId xmlns:a16="http://schemas.microsoft.com/office/drawing/2014/main" id="{B3F3AE2B-DB37-491E-CF45-404FAC7F315B}"/>
                      </a:ext>
                    </a:extLst>
                  </p:cNvPr>
                  <p:cNvSpPr txBox="1"/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0" name="文字方塊 109">
                    <a:extLst>
                      <a:ext uri="{FF2B5EF4-FFF2-40B4-BE49-F238E27FC236}">
                        <a16:creationId xmlns:a16="http://schemas.microsoft.com/office/drawing/2014/main" id="{B3F3AE2B-DB37-491E-CF45-404FAC7F31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文字方塊 110">
                    <a:extLst>
                      <a:ext uri="{FF2B5EF4-FFF2-40B4-BE49-F238E27FC236}">
                        <a16:creationId xmlns:a16="http://schemas.microsoft.com/office/drawing/2014/main" id="{4C60B5BD-A800-0840-6568-41B01B6133EA}"/>
                      </a:ext>
                    </a:extLst>
                  </p:cNvPr>
                  <p:cNvSpPr txBox="1"/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1" name="文字方塊 110">
                    <a:extLst>
                      <a:ext uri="{FF2B5EF4-FFF2-40B4-BE49-F238E27FC236}">
                        <a16:creationId xmlns:a16="http://schemas.microsoft.com/office/drawing/2014/main" id="{4C60B5BD-A800-0840-6568-41B01B613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文字方塊 108">
                  <a:extLst>
                    <a:ext uri="{FF2B5EF4-FFF2-40B4-BE49-F238E27FC236}">
                      <a16:creationId xmlns:a16="http://schemas.microsoft.com/office/drawing/2014/main" id="{BBD31080-D44F-0EBC-3732-9A0A2BBD3B27}"/>
                    </a:ext>
                  </a:extLst>
                </p:cNvPr>
                <p:cNvSpPr txBox="1"/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3600" i="1" smtClean="0">
                            <a:latin typeface="Cambria Math" panose="02040503050406030204" pitchFamily="18" charset="0"/>
                          </a:rPr>
                          <m:t>⋰</m:t>
                        </m:r>
                      </m:oMath>
                    </m:oMathPara>
                  </a14:m>
                  <a:endParaRPr lang="zh-TW" altLang="en-US" sz="3600" dirty="0"/>
                </a:p>
              </p:txBody>
            </p:sp>
          </mc:Choice>
          <mc:Fallback xmlns="">
            <p:sp>
              <p:nvSpPr>
                <p:cNvPr id="109" name="文字方塊 108">
                  <a:extLst>
                    <a:ext uri="{FF2B5EF4-FFF2-40B4-BE49-F238E27FC236}">
                      <a16:creationId xmlns:a16="http://schemas.microsoft.com/office/drawing/2014/main" id="{BBD31080-D44F-0EBC-3732-9A0A2BBD3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6A9B9529-DE46-B360-3881-8CE32A9AFE3F}"/>
              </a:ext>
            </a:extLst>
          </p:cNvPr>
          <p:cNvSpPr/>
          <p:nvPr/>
        </p:nvSpPr>
        <p:spPr>
          <a:xfrm>
            <a:off x="8907510" y="4784369"/>
            <a:ext cx="836411" cy="793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DF60F8EC-B6E6-BB2C-9892-B9D0DA8BAD74}"/>
              </a:ext>
            </a:extLst>
          </p:cNvPr>
          <p:cNvSpPr/>
          <p:nvPr/>
        </p:nvSpPr>
        <p:spPr>
          <a:xfrm>
            <a:off x="8768669" y="4931342"/>
            <a:ext cx="836411" cy="793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2FD5A490-1C16-FFA9-04FF-4A25647C7CEB}"/>
              </a:ext>
            </a:extLst>
          </p:cNvPr>
          <p:cNvSpPr/>
          <p:nvPr/>
        </p:nvSpPr>
        <p:spPr>
          <a:xfrm>
            <a:off x="9107029" y="6115649"/>
            <a:ext cx="836411" cy="7932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452F9040-6E2E-2B0B-44E1-71B5E251EF33}"/>
              </a:ext>
            </a:extLst>
          </p:cNvPr>
          <p:cNvGrpSpPr/>
          <p:nvPr/>
        </p:nvGrpSpPr>
        <p:grpSpPr>
          <a:xfrm>
            <a:off x="8759215" y="6075476"/>
            <a:ext cx="1087701" cy="1171528"/>
            <a:chOff x="10107884" y="3835392"/>
            <a:chExt cx="1087701" cy="1171528"/>
          </a:xfrm>
        </p:grpSpPr>
        <p:grpSp>
          <p:nvGrpSpPr>
            <p:cNvPr id="116" name="群組 115">
              <a:extLst>
                <a:ext uri="{FF2B5EF4-FFF2-40B4-BE49-F238E27FC236}">
                  <a16:creationId xmlns:a16="http://schemas.microsoft.com/office/drawing/2014/main" id="{E634A216-11DA-99BC-52A1-CF59ED919A28}"/>
                </a:ext>
              </a:extLst>
            </p:cNvPr>
            <p:cNvGrpSpPr/>
            <p:nvPr/>
          </p:nvGrpSpPr>
          <p:grpSpPr>
            <a:xfrm>
              <a:off x="10107884" y="4081754"/>
              <a:ext cx="866441" cy="925166"/>
              <a:chOff x="9428470" y="3067663"/>
              <a:chExt cx="866441" cy="9251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文字方塊 117">
                    <a:extLst>
                      <a:ext uri="{FF2B5EF4-FFF2-40B4-BE49-F238E27FC236}">
                        <a16:creationId xmlns:a16="http://schemas.microsoft.com/office/drawing/2014/main" id="{0DF09E6A-3A15-C109-36C2-D180E2CE98C8}"/>
                      </a:ext>
                    </a:extLst>
                  </p:cNvPr>
                  <p:cNvSpPr txBox="1"/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8" name="文字方塊 117">
                    <a:extLst>
                      <a:ext uri="{FF2B5EF4-FFF2-40B4-BE49-F238E27FC236}">
                        <a16:creationId xmlns:a16="http://schemas.microsoft.com/office/drawing/2014/main" id="{0DF09E6A-3A15-C109-36C2-D180E2CE98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文字方塊 118">
                    <a:extLst>
                      <a:ext uri="{FF2B5EF4-FFF2-40B4-BE49-F238E27FC236}">
                        <a16:creationId xmlns:a16="http://schemas.microsoft.com/office/drawing/2014/main" id="{67CFA3FF-E131-B13D-D251-0CB84E3D89A9}"/>
                      </a:ext>
                    </a:extLst>
                  </p:cNvPr>
                  <p:cNvSpPr txBox="1"/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9" name="文字方塊 118">
                    <a:extLst>
                      <a:ext uri="{FF2B5EF4-FFF2-40B4-BE49-F238E27FC236}">
                        <a16:creationId xmlns:a16="http://schemas.microsoft.com/office/drawing/2014/main" id="{67CFA3FF-E131-B13D-D251-0CB84E3D89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D7809B58-D3D7-DFD5-4FC8-3017C3F868DD}"/>
                    </a:ext>
                  </a:extLst>
                </p:cNvPr>
                <p:cNvSpPr txBox="1"/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3600" i="1" smtClean="0">
                            <a:latin typeface="Cambria Math" panose="02040503050406030204" pitchFamily="18" charset="0"/>
                          </a:rPr>
                          <m:t>⋰</m:t>
                        </m:r>
                      </m:oMath>
                    </m:oMathPara>
                  </a14:m>
                  <a:endParaRPr lang="zh-TW" altLang="en-US" sz="36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D7809B58-D3D7-DFD5-4FC8-3017C3F86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0" name="矩形 119">
            <a:extLst>
              <a:ext uri="{FF2B5EF4-FFF2-40B4-BE49-F238E27FC236}">
                <a16:creationId xmlns:a16="http://schemas.microsoft.com/office/drawing/2014/main" id="{4057B983-9C89-09D9-9C89-69591122A9F7}"/>
              </a:ext>
            </a:extLst>
          </p:cNvPr>
          <p:cNvSpPr/>
          <p:nvPr/>
        </p:nvSpPr>
        <p:spPr>
          <a:xfrm>
            <a:off x="8897112" y="6527015"/>
            <a:ext cx="836411" cy="7932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B7FFCA73-A762-1C01-F21A-89D8FEBECB95}"/>
              </a:ext>
            </a:extLst>
          </p:cNvPr>
          <p:cNvSpPr/>
          <p:nvPr/>
        </p:nvSpPr>
        <p:spPr>
          <a:xfrm>
            <a:off x="8758271" y="6673988"/>
            <a:ext cx="836411" cy="7932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2E520FBB-E5AC-D7E6-4E03-7EA093C93A0E}"/>
              </a:ext>
            </a:extLst>
          </p:cNvPr>
          <p:cNvSpPr txBox="1"/>
          <p:nvPr/>
        </p:nvSpPr>
        <p:spPr>
          <a:xfrm>
            <a:off x="9953774" y="3053732"/>
            <a:ext cx="13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dirty="0"/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Attention </a:t>
            </a:r>
          </a:p>
          <a:p>
            <a:pPr algn="ctr"/>
            <a:r>
              <a:rPr lang="en-US" altLang="zh-TW" dirty="0"/>
              <a:t>Feature map</a:t>
            </a:r>
            <a:endParaRPr lang="zh-TW" altLang="en-US" dirty="0"/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FBD75804-B99B-F76B-47B7-519196AA2F50}"/>
              </a:ext>
            </a:extLst>
          </p:cNvPr>
          <p:cNvSpPr txBox="1"/>
          <p:nvPr/>
        </p:nvSpPr>
        <p:spPr>
          <a:xfrm>
            <a:off x="9960090" y="4550084"/>
            <a:ext cx="13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dirty="0">
                <a:ea typeface="標楷體" panose="03000509000000000000" pitchFamily="65" charset="-120"/>
              </a:rPr>
              <a:t>16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Attention </a:t>
            </a:r>
          </a:p>
          <a:p>
            <a:pPr algn="ctr"/>
            <a:r>
              <a:rPr lang="en-US" altLang="zh-TW" dirty="0"/>
              <a:t>Feature map</a:t>
            </a:r>
            <a:endParaRPr lang="zh-TW" altLang="en-US" dirty="0"/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0D1AEE45-BC59-F49F-0261-F6AF055ACD06}"/>
              </a:ext>
            </a:extLst>
          </p:cNvPr>
          <p:cNvSpPr txBox="1"/>
          <p:nvPr/>
        </p:nvSpPr>
        <p:spPr>
          <a:xfrm>
            <a:off x="9930549" y="6321838"/>
            <a:ext cx="13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dirty="0">
                <a:ea typeface="標楷體" panose="03000509000000000000" pitchFamily="65" charset="-120"/>
              </a:rPr>
              <a:t>64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Attention </a:t>
            </a:r>
          </a:p>
          <a:p>
            <a:pPr algn="ctr"/>
            <a:r>
              <a:rPr lang="en-US" altLang="zh-TW" dirty="0"/>
              <a:t>Feature map</a:t>
            </a:r>
            <a:endParaRPr lang="zh-TW" altLang="en-US" dirty="0"/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6B02108F-9ED3-C712-4CF1-83535BF63A0F}"/>
              </a:ext>
            </a:extLst>
          </p:cNvPr>
          <p:cNvSpPr/>
          <p:nvPr/>
        </p:nvSpPr>
        <p:spPr>
          <a:xfrm>
            <a:off x="8660978" y="2774730"/>
            <a:ext cx="2713355" cy="14809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BBFD8352-04B1-8A48-C803-23AF5FD89FF4}"/>
              </a:ext>
            </a:extLst>
          </p:cNvPr>
          <p:cNvSpPr/>
          <p:nvPr/>
        </p:nvSpPr>
        <p:spPr>
          <a:xfrm>
            <a:off x="8679159" y="4292691"/>
            <a:ext cx="2713355" cy="14809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118FB9FC-F4DD-904A-4B2C-4AF45851AB12}"/>
              </a:ext>
            </a:extLst>
          </p:cNvPr>
          <p:cNvSpPr/>
          <p:nvPr/>
        </p:nvSpPr>
        <p:spPr>
          <a:xfrm>
            <a:off x="8687167" y="6055915"/>
            <a:ext cx="2713355" cy="14809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8" name="直線接點 127">
            <a:extLst>
              <a:ext uri="{FF2B5EF4-FFF2-40B4-BE49-F238E27FC236}">
                <a16:creationId xmlns:a16="http://schemas.microsoft.com/office/drawing/2014/main" id="{2DDA8C07-D42A-D625-5319-311DD3F53771}"/>
              </a:ext>
            </a:extLst>
          </p:cNvPr>
          <p:cNvCxnSpPr>
            <a:cxnSpLocks/>
          </p:cNvCxnSpPr>
          <p:nvPr/>
        </p:nvCxnSpPr>
        <p:spPr>
          <a:xfrm>
            <a:off x="10609840" y="1964639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接點 128">
            <a:extLst>
              <a:ext uri="{FF2B5EF4-FFF2-40B4-BE49-F238E27FC236}">
                <a16:creationId xmlns:a16="http://schemas.microsoft.com/office/drawing/2014/main" id="{609A7C00-DD0C-86C2-1DC0-6704E4011376}"/>
              </a:ext>
            </a:extLst>
          </p:cNvPr>
          <p:cNvCxnSpPr>
            <a:cxnSpLocks/>
          </p:cNvCxnSpPr>
          <p:nvPr/>
        </p:nvCxnSpPr>
        <p:spPr>
          <a:xfrm>
            <a:off x="11374333" y="3515224"/>
            <a:ext cx="612093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接點 130">
            <a:extLst>
              <a:ext uri="{FF2B5EF4-FFF2-40B4-BE49-F238E27FC236}">
                <a16:creationId xmlns:a16="http://schemas.microsoft.com/office/drawing/2014/main" id="{3504572A-C451-4073-096A-A7CC858963D8}"/>
              </a:ext>
            </a:extLst>
          </p:cNvPr>
          <p:cNvCxnSpPr>
            <a:cxnSpLocks/>
          </p:cNvCxnSpPr>
          <p:nvPr/>
        </p:nvCxnSpPr>
        <p:spPr>
          <a:xfrm>
            <a:off x="11400522" y="5033185"/>
            <a:ext cx="612093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接點 131">
            <a:extLst>
              <a:ext uri="{FF2B5EF4-FFF2-40B4-BE49-F238E27FC236}">
                <a16:creationId xmlns:a16="http://schemas.microsoft.com/office/drawing/2014/main" id="{3E45E1BF-BBC0-8797-6D68-32501B1EA15F}"/>
              </a:ext>
            </a:extLst>
          </p:cNvPr>
          <p:cNvCxnSpPr>
            <a:cxnSpLocks/>
          </p:cNvCxnSpPr>
          <p:nvPr/>
        </p:nvCxnSpPr>
        <p:spPr>
          <a:xfrm>
            <a:off x="11440694" y="6896114"/>
            <a:ext cx="612093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82F2FEAA-ECCD-79C5-4281-3F13406315F6}"/>
              </a:ext>
            </a:extLst>
          </p:cNvPr>
          <p:cNvSpPr txBox="1"/>
          <p:nvPr/>
        </p:nvSpPr>
        <p:spPr>
          <a:xfrm>
            <a:off x="9203555" y="594307"/>
            <a:ext cx="2827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得到不同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downsampling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下的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patch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Attention map,</a:t>
            </a: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稱作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W-MSA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949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F548DB-D9DF-9F88-AD99-88CF6C03F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24" y="67487"/>
            <a:ext cx="11017469" cy="902499"/>
          </a:xfrm>
        </p:spPr>
        <p:txBody>
          <a:bodyPr/>
          <a:lstStyle/>
          <a:p>
            <a:pPr algn="ctr"/>
            <a:r>
              <a:rPr lang="en-US" altLang="zh-TW" dirty="0">
                <a:latin typeface="+mn-lt"/>
              </a:rPr>
              <a:t>W-MSA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E3C7AF-81C6-32D0-2183-D8A5957D8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0220"/>
            <a:ext cx="11353800" cy="5801625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Window-Multi-Self-Attention (W-MSA) : Only </a:t>
            </a:r>
            <a:r>
              <a:rPr lang="en-US" altLang="zh-TW" sz="2400" dirty="0" err="1"/>
              <a:t>Swin</a:t>
            </a:r>
            <a:r>
              <a:rPr lang="en-US" altLang="zh-TW" sz="2400" dirty="0"/>
              <a:t>-T has this mechanism</a:t>
            </a:r>
          </a:p>
          <a:p>
            <a:pPr marL="0" indent="0">
              <a:buNone/>
            </a:pPr>
            <a:r>
              <a:rPr lang="en-US" altLang="zh-TW" sz="2400" dirty="0"/>
              <a:t>    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4F2051E-FE02-4539-5FC7-4704A4A3F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8" y="2939012"/>
            <a:ext cx="3272484" cy="361695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64DA50A-C696-DBAE-10B4-D25AABB8C1DE}"/>
              </a:ext>
            </a:extLst>
          </p:cNvPr>
          <p:cNvSpPr txBox="1"/>
          <p:nvPr/>
        </p:nvSpPr>
        <p:spPr>
          <a:xfrm>
            <a:off x="896007" y="3601591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</a:rPr>
              <a:t>A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2104C5-B833-DA71-7CF2-120152CFE4F2}"/>
              </a:ext>
            </a:extLst>
          </p:cNvPr>
          <p:cNvSpPr txBox="1"/>
          <p:nvPr/>
        </p:nvSpPr>
        <p:spPr>
          <a:xfrm>
            <a:off x="2383221" y="3601591"/>
            <a:ext cx="51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</a:rPr>
              <a:t>B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7556B7B-AA35-85D5-49A4-9BDDF5F241EF}"/>
              </a:ext>
            </a:extLst>
          </p:cNvPr>
          <p:cNvSpPr txBox="1"/>
          <p:nvPr/>
        </p:nvSpPr>
        <p:spPr>
          <a:xfrm>
            <a:off x="890001" y="5193908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</a:rPr>
              <a:t>C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0C7C8B7-7D55-0E0E-2709-1C25A6BB38ED}"/>
              </a:ext>
            </a:extLst>
          </p:cNvPr>
          <p:cNvSpPr txBox="1"/>
          <p:nvPr/>
        </p:nvSpPr>
        <p:spPr>
          <a:xfrm>
            <a:off x="2372801" y="5193907"/>
            <a:ext cx="562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800" dirty="0">
                <a:solidFill>
                  <a:srgbClr val="FF0000"/>
                </a:solidFill>
              </a:rPr>
              <a:t>D</a:t>
            </a:r>
            <a:endParaRPr lang="zh-TW" altLang="en-US" sz="4800" dirty="0">
              <a:solidFill>
                <a:srgbClr val="FF0000"/>
              </a:solidFill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346F83B9-046D-EFDD-4AF7-9BB4402A4F47}"/>
              </a:ext>
            </a:extLst>
          </p:cNvPr>
          <p:cNvCxnSpPr>
            <a:cxnSpLocks/>
          </p:cNvCxnSpPr>
          <p:nvPr/>
        </p:nvCxnSpPr>
        <p:spPr>
          <a:xfrm>
            <a:off x="3376449" y="4747490"/>
            <a:ext cx="9669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5577E54A-6924-81AA-70FF-89884FAD3C3E}"/>
              </a:ext>
            </a:extLst>
          </p:cNvPr>
          <p:cNvCxnSpPr/>
          <p:nvPr/>
        </p:nvCxnSpPr>
        <p:spPr>
          <a:xfrm>
            <a:off x="4343401" y="2554859"/>
            <a:ext cx="0" cy="451944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8D88D37-FBCC-E2F5-DB83-62F648149C58}"/>
              </a:ext>
            </a:extLst>
          </p:cNvPr>
          <p:cNvCxnSpPr>
            <a:cxnSpLocks/>
          </p:cNvCxnSpPr>
          <p:nvPr/>
        </p:nvCxnSpPr>
        <p:spPr>
          <a:xfrm>
            <a:off x="4343401" y="2554859"/>
            <a:ext cx="313662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863C5D4-387F-40E5-858F-D83D61C0A626}"/>
              </a:ext>
            </a:extLst>
          </p:cNvPr>
          <p:cNvSpPr txBox="1"/>
          <p:nvPr/>
        </p:nvSpPr>
        <p:spPr>
          <a:xfrm>
            <a:off x="4343401" y="1871921"/>
            <a:ext cx="3136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Self-Attention(               )</a:t>
            </a:r>
            <a:endParaRPr lang="zh-TW" altLang="en-US" sz="24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E5414C9-7C39-15D1-C8E4-0AB97278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10" y="1620938"/>
            <a:ext cx="908097" cy="889046"/>
          </a:xfrm>
          <a:prstGeom prst="rect">
            <a:avLst/>
          </a:prstGeom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EAEB42C-D313-C4DA-B6E9-EC61A4E74746}"/>
              </a:ext>
            </a:extLst>
          </p:cNvPr>
          <p:cNvCxnSpPr>
            <a:cxnSpLocks/>
          </p:cNvCxnSpPr>
          <p:nvPr/>
        </p:nvCxnSpPr>
        <p:spPr>
          <a:xfrm>
            <a:off x="4343401" y="4017089"/>
            <a:ext cx="313662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06F5749-5EF6-27C1-DF63-A3E6A3B9A837}"/>
              </a:ext>
            </a:extLst>
          </p:cNvPr>
          <p:cNvSpPr txBox="1"/>
          <p:nvPr/>
        </p:nvSpPr>
        <p:spPr>
          <a:xfrm>
            <a:off x="4396458" y="3379599"/>
            <a:ext cx="3136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Self-Attention(               )</a:t>
            </a:r>
            <a:endParaRPr lang="zh-TW" altLang="en-US" sz="2400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E65741F-91F3-F128-0EE8-5195CBD1A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44" y="3072312"/>
            <a:ext cx="869995" cy="882695"/>
          </a:xfrm>
          <a:prstGeom prst="rect">
            <a:avLst/>
          </a:prstGeom>
        </p:spPr>
      </p:pic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FCCCF451-9097-715D-E197-3E678749DF39}"/>
              </a:ext>
            </a:extLst>
          </p:cNvPr>
          <p:cNvCxnSpPr>
            <a:cxnSpLocks/>
          </p:cNvCxnSpPr>
          <p:nvPr/>
        </p:nvCxnSpPr>
        <p:spPr>
          <a:xfrm>
            <a:off x="4343401" y="5609405"/>
            <a:ext cx="3189685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F73EC24-5000-0DFA-ACB6-55C2B2B5DFEF}"/>
              </a:ext>
            </a:extLst>
          </p:cNvPr>
          <p:cNvSpPr txBox="1"/>
          <p:nvPr/>
        </p:nvSpPr>
        <p:spPr>
          <a:xfrm>
            <a:off x="4396457" y="4909354"/>
            <a:ext cx="3136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Self-Attention(               )</a:t>
            </a:r>
            <a:endParaRPr lang="zh-TW" altLang="en-US" sz="2400" dirty="0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756503E0-FFBB-616E-F2FF-EB7739AFFEFB}"/>
              </a:ext>
            </a:extLst>
          </p:cNvPr>
          <p:cNvCxnSpPr>
            <a:cxnSpLocks/>
          </p:cNvCxnSpPr>
          <p:nvPr/>
        </p:nvCxnSpPr>
        <p:spPr>
          <a:xfrm>
            <a:off x="4343400" y="7074307"/>
            <a:ext cx="3189685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8F54E72-9F13-303B-BCB6-85B15C3C0129}"/>
              </a:ext>
            </a:extLst>
          </p:cNvPr>
          <p:cNvSpPr txBox="1"/>
          <p:nvPr/>
        </p:nvSpPr>
        <p:spPr>
          <a:xfrm>
            <a:off x="4369928" y="6439026"/>
            <a:ext cx="3136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Self-Attention(               )</a:t>
            </a:r>
            <a:endParaRPr lang="zh-TW" altLang="en-US" sz="2400" dirty="0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DE7E3D08-5CA1-7F91-5301-105D9657E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67" y="4662826"/>
            <a:ext cx="927148" cy="876345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CF82E4A1-8E9C-02C3-EAC0-FD1177620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19" y="6153212"/>
            <a:ext cx="895396" cy="908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E89BEED-DFD6-7E81-5C90-0E135877A4CE}"/>
                  </a:ext>
                </a:extLst>
              </p:cNvPr>
              <p:cNvSpPr txBox="1"/>
              <p:nvPr/>
            </p:nvSpPr>
            <p:spPr>
              <a:xfrm>
                <a:off x="7506556" y="2277089"/>
                <a:ext cx="169232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6" name="文字方塊 35">
                <a:extLst>
                  <a:ext uri="{FF2B5EF4-FFF2-40B4-BE49-F238E27FC236}">
                    <a16:creationId xmlns:a16="http://schemas.microsoft.com/office/drawing/2014/main" id="{AE89BEED-DFD6-7E81-5C90-0E135877A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556" y="2277089"/>
                <a:ext cx="1692323" cy="523220"/>
              </a:xfrm>
              <a:prstGeom prst="rect">
                <a:avLst/>
              </a:prstGeom>
              <a:blipFill>
                <a:blip r:embed="rId7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D4225C40-C130-3322-C08A-E86AD22E1FBF}"/>
                  </a:ext>
                </a:extLst>
              </p:cNvPr>
              <p:cNvSpPr txBox="1"/>
              <p:nvPr/>
            </p:nvSpPr>
            <p:spPr>
              <a:xfrm>
                <a:off x="7527577" y="3732854"/>
                <a:ext cx="18114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7" name="文字方塊 36">
                <a:extLst>
                  <a:ext uri="{FF2B5EF4-FFF2-40B4-BE49-F238E27FC236}">
                    <a16:creationId xmlns:a16="http://schemas.microsoft.com/office/drawing/2014/main" id="{D4225C40-C130-3322-C08A-E86AD22E1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7577" y="3732854"/>
                <a:ext cx="1811458" cy="523220"/>
              </a:xfrm>
              <a:prstGeom prst="rect">
                <a:avLst/>
              </a:prstGeom>
              <a:blipFill>
                <a:blip r:embed="rId8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31DCC0B3-556E-F23A-BC55-EE10860ED447}"/>
                  </a:ext>
                </a:extLst>
              </p:cNvPr>
              <p:cNvSpPr txBox="1"/>
              <p:nvPr/>
            </p:nvSpPr>
            <p:spPr>
              <a:xfrm>
                <a:off x="7506556" y="5325601"/>
                <a:ext cx="17115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31DCC0B3-556E-F23A-BC55-EE10860ED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556" y="5325601"/>
                <a:ext cx="1711559" cy="523220"/>
              </a:xfrm>
              <a:prstGeom prst="rect">
                <a:avLst/>
              </a:prstGeom>
              <a:blipFill>
                <a:blip r:embed="rId9"/>
                <a:stretch>
                  <a:fillRect t="-11765" b="-3411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33856231-8ACC-07FC-C23E-B7E713C52451}"/>
                  </a:ext>
                </a:extLst>
              </p:cNvPr>
              <p:cNvSpPr txBox="1"/>
              <p:nvPr/>
            </p:nvSpPr>
            <p:spPr>
              <a:xfrm>
                <a:off x="7478195" y="6799699"/>
                <a:ext cx="18294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US" altLang="zh-TW" sz="2800" i="1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</m:oMath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33856231-8ACC-07FC-C23E-B7E713C52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195" y="6799699"/>
                <a:ext cx="1829412" cy="523220"/>
              </a:xfrm>
              <a:prstGeom prst="rect">
                <a:avLst/>
              </a:prstGeom>
              <a:blipFill>
                <a:blip r:embed="rId10"/>
                <a:stretch>
                  <a:fillRect t="-10465" b="-325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文字方塊 39">
            <a:extLst>
              <a:ext uri="{FF2B5EF4-FFF2-40B4-BE49-F238E27FC236}">
                <a16:creationId xmlns:a16="http://schemas.microsoft.com/office/drawing/2014/main" id="{11CAEC4F-E52A-747D-0DA8-51F565550622}"/>
              </a:ext>
            </a:extLst>
          </p:cNvPr>
          <p:cNvSpPr txBox="1"/>
          <p:nvPr/>
        </p:nvSpPr>
        <p:spPr>
          <a:xfrm>
            <a:off x="648662" y="6499601"/>
            <a:ext cx="201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Partition Patch</a:t>
            </a:r>
            <a:endParaRPr lang="zh-TW" altLang="en-US" sz="2400" dirty="0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D47B7688-8BC1-266C-5326-F417144B4717}"/>
              </a:ext>
            </a:extLst>
          </p:cNvPr>
          <p:cNvCxnSpPr>
            <a:cxnSpLocks/>
          </p:cNvCxnSpPr>
          <p:nvPr/>
        </p:nvCxnSpPr>
        <p:spPr>
          <a:xfrm>
            <a:off x="9218115" y="2554859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7390496D-7E73-DB92-35F3-3D9BD8641BBA}"/>
              </a:ext>
            </a:extLst>
          </p:cNvPr>
          <p:cNvCxnSpPr>
            <a:cxnSpLocks/>
          </p:cNvCxnSpPr>
          <p:nvPr/>
        </p:nvCxnSpPr>
        <p:spPr>
          <a:xfrm>
            <a:off x="9307607" y="4105135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3E2F5BAE-2A10-C637-A749-780E2981F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63" y="1871921"/>
            <a:ext cx="1158630" cy="1163850"/>
          </a:xfrm>
          <a:prstGeom prst="rect">
            <a:avLst/>
          </a:prstGeom>
        </p:spPr>
      </p:pic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4A919D51-8AC9-0B05-7A71-8C82AD9BD6A7}"/>
              </a:ext>
            </a:extLst>
          </p:cNvPr>
          <p:cNvCxnSpPr>
            <a:cxnSpLocks/>
          </p:cNvCxnSpPr>
          <p:nvPr/>
        </p:nvCxnSpPr>
        <p:spPr>
          <a:xfrm>
            <a:off x="9259421" y="5609405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1B6462D-4D3E-4ACC-1C30-5BF78C2F5951}"/>
              </a:ext>
            </a:extLst>
          </p:cNvPr>
          <p:cNvCxnSpPr>
            <a:cxnSpLocks/>
          </p:cNvCxnSpPr>
          <p:nvPr/>
        </p:nvCxnSpPr>
        <p:spPr>
          <a:xfrm>
            <a:off x="9339035" y="7074307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2F4679C0-ED15-695A-E0D3-04DB5969B0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63" y="3541663"/>
            <a:ext cx="1198038" cy="116692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F5EACA22-C8AC-8F7B-4FD9-37994216A1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63" y="5059442"/>
            <a:ext cx="1198037" cy="118770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7AD0BC09-5032-2763-C6EC-6D4A4AF7CD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763" y="6457824"/>
            <a:ext cx="1158630" cy="1109743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2253CA4F-8A39-630E-D5CB-7AC7229871F6}"/>
              </a:ext>
            </a:extLst>
          </p:cNvPr>
          <p:cNvSpPr txBox="1"/>
          <p:nvPr/>
        </p:nvSpPr>
        <p:spPr>
          <a:xfrm>
            <a:off x="9526207" y="1539605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Attention</a:t>
            </a:r>
            <a:r>
              <a:rPr lang="zh-TW" altLang="en-US" dirty="0"/>
              <a:t> </a:t>
            </a:r>
            <a:r>
              <a:rPr lang="en-US" altLang="zh-TW" dirty="0"/>
              <a:t>feature map A</a:t>
            </a:r>
            <a:endParaRPr lang="zh-TW" altLang="en-US" dirty="0"/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43AABF86-B250-ADC7-83C9-7BB066AE9FE5}"/>
              </a:ext>
            </a:extLst>
          </p:cNvPr>
          <p:cNvSpPr txBox="1"/>
          <p:nvPr/>
        </p:nvSpPr>
        <p:spPr>
          <a:xfrm>
            <a:off x="9565330" y="3258265"/>
            <a:ext cx="2449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Attention</a:t>
            </a:r>
            <a:r>
              <a:rPr lang="zh-TW" altLang="en-US" dirty="0"/>
              <a:t> </a:t>
            </a:r>
            <a:r>
              <a:rPr lang="en-US" altLang="zh-TW" dirty="0"/>
              <a:t>feature map B</a:t>
            </a:r>
            <a:endParaRPr lang="zh-TW" altLang="en-US" dirty="0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3D51D496-F1F0-EADE-EF22-FC2CDFD43952}"/>
              </a:ext>
            </a:extLst>
          </p:cNvPr>
          <p:cNvSpPr txBox="1"/>
          <p:nvPr/>
        </p:nvSpPr>
        <p:spPr>
          <a:xfrm>
            <a:off x="9526207" y="4778817"/>
            <a:ext cx="2447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Attention</a:t>
            </a:r>
            <a:r>
              <a:rPr lang="zh-TW" altLang="en-US" dirty="0"/>
              <a:t> </a:t>
            </a:r>
            <a:r>
              <a:rPr lang="en-US" altLang="zh-TW" dirty="0"/>
              <a:t>feature map C</a:t>
            </a:r>
            <a:endParaRPr lang="zh-TW" altLang="en-US" dirty="0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A0E1D92-5491-2866-3F77-0071B3C8CF0E}"/>
              </a:ext>
            </a:extLst>
          </p:cNvPr>
          <p:cNvSpPr txBox="1"/>
          <p:nvPr/>
        </p:nvSpPr>
        <p:spPr>
          <a:xfrm>
            <a:off x="9535826" y="6212710"/>
            <a:ext cx="246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Attention</a:t>
            </a:r>
            <a:r>
              <a:rPr lang="zh-TW" altLang="en-US" dirty="0"/>
              <a:t> </a:t>
            </a:r>
            <a:r>
              <a:rPr lang="en-US" altLang="zh-TW" dirty="0"/>
              <a:t>feature map D</a:t>
            </a:r>
            <a:endParaRPr lang="zh-TW" altLang="en-US" dirty="0"/>
          </a:p>
        </p:txBody>
      </p: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6D9E2222-EE61-8E75-3462-72C87DBF9213}"/>
              </a:ext>
            </a:extLst>
          </p:cNvPr>
          <p:cNvCxnSpPr>
            <a:cxnSpLocks/>
          </p:cNvCxnSpPr>
          <p:nvPr/>
        </p:nvCxnSpPr>
        <p:spPr>
          <a:xfrm>
            <a:off x="11353800" y="2538699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81268C55-176E-AEE8-047A-B442F5E17659}"/>
              </a:ext>
            </a:extLst>
          </p:cNvPr>
          <p:cNvCxnSpPr>
            <a:cxnSpLocks/>
          </p:cNvCxnSpPr>
          <p:nvPr/>
        </p:nvCxnSpPr>
        <p:spPr>
          <a:xfrm>
            <a:off x="11378491" y="4125123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9AFFA634-CD4D-C066-A584-C81E74CC399E}"/>
              </a:ext>
            </a:extLst>
          </p:cNvPr>
          <p:cNvCxnSpPr>
            <a:cxnSpLocks/>
          </p:cNvCxnSpPr>
          <p:nvPr/>
        </p:nvCxnSpPr>
        <p:spPr>
          <a:xfrm>
            <a:off x="11378491" y="5653296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BD1CF328-C5F5-7DE3-3C6F-8F0EA8444D64}"/>
              </a:ext>
            </a:extLst>
          </p:cNvPr>
          <p:cNvCxnSpPr>
            <a:cxnSpLocks/>
          </p:cNvCxnSpPr>
          <p:nvPr/>
        </p:nvCxnSpPr>
        <p:spPr>
          <a:xfrm>
            <a:off x="11353800" y="7074307"/>
            <a:ext cx="664238" cy="0"/>
          </a:xfrm>
          <a:prstGeom prst="line">
            <a:avLst/>
          </a:prstGeom>
          <a:ln w="571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0436D124-7643-1134-B78A-9C465CA110F2}"/>
              </a:ext>
            </a:extLst>
          </p:cNvPr>
          <p:cNvSpPr txBox="1"/>
          <p:nvPr/>
        </p:nvSpPr>
        <p:spPr>
          <a:xfrm>
            <a:off x="756951" y="3305737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4x4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5136A451-9072-AEEF-333B-EED132A56534}"/>
              </a:ext>
            </a:extLst>
          </p:cNvPr>
          <p:cNvSpPr txBox="1"/>
          <p:nvPr/>
        </p:nvSpPr>
        <p:spPr>
          <a:xfrm>
            <a:off x="2276831" y="3318043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4x4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9B89FE7-9EA3-98C3-9E5C-A5F92401435E}"/>
              </a:ext>
            </a:extLst>
          </p:cNvPr>
          <p:cNvSpPr txBox="1"/>
          <p:nvPr/>
        </p:nvSpPr>
        <p:spPr>
          <a:xfrm>
            <a:off x="756951" y="4866404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4x4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C4AF7337-5261-6829-2F75-82217CF5406A}"/>
              </a:ext>
            </a:extLst>
          </p:cNvPr>
          <p:cNvSpPr txBox="1"/>
          <p:nvPr/>
        </p:nvSpPr>
        <p:spPr>
          <a:xfrm>
            <a:off x="2265031" y="4866404"/>
            <a:ext cx="779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</a:rPr>
              <a:t>4x4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7B280DDC-3A10-7896-F801-77F55585DD97}"/>
              </a:ext>
            </a:extLst>
          </p:cNvPr>
          <p:cNvSpPr txBox="1"/>
          <p:nvPr/>
        </p:nvSpPr>
        <p:spPr>
          <a:xfrm>
            <a:off x="6496736" y="1590254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4x4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378EA37F-9D3F-243C-2921-01D343D17A4A}"/>
              </a:ext>
            </a:extLst>
          </p:cNvPr>
          <p:cNvSpPr txBox="1"/>
          <p:nvPr/>
        </p:nvSpPr>
        <p:spPr>
          <a:xfrm>
            <a:off x="6517011" y="3035771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4x4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1A4AD2AA-6F6E-B07C-3506-CA2A843964C4}"/>
              </a:ext>
            </a:extLst>
          </p:cNvPr>
          <p:cNvSpPr txBox="1"/>
          <p:nvPr/>
        </p:nvSpPr>
        <p:spPr>
          <a:xfrm>
            <a:off x="6543505" y="4639065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4x4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69" name="文字方塊 68">
            <a:extLst>
              <a:ext uri="{FF2B5EF4-FFF2-40B4-BE49-F238E27FC236}">
                <a16:creationId xmlns:a16="http://schemas.microsoft.com/office/drawing/2014/main" id="{8BCE2BDB-B84B-C609-4081-49CA57FF5351}"/>
              </a:ext>
            </a:extLst>
          </p:cNvPr>
          <p:cNvSpPr txBox="1"/>
          <p:nvPr/>
        </p:nvSpPr>
        <p:spPr>
          <a:xfrm>
            <a:off x="6543505" y="6120506"/>
            <a:ext cx="554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</a:rPr>
              <a:t>4x4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37522693-784F-D58E-9F38-533ACD71843D}"/>
              </a:ext>
            </a:extLst>
          </p:cNvPr>
          <p:cNvSpPr txBox="1"/>
          <p:nvPr/>
        </p:nvSpPr>
        <p:spPr>
          <a:xfrm>
            <a:off x="296924" y="7166673"/>
            <a:ext cx="658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&lt;Note&gt;: Q, K, V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中得到的三個</a:t>
            </a:r>
            <a:r>
              <a:rPr lang="en-US" altLang="zh-TW" dirty="0"/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相關矩陣</a:t>
            </a:r>
          </a:p>
        </p:txBody>
      </p:sp>
    </p:spTree>
    <p:extLst>
      <p:ext uri="{BB962C8B-B14F-4D97-AF65-F5344CB8AC3E}">
        <p14:creationId xmlns:p14="http://schemas.microsoft.com/office/powerpoint/2010/main" val="33918110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 100">
            <a:extLst>
              <a:ext uri="{FF2B5EF4-FFF2-40B4-BE49-F238E27FC236}">
                <a16:creationId xmlns:a16="http://schemas.microsoft.com/office/drawing/2014/main" id="{D625EC9B-ED24-EEFA-5571-7D2F4192CFAC}"/>
              </a:ext>
            </a:extLst>
          </p:cNvPr>
          <p:cNvSpPr/>
          <p:nvPr/>
        </p:nvSpPr>
        <p:spPr>
          <a:xfrm>
            <a:off x="7395881" y="2970272"/>
            <a:ext cx="836411" cy="793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A2ECC739-9357-CD6E-E29B-07C7CD998F48}"/>
              </a:ext>
            </a:extLst>
          </p:cNvPr>
          <p:cNvGrpSpPr/>
          <p:nvPr/>
        </p:nvGrpSpPr>
        <p:grpSpPr>
          <a:xfrm>
            <a:off x="7048067" y="2930099"/>
            <a:ext cx="1087701" cy="1171528"/>
            <a:chOff x="10107884" y="3835392"/>
            <a:chExt cx="1087701" cy="1171528"/>
          </a:xfrm>
        </p:grpSpPr>
        <p:grpSp>
          <p:nvGrpSpPr>
            <p:cNvPr id="103" name="群組 102">
              <a:extLst>
                <a:ext uri="{FF2B5EF4-FFF2-40B4-BE49-F238E27FC236}">
                  <a16:creationId xmlns:a16="http://schemas.microsoft.com/office/drawing/2014/main" id="{95202C4C-5345-E10D-9BF4-8D2C14775689}"/>
                </a:ext>
              </a:extLst>
            </p:cNvPr>
            <p:cNvGrpSpPr/>
            <p:nvPr/>
          </p:nvGrpSpPr>
          <p:grpSpPr>
            <a:xfrm>
              <a:off x="10107884" y="4081754"/>
              <a:ext cx="866441" cy="925166"/>
              <a:chOff x="9428470" y="3067663"/>
              <a:chExt cx="866441" cy="9251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文字方塊 99">
                    <a:extLst>
                      <a:ext uri="{FF2B5EF4-FFF2-40B4-BE49-F238E27FC236}">
                        <a16:creationId xmlns:a16="http://schemas.microsoft.com/office/drawing/2014/main" id="{DEE5F3B4-71C5-1912-5E53-9F4368E3083F}"/>
                      </a:ext>
                    </a:extLst>
                  </p:cNvPr>
                  <p:cNvSpPr txBox="1"/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00" name="文字方塊 99">
                    <a:extLst>
                      <a:ext uri="{FF2B5EF4-FFF2-40B4-BE49-F238E27FC236}">
                        <a16:creationId xmlns:a16="http://schemas.microsoft.com/office/drawing/2014/main" id="{DEE5F3B4-71C5-1912-5E53-9F4368E308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文字方塊 101">
                    <a:extLst>
                      <a:ext uri="{FF2B5EF4-FFF2-40B4-BE49-F238E27FC236}">
                        <a16:creationId xmlns:a16="http://schemas.microsoft.com/office/drawing/2014/main" id="{FF81856E-207D-EFA5-4F6E-D201E3CAB2C7}"/>
                      </a:ext>
                    </a:extLst>
                  </p:cNvPr>
                  <p:cNvSpPr txBox="1"/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02" name="文字方塊 101">
                    <a:extLst>
                      <a:ext uri="{FF2B5EF4-FFF2-40B4-BE49-F238E27FC236}">
                        <a16:creationId xmlns:a16="http://schemas.microsoft.com/office/drawing/2014/main" id="{FF81856E-207D-EFA5-4F6E-D201E3CAB2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1EF562A8-A17D-5721-148B-27FD6E9891CD}"/>
                    </a:ext>
                  </a:extLst>
                </p:cNvPr>
                <p:cNvSpPr txBox="1"/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3600" i="1" smtClean="0">
                            <a:latin typeface="Cambria Math" panose="02040503050406030204" pitchFamily="18" charset="0"/>
                          </a:rPr>
                          <m:t>⋰</m:t>
                        </m:r>
                      </m:oMath>
                    </m:oMathPara>
                  </a14:m>
                  <a:endParaRPr lang="zh-TW" altLang="en-US" sz="3600" dirty="0"/>
                </a:p>
              </p:txBody>
            </p:sp>
          </mc:Choice>
          <mc:Fallback xmlns="">
            <p:sp>
              <p:nvSpPr>
                <p:cNvPr id="104" name="文字方塊 103">
                  <a:extLst>
                    <a:ext uri="{FF2B5EF4-FFF2-40B4-BE49-F238E27FC236}">
                      <a16:creationId xmlns:a16="http://schemas.microsoft.com/office/drawing/2014/main" id="{1EF562A8-A17D-5721-148B-27FD6E9891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9" name="矩形 98">
            <a:extLst>
              <a:ext uri="{FF2B5EF4-FFF2-40B4-BE49-F238E27FC236}">
                <a16:creationId xmlns:a16="http://schemas.microsoft.com/office/drawing/2014/main" id="{CD43D01C-5E65-8DC0-EDBB-2B77478684E4}"/>
              </a:ext>
            </a:extLst>
          </p:cNvPr>
          <p:cNvSpPr/>
          <p:nvPr/>
        </p:nvSpPr>
        <p:spPr>
          <a:xfrm>
            <a:off x="7185964" y="3381638"/>
            <a:ext cx="836411" cy="793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AA23AA9-7F73-8C58-8595-C7B52A06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66" y="56575"/>
            <a:ext cx="10515600" cy="43831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err="1">
                <a:latin typeface="+mn-lt"/>
              </a:rPr>
              <a:t>ViT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-T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+mn-lt"/>
              </a:rPr>
              <a:t>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架構上不同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17354-873A-3B4A-A226-E38A98D79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737" y="612452"/>
            <a:ext cx="11729545" cy="6229393"/>
          </a:xfrm>
        </p:spPr>
        <p:txBody>
          <a:bodyPr/>
          <a:lstStyle/>
          <a:p>
            <a:r>
              <a:rPr lang="en-US" altLang="zh-TW" sz="2400" dirty="0" err="1"/>
              <a:t>SwinTransformer</a:t>
            </a:r>
            <a:r>
              <a:rPr lang="en-US" altLang="zh-TW" sz="2400" dirty="0"/>
              <a:t> (</a:t>
            </a:r>
            <a:r>
              <a:rPr lang="en-US" altLang="zh-TW" sz="2400" dirty="0" err="1"/>
              <a:t>Swin</a:t>
            </a:r>
            <a:r>
              <a:rPr lang="en-US" altLang="zh-TW" sz="2400" dirty="0"/>
              <a:t>-T) :</a:t>
            </a:r>
          </a:p>
          <a:p>
            <a:r>
              <a:rPr lang="en-US" altLang="zh-TW" sz="2400" dirty="0"/>
              <a:t>Shifted-Window-Multi-Self-Attention </a:t>
            </a:r>
          </a:p>
          <a:p>
            <a:pPr marL="0" indent="0">
              <a:buNone/>
            </a:pPr>
            <a:r>
              <a:rPr lang="en-US" altLang="zh-TW" sz="2400" dirty="0"/>
              <a:t>  (SW-MSA) Block</a:t>
            </a:r>
            <a:endParaRPr lang="zh-TW" altLang="en-US" sz="2400" dirty="0"/>
          </a:p>
          <a:p>
            <a:endParaRPr lang="zh-TW" alt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CA65FB77-D5F5-9F4D-A0D5-D2F4C95E9813}"/>
              </a:ext>
            </a:extLst>
          </p:cNvPr>
          <p:cNvGrpSpPr/>
          <p:nvPr/>
        </p:nvGrpSpPr>
        <p:grpSpPr>
          <a:xfrm>
            <a:off x="350355" y="2298982"/>
            <a:ext cx="2205191" cy="1881029"/>
            <a:chOff x="241737" y="2827606"/>
            <a:chExt cx="3375354" cy="280922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719BD008-4BFF-59FA-3BBC-FD4792790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738" y="2827606"/>
              <a:ext cx="3375353" cy="2809220"/>
            </a:xfrm>
            <a:prstGeom prst="rect">
              <a:avLst/>
            </a:prstGeom>
          </p:spPr>
        </p:pic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6FC32213-BE39-DB37-0EAB-38654435E856}"/>
                </a:ext>
              </a:extLst>
            </p:cNvPr>
            <p:cNvCxnSpPr>
              <a:cxnSpLocks/>
            </p:cNvCxnSpPr>
            <p:nvPr/>
          </p:nvCxnSpPr>
          <p:spPr>
            <a:xfrm>
              <a:off x="241737" y="4232216"/>
              <a:ext cx="3375353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9ED5D046-D715-DBA6-4F16-728E063AA3A9}"/>
                </a:ext>
              </a:extLst>
            </p:cNvPr>
            <p:cNvCxnSpPr>
              <a:stCxn id="4" idx="0"/>
              <a:endCxn id="4" idx="2"/>
            </p:cNvCxnSpPr>
            <p:nvPr/>
          </p:nvCxnSpPr>
          <p:spPr>
            <a:xfrm>
              <a:off x="1929415" y="2827606"/>
              <a:ext cx="0" cy="2809220"/>
            </a:xfrm>
            <a:prstGeom prst="line">
              <a:avLst/>
            </a:prstGeom>
            <a:ln w="5715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6FB80EB-35C9-72AE-049F-0D0E832074F8}"/>
                </a:ext>
              </a:extLst>
            </p:cNvPr>
            <p:cNvSpPr/>
            <p:nvPr/>
          </p:nvSpPr>
          <p:spPr>
            <a:xfrm>
              <a:off x="241737" y="2827606"/>
              <a:ext cx="3349760" cy="280920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E46333EF-939E-2102-8C19-ED55713E2A7C}"/>
              </a:ext>
            </a:extLst>
          </p:cNvPr>
          <p:cNvGrpSpPr/>
          <p:nvPr/>
        </p:nvGrpSpPr>
        <p:grpSpPr>
          <a:xfrm>
            <a:off x="466073" y="4695067"/>
            <a:ext cx="1700484" cy="1498766"/>
            <a:chOff x="3254267" y="1953671"/>
            <a:chExt cx="2323443" cy="1977003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0A0F43F-5DB8-E475-4CF9-086FF4D55941}"/>
                </a:ext>
              </a:extLst>
            </p:cNvPr>
            <p:cNvSpPr/>
            <p:nvPr/>
          </p:nvSpPr>
          <p:spPr>
            <a:xfrm>
              <a:off x="4028748" y="1953671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F7F335A-9969-C038-F4EF-54FA3FCBA706}"/>
                </a:ext>
              </a:extLst>
            </p:cNvPr>
            <p:cNvSpPr/>
            <p:nvPr/>
          </p:nvSpPr>
          <p:spPr>
            <a:xfrm>
              <a:off x="3769271" y="2153367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D20C332-D755-A5F2-88AB-1ECB9E7F9E99}"/>
                </a:ext>
              </a:extLst>
            </p:cNvPr>
            <p:cNvSpPr/>
            <p:nvPr/>
          </p:nvSpPr>
          <p:spPr>
            <a:xfrm>
              <a:off x="3453962" y="2353063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A186923-E7C8-8C03-F820-8204EA700C51}"/>
                </a:ext>
              </a:extLst>
            </p:cNvPr>
            <p:cNvSpPr/>
            <p:nvPr/>
          </p:nvSpPr>
          <p:spPr>
            <a:xfrm>
              <a:off x="3254267" y="2552759"/>
              <a:ext cx="1548962" cy="137791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3B167EC-F8CC-31D9-092F-33CC7497532E}"/>
              </a:ext>
            </a:extLst>
          </p:cNvPr>
          <p:cNvCxnSpPr>
            <a:cxnSpLocks/>
            <a:endCxn id="58" idx="1"/>
          </p:cNvCxnSpPr>
          <p:nvPr/>
        </p:nvCxnSpPr>
        <p:spPr>
          <a:xfrm flipV="1">
            <a:off x="3524030" y="6859959"/>
            <a:ext cx="577381" cy="6991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764DD74-BA46-320B-ADD3-8ECCEFA89F45}"/>
              </a:ext>
            </a:extLst>
          </p:cNvPr>
          <p:cNvCxnSpPr>
            <a:cxnSpLocks/>
          </p:cNvCxnSpPr>
          <p:nvPr/>
        </p:nvCxnSpPr>
        <p:spPr>
          <a:xfrm>
            <a:off x="4808829" y="4449984"/>
            <a:ext cx="71786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AD7141B4-7429-CBE3-7C96-E559643B4925}"/>
              </a:ext>
            </a:extLst>
          </p:cNvPr>
          <p:cNvCxnSpPr>
            <a:cxnSpLocks/>
          </p:cNvCxnSpPr>
          <p:nvPr/>
        </p:nvCxnSpPr>
        <p:spPr>
          <a:xfrm>
            <a:off x="3526451" y="2024106"/>
            <a:ext cx="0" cy="48517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AA09F392-E928-07D7-A121-696DD83B055C}"/>
              </a:ext>
            </a:extLst>
          </p:cNvPr>
          <p:cNvSpPr/>
          <p:nvPr/>
        </p:nvSpPr>
        <p:spPr>
          <a:xfrm>
            <a:off x="4128679" y="2873414"/>
            <a:ext cx="1420011" cy="1308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3E99EC9A-D76F-8327-AC51-74DF4CA24EB9}"/>
              </a:ext>
            </a:extLst>
          </p:cNvPr>
          <p:cNvCxnSpPr>
            <a:cxnSpLocks/>
            <a:stCxn id="20" idx="1"/>
            <a:endCxn id="20" idx="3"/>
          </p:cNvCxnSpPr>
          <p:nvPr/>
        </p:nvCxnSpPr>
        <p:spPr>
          <a:xfrm>
            <a:off x="4128679" y="3527642"/>
            <a:ext cx="1420011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2F2EFC59-1E56-E52F-3F90-442F420ECFD0}"/>
              </a:ext>
            </a:extLst>
          </p:cNvPr>
          <p:cNvCxnSpPr>
            <a:cxnSpLocks/>
            <a:stCxn id="20" idx="0"/>
            <a:endCxn id="20" idx="2"/>
          </p:cNvCxnSpPr>
          <p:nvPr/>
        </p:nvCxnSpPr>
        <p:spPr>
          <a:xfrm>
            <a:off x="4838685" y="2873414"/>
            <a:ext cx="0" cy="1308456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DE6A6C4-DB77-97D6-523A-45227F127EAF}"/>
              </a:ext>
            </a:extLst>
          </p:cNvPr>
          <p:cNvSpPr/>
          <p:nvPr/>
        </p:nvSpPr>
        <p:spPr>
          <a:xfrm>
            <a:off x="4107397" y="4387319"/>
            <a:ext cx="1420019" cy="13084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0DF4749C-CBAA-A68A-AFBB-E4EF6FDD5620}"/>
              </a:ext>
            </a:extLst>
          </p:cNvPr>
          <p:cNvCxnSpPr>
            <a:cxnSpLocks/>
          </p:cNvCxnSpPr>
          <p:nvPr/>
        </p:nvCxnSpPr>
        <p:spPr>
          <a:xfrm>
            <a:off x="4107398" y="4762230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0B6AFB9-D6C5-2853-CCFC-7F2615AA2397}"/>
              </a:ext>
            </a:extLst>
          </p:cNvPr>
          <p:cNvCxnSpPr>
            <a:cxnSpLocks/>
          </p:cNvCxnSpPr>
          <p:nvPr/>
        </p:nvCxnSpPr>
        <p:spPr>
          <a:xfrm>
            <a:off x="4453509" y="4395106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C7D5C09C-4EBD-8C3A-7B5D-D230536D934C}"/>
              </a:ext>
            </a:extLst>
          </p:cNvPr>
          <p:cNvCxnSpPr>
            <a:cxnSpLocks/>
          </p:cNvCxnSpPr>
          <p:nvPr/>
        </p:nvCxnSpPr>
        <p:spPr>
          <a:xfrm>
            <a:off x="4128679" y="5065009"/>
            <a:ext cx="1420019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249B01BC-7C0E-F6F8-8424-3D91E72CBBA6}"/>
              </a:ext>
            </a:extLst>
          </p:cNvPr>
          <p:cNvCxnSpPr>
            <a:cxnSpLocks/>
          </p:cNvCxnSpPr>
          <p:nvPr/>
        </p:nvCxnSpPr>
        <p:spPr>
          <a:xfrm>
            <a:off x="4107397" y="5431916"/>
            <a:ext cx="1420019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A1E1814E-904C-4622-19D5-03D0AC51C3A5}"/>
              </a:ext>
            </a:extLst>
          </p:cNvPr>
          <p:cNvCxnSpPr>
            <a:cxnSpLocks/>
          </p:cNvCxnSpPr>
          <p:nvPr/>
        </p:nvCxnSpPr>
        <p:spPr>
          <a:xfrm>
            <a:off x="4811417" y="441467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96C6BE53-05BB-B057-DF46-FD10A6E280FE}"/>
              </a:ext>
            </a:extLst>
          </p:cNvPr>
          <p:cNvCxnSpPr>
            <a:cxnSpLocks/>
          </p:cNvCxnSpPr>
          <p:nvPr/>
        </p:nvCxnSpPr>
        <p:spPr>
          <a:xfrm>
            <a:off x="5184534" y="441467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05FF0FBF-1900-65CA-1AAB-F5853A4341E6}"/>
              </a:ext>
            </a:extLst>
          </p:cNvPr>
          <p:cNvSpPr/>
          <p:nvPr/>
        </p:nvSpPr>
        <p:spPr>
          <a:xfrm>
            <a:off x="4128679" y="1449344"/>
            <a:ext cx="1420011" cy="1308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8B27074-B93B-55F6-ACB2-C37777711817}"/>
              </a:ext>
            </a:extLst>
          </p:cNvPr>
          <p:cNvSpPr/>
          <p:nvPr/>
        </p:nvSpPr>
        <p:spPr>
          <a:xfrm>
            <a:off x="4101411" y="6205731"/>
            <a:ext cx="1420011" cy="1308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9" name="直線接點 58">
            <a:extLst>
              <a:ext uri="{FF2B5EF4-FFF2-40B4-BE49-F238E27FC236}">
                <a16:creationId xmlns:a16="http://schemas.microsoft.com/office/drawing/2014/main" id="{DFA40A34-866F-2DD6-9B2F-667D69384253}"/>
              </a:ext>
            </a:extLst>
          </p:cNvPr>
          <p:cNvCxnSpPr>
            <a:cxnSpLocks/>
          </p:cNvCxnSpPr>
          <p:nvPr/>
        </p:nvCxnSpPr>
        <p:spPr>
          <a:xfrm>
            <a:off x="4311620" y="621351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3B49FB51-BC1C-A29C-13AA-10CAEE4D8430}"/>
              </a:ext>
            </a:extLst>
          </p:cNvPr>
          <p:cNvCxnSpPr>
            <a:cxnSpLocks/>
          </p:cNvCxnSpPr>
          <p:nvPr/>
        </p:nvCxnSpPr>
        <p:spPr>
          <a:xfrm>
            <a:off x="4453509" y="621351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8C0A7383-1B76-3427-01D2-5C48DFEC0AF7}"/>
              </a:ext>
            </a:extLst>
          </p:cNvPr>
          <p:cNvCxnSpPr>
            <a:cxnSpLocks/>
          </p:cNvCxnSpPr>
          <p:nvPr/>
        </p:nvCxnSpPr>
        <p:spPr>
          <a:xfrm>
            <a:off x="4626930" y="621351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A689C34C-1891-2F50-570E-1EA32EBC94DE}"/>
              </a:ext>
            </a:extLst>
          </p:cNvPr>
          <p:cNvCxnSpPr>
            <a:cxnSpLocks/>
          </p:cNvCxnSpPr>
          <p:nvPr/>
        </p:nvCxnSpPr>
        <p:spPr>
          <a:xfrm>
            <a:off x="4811416" y="621351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CA8BB10B-AD99-FA9B-5995-A756CE752660}"/>
              </a:ext>
            </a:extLst>
          </p:cNvPr>
          <p:cNvCxnSpPr>
            <a:cxnSpLocks/>
          </p:cNvCxnSpPr>
          <p:nvPr/>
        </p:nvCxnSpPr>
        <p:spPr>
          <a:xfrm>
            <a:off x="5016368" y="621351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DBF526CD-1E0C-EC3C-927C-B927DF68F75F}"/>
              </a:ext>
            </a:extLst>
          </p:cNvPr>
          <p:cNvCxnSpPr>
            <a:cxnSpLocks/>
          </p:cNvCxnSpPr>
          <p:nvPr/>
        </p:nvCxnSpPr>
        <p:spPr>
          <a:xfrm>
            <a:off x="5184534" y="6205731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0782A743-478B-B803-EE63-889A6A2977EB}"/>
              </a:ext>
            </a:extLst>
          </p:cNvPr>
          <p:cNvCxnSpPr>
            <a:cxnSpLocks/>
          </p:cNvCxnSpPr>
          <p:nvPr/>
        </p:nvCxnSpPr>
        <p:spPr>
          <a:xfrm>
            <a:off x="5336934" y="6213510"/>
            <a:ext cx="0" cy="1300677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D956AC65-EA1E-E9CE-4356-72AF6BFA9162}"/>
              </a:ext>
            </a:extLst>
          </p:cNvPr>
          <p:cNvCxnSpPr>
            <a:cxnSpLocks/>
          </p:cNvCxnSpPr>
          <p:nvPr/>
        </p:nvCxnSpPr>
        <p:spPr>
          <a:xfrm>
            <a:off x="4101404" y="6407099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3D4886A2-7719-CBB2-B8B6-9749077A6467}"/>
              </a:ext>
            </a:extLst>
          </p:cNvPr>
          <p:cNvCxnSpPr>
            <a:cxnSpLocks/>
          </p:cNvCxnSpPr>
          <p:nvPr/>
        </p:nvCxnSpPr>
        <p:spPr>
          <a:xfrm>
            <a:off x="4126916" y="6559499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F8B13554-7043-6AAB-30F8-78D49C378028}"/>
              </a:ext>
            </a:extLst>
          </p:cNvPr>
          <p:cNvCxnSpPr>
            <a:cxnSpLocks/>
          </p:cNvCxnSpPr>
          <p:nvPr/>
        </p:nvCxnSpPr>
        <p:spPr>
          <a:xfrm>
            <a:off x="4101407" y="6753941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E5261CC3-9E6A-1CF1-90F3-F5B1428356D2}"/>
              </a:ext>
            </a:extLst>
          </p:cNvPr>
          <p:cNvCxnSpPr>
            <a:cxnSpLocks/>
          </p:cNvCxnSpPr>
          <p:nvPr/>
        </p:nvCxnSpPr>
        <p:spPr>
          <a:xfrm>
            <a:off x="4126916" y="6964574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55799D37-38E4-7E51-DCFB-A7DC87A59099}"/>
              </a:ext>
            </a:extLst>
          </p:cNvPr>
          <p:cNvCxnSpPr>
            <a:cxnSpLocks/>
          </p:cNvCxnSpPr>
          <p:nvPr/>
        </p:nvCxnSpPr>
        <p:spPr>
          <a:xfrm>
            <a:off x="4126916" y="7106464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2AE7D9C0-5DAD-085E-7943-F8A2F99B38AA}"/>
              </a:ext>
            </a:extLst>
          </p:cNvPr>
          <p:cNvCxnSpPr>
            <a:cxnSpLocks/>
          </p:cNvCxnSpPr>
          <p:nvPr/>
        </p:nvCxnSpPr>
        <p:spPr>
          <a:xfrm>
            <a:off x="4101404" y="7269375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2CDCA9E8-267E-70A9-0783-59822A31B167}"/>
              </a:ext>
            </a:extLst>
          </p:cNvPr>
          <p:cNvCxnSpPr>
            <a:cxnSpLocks/>
          </p:cNvCxnSpPr>
          <p:nvPr/>
        </p:nvCxnSpPr>
        <p:spPr>
          <a:xfrm>
            <a:off x="4101404" y="7390243"/>
            <a:ext cx="1420018" cy="0"/>
          </a:xfrm>
          <a:prstGeom prst="line">
            <a:avLst/>
          </a:prstGeom>
          <a:ln w="254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2B81235F-8B3C-F055-0FFF-D82DE6BC6917}"/>
              </a:ext>
            </a:extLst>
          </p:cNvPr>
          <p:cNvSpPr txBox="1"/>
          <p:nvPr/>
        </p:nvSpPr>
        <p:spPr>
          <a:xfrm>
            <a:off x="2536847" y="2816034"/>
            <a:ext cx="949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Input </a:t>
            </a:r>
          </a:p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DB783F15-EDFE-98DA-C971-6B57F48AB22E}"/>
              </a:ext>
            </a:extLst>
          </p:cNvPr>
          <p:cNvSpPr txBox="1"/>
          <p:nvPr/>
        </p:nvSpPr>
        <p:spPr>
          <a:xfrm>
            <a:off x="596476" y="5440451"/>
            <a:ext cx="871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Patch</a:t>
            </a:r>
            <a:endParaRPr lang="zh-TW" altLang="en-US" sz="2400" dirty="0"/>
          </a:p>
        </p:txBody>
      </p: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52DA333B-6E7E-B1B5-3167-58408AE33EDA}"/>
              </a:ext>
            </a:extLst>
          </p:cNvPr>
          <p:cNvCxnSpPr>
            <a:cxnSpLocks/>
          </p:cNvCxnSpPr>
          <p:nvPr/>
        </p:nvCxnSpPr>
        <p:spPr>
          <a:xfrm>
            <a:off x="3569868" y="3548047"/>
            <a:ext cx="55704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A4678886-8AAF-7DE4-763D-294956CCFEF7}"/>
              </a:ext>
            </a:extLst>
          </p:cNvPr>
          <p:cNvCxnSpPr>
            <a:cxnSpLocks/>
          </p:cNvCxnSpPr>
          <p:nvPr/>
        </p:nvCxnSpPr>
        <p:spPr>
          <a:xfrm>
            <a:off x="3546508" y="5103166"/>
            <a:ext cx="55704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1CB020D2-D199-029B-5212-574123408C05}"/>
              </a:ext>
            </a:extLst>
          </p:cNvPr>
          <p:cNvSpPr txBox="1"/>
          <p:nvPr/>
        </p:nvSpPr>
        <p:spPr>
          <a:xfrm>
            <a:off x="3610322" y="3127532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2x</a:t>
            </a:r>
            <a:endParaRPr lang="zh-TW" altLang="en-US" sz="2000" dirty="0"/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7C376400-F3BD-88BF-81E3-AA261D2E1529}"/>
              </a:ext>
            </a:extLst>
          </p:cNvPr>
          <p:cNvSpPr txBox="1"/>
          <p:nvPr/>
        </p:nvSpPr>
        <p:spPr>
          <a:xfrm>
            <a:off x="3573241" y="1535805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1x</a:t>
            </a:r>
            <a:endParaRPr lang="zh-TW" altLang="en-US" sz="2000" dirty="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1DF953A1-32BC-0B81-ADB6-BD4BE58FF271}"/>
              </a:ext>
            </a:extLst>
          </p:cNvPr>
          <p:cNvSpPr txBox="1"/>
          <p:nvPr/>
        </p:nvSpPr>
        <p:spPr>
          <a:xfrm>
            <a:off x="3565369" y="4707043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4x</a:t>
            </a:r>
            <a:endParaRPr lang="zh-TW" altLang="en-US" sz="2000" dirty="0"/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886F28C5-1726-1AA0-729F-796C6EDE6C12}"/>
              </a:ext>
            </a:extLst>
          </p:cNvPr>
          <p:cNvSpPr txBox="1"/>
          <p:nvPr/>
        </p:nvSpPr>
        <p:spPr>
          <a:xfrm>
            <a:off x="3609428" y="6365716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8x</a:t>
            </a:r>
            <a:endParaRPr lang="zh-TW" altLang="en-US" sz="2000" dirty="0"/>
          </a:p>
        </p:txBody>
      </p: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9A8D26BE-8C93-B343-1998-C16B2366084A}"/>
              </a:ext>
            </a:extLst>
          </p:cNvPr>
          <p:cNvCxnSpPr>
            <a:cxnSpLocks/>
          </p:cNvCxnSpPr>
          <p:nvPr/>
        </p:nvCxnSpPr>
        <p:spPr>
          <a:xfrm>
            <a:off x="5546934" y="2112819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4D961DFD-3935-899D-524F-76B78CE16DAF}"/>
              </a:ext>
            </a:extLst>
          </p:cNvPr>
          <p:cNvSpPr txBox="1"/>
          <p:nvPr/>
        </p:nvSpPr>
        <p:spPr>
          <a:xfrm>
            <a:off x="5546934" y="1346134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/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FFE8C9A4-6756-414D-6C11-BD7F3F1FD3D5}"/>
              </a:ext>
            </a:extLst>
          </p:cNvPr>
          <p:cNvSpPr txBox="1"/>
          <p:nvPr/>
        </p:nvSpPr>
        <p:spPr>
          <a:xfrm>
            <a:off x="5524390" y="2873413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/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074025AF-564C-AB11-10C5-45C4A54E174A}"/>
              </a:ext>
            </a:extLst>
          </p:cNvPr>
          <p:cNvSpPr txBox="1"/>
          <p:nvPr/>
        </p:nvSpPr>
        <p:spPr>
          <a:xfrm>
            <a:off x="5542251" y="4481070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>
                <a:ea typeface="標楷體" panose="03000509000000000000" pitchFamily="65" charset="-120"/>
              </a:rPr>
              <a:t>16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6F2D2D97-B773-E563-7D21-2EEEB7482B9C}"/>
              </a:ext>
            </a:extLst>
          </p:cNvPr>
          <p:cNvSpPr txBox="1"/>
          <p:nvPr/>
        </p:nvSpPr>
        <p:spPr>
          <a:xfrm>
            <a:off x="5538467" y="6213142"/>
            <a:ext cx="1483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>
                <a:ea typeface="標楷體" panose="03000509000000000000" pitchFamily="65" charset="-120"/>
              </a:rPr>
              <a:t>64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Self-Attention</a:t>
            </a:r>
            <a:endParaRPr lang="zh-TW" altLang="en-US" dirty="0"/>
          </a:p>
        </p:txBody>
      </p: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FE5B605A-E9EF-15B4-EF92-F70A8D276ED2}"/>
              </a:ext>
            </a:extLst>
          </p:cNvPr>
          <p:cNvCxnSpPr>
            <a:cxnSpLocks/>
          </p:cNvCxnSpPr>
          <p:nvPr/>
        </p:nvCxnSpPr>
        <p:spPr>
          <a:xfrm>
            <a:off x="5563319" y="3527642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9EBCD7B3-D3D5-1C45-2457-19A8E07B69EF}"/>
              </a:ext>
            </a:extLst>
          </p:cNvPr>
          <p:cNvCxnSpPr>
            <a:cxnSpLocks/>
          </p:cNvCxnSpPr>
          <p:nvPr/>
        </p:nvCxnSpPr>
        <p:spPr>
          <a:xfrm>
            <a:off x="5528586" y="5127300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BA120A2E-9C51-5FED-A413-ADD4D4B74C91}"/>
              </a:ext>
            </a:extLst>
          </p:cNvPr>
          <p:cNvCxnSpPr>
            <a:cxnSpLocks/>
          </p:cNvCxnSpPr>
          <p:nvPr/>
        </p:nvCxnSpPr>
        <p:spPr>
          <a:xfrm>
            <a:off x="5528586" y="6929721"/>
            <a:ext cx="148380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DAFCF7A1-B547-54C4-B9CA-587AB6C5E37C}"/>
              </a:ext>
            </a:extLst>
          </p:cNvPr>
          <p:cNvSpPr txBox="1"/>
          <p:nvPr/>
        </p:nvSpPr>
        <p:spPr>
          <a:xfrm>
            <a:off x="74900" y="6428215"/>
            <a:ext cx="203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將影像切成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大小相同的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Patch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E2FFD1D8-7800-A0FC-4100-53BE42B3F56C}"/>
              </a:ext>
            </a:extLst>
          </p:cNvPr>
          <p:cNvSpPr txBox="1"/>
          <p:nvPr/>
        </p:nvSpPr>
        <p:spPr>
          <a:xfrm>
            <a:off x="5464833" y="681635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將每個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</a:rPr>
              <a:t>patch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在分別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做不同倍率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downsampling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88868A51-BF16-01F0-9407-C369813D65FD}"/>
              </a:ext>
            </a:extLst>
          </p:cNvPr>
          <p:cNvSpPr/>
          <p:nvPr/>
        </p:nvSpPr>
        <p:spPr>
          <a:xfrm>
            <a:off x="7005226" y="1579665"/>
            <a:ext cx="1929837" cy="1052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2C7F090B-F7D3-5852-4D4C-6E797389258F}"/>
              </a:ext>
            </a:extLst>
          </p:cNvPr>
          <p:cNvSpPr txBox="1"/>
          <p:nvPr/>
        </p:nvSpPr>
        <p:spPr>
          <a:xfrm>
            <a:off x="7080645" y="1839261"/>
            <a:ext cx="1854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/>
              <a:t>Attention feature </a:t>
            </a:r>
          </a:p>
          <a:p>
            <a:pPr algn="ctr"/>
            <a:r>
              <a:rPr lang="en-US" altLang="zh-TW" dirty="0"/>
              <a:t>map 1</a:t>
            </a:r>
            <a:endParaRPr lang="zh-TW" altLang="en-US" dirty="0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05417D8E-BB9A-9507-1491-0091E3DD0F04}"/>
              </a:ext>
            </a:extLst>
          </p:cNvPr>
          <p:cNvSpPr/>
          <p:nvPr/>
        </p:nvSpPr>
        <p:spPr>
          <a:xfrm>
            <a:off x="7047123" y="3528611"/>
            <a:ext cx="836411" cy="793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812E9120-BE12-CADA-2AC3-FBF9BF4008BD}"/>
              </a:ext>
            </a:extLst>
          </p:cNvPr>
          <p:cNvSpPr/>
          <p:nvPr/>
        </p:nvSpPr>
        <p:spPr>
          <a:xfrm>
            <a:off x="7442650" y="4495732"/>
            <a:ext cx="836411" cy="793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697E05FC-2BF8-E314-BACF-5F4BF15F6F09}"/>
              </a:ext>
            </a:extLst>
          </p:cNvPr>
          <p:cNvGrpSpPr/>
          <p:nvPr/>
        </p:nvGrpSpPr>
        <p:grpSpPr>
          <a:xfrm>
            <a:off x="7094836" y="4455559"/>
            <a:ext cx="1087701" cy="1171528"/>
            <a:chOff x="10107884" y="3835392"/>
            <a:chExt cx="1087701" cy="1171528"/>
          </a:xfrm>
        </p:grpSpPr>
        <p:grpSp>
          <p:nvGrpSpPr>
            <p:cNvPr id="108" name="群組 107">
              <a:extLst>
                <a:ext uri="{FF2B5EF4-FFF2-40B4-BE49-F238E27FC236}">
                  <a16:creationId xmlns:a16="http://schemas.microsoft.com/office/drawing/2014/main" id="{F5A81587-F88D-8804-F8D4-3459F16B9695}"/>
                </a:ext>
              </a:extLst>
            </p:cNvPr>
            <p:cNvGrpSpPr/>
            <p:nvPr/>
          </p:nvGrpSpPr>
          <p:grpSpPr>
            <a:xfrm>
              <a:off x="10107884" y="4081754"/>
              <a:ext cx="866441" cy="925166"/>
              <a:chOff x="9428470" y="3067663"/>
              <a:chExt cx="866441" cy="9251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文字方塊 109">
                    <a:extLst>
                      <a:ext uri="{FF2B5EF4-FFF2-40B4-BE49-F238E27FC236}">
                        <a16:creationId xmlns:a16="http://schemas.microsoft.com/office/drawing/2014/main" id="{B3F3AE2B-DB37-491E-CF45-404FAC7F315B}"/>
                      </a:ext>
                    </a:extLst>
                  </p:cNvPr>
                  <p:cNvSpPr txBox="1"/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0" name="文字方塊 109">
                    <a:extLst>
                      <a:ext uri="{FF2B5EF4-FFF2-40B4-BE49-F238E27FC236}">
                        <a16:creationId xmlns:a16="http://schemas.microsoft.com/office/drawing/2014/main" id="{B3F3AE2B-DB37-491E-CF45-404FAC7F315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文字方塊 110">
                    <a:extLst>
                      <a:ext uri="{FF2B5EF4-FFF2-40B4-BE49-F238E27FC236}">
                        <a16:creationId xmlns:a16="http://schemas.microsoft.com/office/drawing/2014/main" id="{4C60B5BD-A800-0840-6568-41B01B6133EA}"/>
                      </a:ext>
                    </a:extLst>
                  </p:cNvPr>
                  <p:cNvSpPr txBox="1"/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1" name="文字方塊 110">
                    <a:extLst>
                      <a:ext uri="{FF2B5EF4-FFF2-40B4-BE49-F238E27FC236}">
                        <a16:creationId xmlns:a16="http://schemas.microsoft.com/office/drawing/2014/main" id="{4C60B5BD-A800-0840-6568-41B01B6133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文字方塊 108">
                  <a:extLst>
                    <a:ext uri="{FF2B5EF4-FFF2-40B4-BE49-F238E27FC236}">
                      <a16:creationId xmlns:a16="http://schemas.microsoft.com/office/drawing/2014/main" id="{BBD31080-D44F-0EBC-3732-9A0A2BBD3B27}"/>
                    </a:ext>
                  </a:extLst>
                </p:cNvPr>
                <p:cNvSpPr txBox="1"/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3600" i="1" smtClean="0">
                            <a:latin typeface="Cambria Math" panose="02040503050406030204" pitchFamily="18" charset="0"/>
                          </a:rPr>
                          <m:t>⋰</m:t>
                        </m:r>
                      </m:oMath>
                    </m:oMathPara>
                  </a14:m>
                  <a:endParaRPr lang="zh-TW" altLang="en-US" sz="3600" dirty="0"/>
                </a:p>
              </p:txBody>
            </p:sp>
          </mc:Choice>
          <mc:Fallback xmlns="">
            <p:sp>
              <p:nvSpPr>
                <p:cNvPr id="109" name="文字方塊 108">
                  <a:extLst>
                    <a:ext uri="{FF2B5EF4-FFF2-40B4-BE49-F238E27FC236}">
                      <a16:creationId xmlns:a16="http://schemas.microsoft.com/office/drawing/2014/main" id="{BBD31080-D44F-0EBC-3732-9A0A2BBD3B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" name="矩形 111">
            <a:extLst>
              <a:ext uri="{FF2B5EF4-FFF2-40B4-BE49-F238E27FC236}">
                <a16:creationId xmlns:a16="http://schemas.microsoft.com/office/drawing/2014/main" id="{6A9B9529-DE46-B360-3881-8CE32A9AFE3F}"/>
              </a:ext>
            </a:extLst>
          </p:cNvPr>
          <p:cNvSpPr/>
          <p:nvPr/>
        </p:nvSpPr>
        <p:spPr>
          <a:xfrm>
            <a:off x="7232733" y="4907098"/>
            <a:ext cx="836411" cy="793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DF60F8EC-B6E6-BB2C-9892-B9D0DA8BAD74}"/>
              </a:ext>
            </a:extLst>
          </p:cNvPr>
          <p:cNvSpPr/>
          <p:nvPr/>
        </p:nvSpPr>
        <p:spPr>
          <a:xfrm>
            <a:off x="7093892" y="5054071"/>
            <a:ext cx="836411" cy="793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2FD5A490-1C16-FFA9-04FF-4A25647C7CEB}"/>
              </a:ext>
            </a:extLst>
          </p:cNvPr>
          <p:cNvSpPr/>
          <p:nvPr/>
        </p:nvSpPr>
        <p:spPr>
          <a:xfrm>
            <a:off x="7432252" y="6238378"/>
            <a:ext cx="836411" cy="7932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15" name="群組 114">
            <a:extLst>
              <a:ext uri="{FF2B5EF4-FFF2-40B4-BE49-F238E27FC236}">
                <a16:creationId xmlns:a16="http://schemas.microsoft.com/office/drawing/2014/main" id="{452F9040-6E2E-2B0B-44E1-71B5E251EF33}"/>
              </a:ext>
            </a:extLst>
          </p:cNvPr>
          <p:cNvGrpSpPr/>
          <p:nvPr/>
        </p:nvGrpSpPr>
        <p:grpSpPr>
          <a:xfrm>
            <a:off x="7084438" y="6198205"/>
            <a:ext cx="1087701" cy="1171528"/>
            <a:chOff x="10107884" y="3835392"/>
            <a:chExt cx="1087701" cy="1171528"/>
          </a:xfrm>
        </p:grpSpPr>
        <p:grpSp>
          <p:nvGrpSpPr>
            <p:cNvPr id="116" name="群組 115">
              <a:extLst>
                <a:ext uri="{FF2B5EF4-FFF2-40B4-BE49-F238E27FC236}">
                  <a16:creationId xmlns:a16="http://schemas.microsoft.com/office/drawing/2014/main" id="{E634A216-11DA-99BC-52A1-CF59ED919A28}"/>
                </a:ext>
              </a:extLst>
            </p:cNvPr>
            <p:cNvGrpSpPr/>
            <p:nvPr/>
          </p:nvGrpSpPr>
          <p:grpSpPr>
            <a:xfrm>
              <a:off x="10107884" y="4081754"/>
              <a:ext cx="866441" cy="925166"/>
              <a:chOff x="9428470" y="3067663"/>
              <a:chExt cx="866441" cy="9251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8" name="文字方塊 117">
                    <a:extLst>
                      <a:ext uri="{FF2B5EF4-FFF2-40B4-BE49-F238E27FC236}">
                        <a16:creationId xmlns:a16="http://schemas.microsoft.com/office/drawing/2014/main" id="{0DF09E6A-3A15-C109-36C2-D180E2CE98C8}"/>
                      </a:ext>
                    </a:extLst>
                  </p:cNvPr>
                  <p:cNvSpPr txBox="1"/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8" name="文字方塊 117">
                    <a:extLst>
                      <a:ext uri="{FF2B5EF4-FFF2-40B4-BE49-F238E27FC236}">
                        <a16:creationId xmlns:a16="http://schemas.microsoft.com/office/drawing/2014/main" id="{0DF09E6A-3A15-C109-36C2-D180E2CE98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28470" y="3346498"/>
                    <a:ext cx="574196" cy="646331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9" name="文字方塊 118">
                    <a:extLst>
                      <a:ext uri="{FF2B5EF4-FFF2-40B4-BE49-F238E27FC236}">
                        <a16:creationId xmlns:a16="http://schemas.microsoft.com/office/drawing/2014/main" id="{67CFA3FF-E131-B13D-D251-0CB84E3D89A9}"/>
                      </a:ext>
                    </a:extLst>
                  </p:cNvPr>
                  <p:cNvSpPr txBox="1"/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TW" altLang="en-US" sz="3600" i="1" smtClean="0">
                              <a:latin typeface="Cambria Math" panose="02040503050406030204" pitchFamily="18" charset="0"/>
                            </a:rPr>
                            <m:t>⋰</m:t>
                          </m:r>
                        </m:oMath>
                      </m:oMathPara>
                    </a14:m>
                    <a:endParaRPr lang="zh-TW" altLang="en-US" sz="3600" dirty="0"/>
                  </a:p>
                </p:txBody>
              </p:sp>
            </mc:Choice>
            <mc:Fallback xmlns="">
              <p:sp>
                <p:nvSpPr>
                  <p:cNvPr id="119" name="文字方塊 118">
                    <a:extLst>
                      <a:ext uri="{FF2B5EF4-FFF2-40B4-BE49-F238E27FC236}">
                        <a16:creationId xmlns:a16="http://schemas.microsoft.com/office/drawing/2014/main" id="{67CFA3FF-E131-B13D-D251-0CB84E3D89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1550" y="3067663"/>
                    <a:ext cx="643361" cy="646331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TW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D7809B58-D3D7-DFD5-4FC8-3017C3F868DD}"/>
                    </a:ext>
                  </a:extLst>
                </p:cNvPr>
                <p:cNvSpPr txBox="1"/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TW" altLang="en-US" sz="3600" i="1" smtClean="0">
                            <a:latin typeface="Cambria Math" panose="02040503050406030204" pitchFamily="18" charset="0"/>
                          </a:rPr>
                          <m:t>⋰</m:t>
                        </m:r>
                      </m:oMath>
                    </m:oMathPara>
                  </a14:m>
                  <a:endParaRPr lang="zh-TW" altLang="en-US" sz="3600" dirty="0"/>
                </a:p>
              </p:txBody>
            </p:sp>
          </mc:Choice>
          <mc:Fallback xmlns="">
            <p:sp>
              <p:nvSpPr>
                <p:cNvPr id="117" name="文字方塊 116">
                  <a:extLst>
                    <a:ext uri="{FF2B5EF4-FFF2-40B4-BE49-F238E27FC236}">
                      <a16:creationId xmlns:a16="http://schemas.microsoft.com/office/drawing/2014/main" id="{D7809B58-D3D7-DFD5-4FC8-3017C3F86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2224" y="3835392"/>
                  <a:ext cx="643361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0" name="矩形 119">
            <a:extLst>
              <a:ext uri="{FF2B5EF4-FFF2-40B4-BE49-F238E27FC236}">
                <a16:creationId xmlns:a16="http://schemas.microsoft.com/office/drawing/2014/main" id="{4057B983-9C89-09D9-9C89-69591122A9F7}"/>
              </a:ext>
            </a:extLst>
          </p:cNvPr>
          <p:cNvSpPr/>
          <p:nvPr/>
        </p:nvSpPr>
        <p:spPr>
          <a:xfrm>
            <a:off x="7222335" y="6649744"/>
            <a:ext cx="836411" cy="7932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B7FFCA73-A762-1C01-F21A-89D8FEBECB95}"/>
              </a:ext>
            </a:extLst>
          </p:cNvPr>
          <p:cNvSpPr/>
          <p:nvPr/>
        </p:nvSpPr>
        <p:spPr>
          <a:xfrm>
            <a:off x="7083494" y="6796717"/>
            <a:ext cx="836411" cy="79329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2E520FBB-E5AC-D7E6-4E03-7EA093C93A0E}"/>
              </a:ext>
            </a:extLst>
          </p:cNvPr>
          <p:cNvSpPr txBox="1"/>
          <p:nvPr/>
        </p:nvSpPr>
        <p:spPr>
          <a:xfrm>
            <a:off x="8278997" y="3176461"/>
            <a:ext cx="13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dirty="0"/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Attention </a:t>
            </a:r>
          </a:p>
          <a:p>
            <a:pPr algn="ctr"/>
            <a:r>
              <a:rPr lang="en-US" altLang="zh-TW" dirty="0"/>
              <a:t>Feature map</a:t>
            </a:r>
            <a:endParaRPr lang="zh-TW" altLang="en-US" dirty="0"/>
          </a:p>
        </p:txBody>
      </p:sp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FBD75804-B99B-F76B-47B7-519196AA2F50}"/>
              </a:ext>
            </a:extLst>
          </p:cNvPr>
          <p:cNvSpPr txBox="1"/>
          <p:nvPr/>
        </p:nvSpPr>
        <p:spPr>
          <a:xfrm>
            <a:off x="8285313" y="4672813"/>
            <a:ext cx="13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dirty="0">
                <a:ea typeface="標楷體" panose="03000509000000000000" pitchFamily="65" charset="-120"/>
              </a:rPr>
              <a:t>16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Attention </a:t>
            </a:r>
          </a:p>
          <a:p>
            <a:pPr algn="ctr"/>
            <a:r>
              <a:rPr lang="en-US" altLang="zh-TW" dirty="0"/>
              <a:t>Feature map</a:t>
            </a:r>
            <a:endParaRPr lang="zh-TW" altLang="en-US" dirty="0"/>
          </a:p>
        </p:txBody>
      </p:sp>
      <p:sp>
        <p:nvSpPr>
          <p:cNvPr id="124" name="文字方塊 123">
            <a:extLst>
              <a:ext uri="{FF2B5EF4-FFF2-40B4-BE49-F238E27FC236}">
                <a16:creationId xmlns:a16="http://schemas.microsoft.com/office/drawing/2014/main" id="{0D1AEE45-BC59-F49F-0261-F6AF055ACD06}"/>
              </a:ext>
            </a:extLst>
          </p:cNvPr>
          <p:cNvSpPr txBox="1"/>
          <p:nvPr/>
        </p:nvSpPr>
        <p:spPr>
          <a:xfrm>
            <a:off x="8255772" y="6444567"/>
            <a:ext cx="1371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dirty="0">
                <a:ea typeface="標楷體" panose="03000509000000000000" pitchFamily="65" charset="-120"/>
              </a:rPr>
              <a:t>64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塊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dirty="0"/>
              <a:t>Attention </a:t>
            </a:r>
          </a:p>
          <a:p>
            <a:pPr algn="ctr"/>
            <a:r>
              <a:rPr lang="en-US" altLang="zh-TW" dirty="0"/>
              <a:t>Feature map</a:t>
            </a:r>
            <a:endParaRPr lang="zh-TW" altLang="en-US" dirty="0"/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6B02108F-9ED3-C712-4CF1-83535BF63A0F}"/>
              </a:ext>
            </a:extLst>
          </p:cNvPr>
          <p:cNvSpPr/>
          <p:nvPr/>
        </p:nvSpPr>
        <p:spPr>
          <a:xfrm>
            <a:off x="6986201" y="2897459"/>
            <a:ext cx="2713355" cy="14809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BBFD8352-04B1-8A48-C803-23AF5FD89FF4}"/>
              </a:ext>
            </a:extLst>
          </p:cNvPr>
          <p:cNvSpPr/>
          <p:nvPr/>
        </p:nvSpPr>
        <p:spPr>
          <a:xfrm>
            <a:off x="7004382" y="4415420"/>
            <a:ext cx="2713355" cy="14809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118FB9FC-F4DD-904A-4B2C-4AF45851AB12}"/>
              </a:ext>
            </a:extLst>
          </p:cNvPr>
          <p:cNvSpPr/>
          <p:nvPr/>
        </p:nvSpPr>
        <p:spPr>
          <a:xfrm>
            <a:off x="7012390" y="6178644"/>
            <a:ext cx="2713355" cy="148098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9" name="直線接點 128">
            <a:extLst>
              <a:ext uri="{FF2B5EF4-FFF2-40B4-BE49-F238E27FC236}">
                <a16:creationId xmlns:a16="http://schemas.microsoft.com/office/drawing/2014/main" id="{609A7C00-DD0C-86C2-1DC0-6704E4011376}"/>
              </a:ext>
            </a:extLst>
          </p:cNvPr>
          <p:cNvCxnSpPr>
            <a:cxnSpLocks/>
          </p:cNvCxnSpPr>
          <p:nvPr/>
        </p:nvCxnSpPr>
        <p:spPr>
          <a:xfrm>
            <a:off x="10869555" y="4390372"/>
            <a:ext cx="576211" cy="0"/>
          </a:xfrm>
          <a:prstGeom prst="line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接點 130">
            <a:extLst>
              <a:ext uri="{FF2B5EF4-FFF2-40B4-BE49-F238E27FC236}">
                <a16:creationId xmlns:a16="http://schemas.microsoft.com/office/drawing/2014/main" id="{3504572A-C451-4073-096A-A7CC858963D8}"/>
              </a:ext>
            </a:extLst>
          </p:cNvPr>
          <p:cNvCxnSpPr>
            <a:cxnSpLocks/>
            <a:endCxn id="23" idx="3"/>
          </p:cNvCxnSpPr>
          <p:nvPr/>
        </p:nvCxnSpPr>
        <p:spPr>
          <a:xfrm flipV="1">
            <a:off x="9725745" y="4609468"/>
            <a:ext cx="570625" cy="574929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接點 131">
            <a:extLst>
              <a:ext uri="{FF2B5EF4-FFF2-40B4-BE49-F238E27FC236}">
                <a16:creationId xmlns:a16="http://schemas.microsoft.com/office/drawing/2014/main" id="{3E45E1BF-BBC0-8797-6D68-32501B1EA15F}"/>
              </a:ext>
            </a:extLst>
          </p:cNvPr>
          <p:cNvCxnSpPr>
            <a:cxnSpLocks/>
            <a:stCxn id="127" idx="3"/>
            <a:endCxn id="23" idx="4"/>
          </p:cNvCxnSpPr>
          <p:nvPr/>
        </p:nvCxnSpPr>
        <p:spPr>
          <a:xfrm flipV="1">
            <a:off x="9725745" y="4707811"/>
            <a:ext cx="808046" cy="2211328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82F2FEAA-ECCD-79C5-4281-3F13406315F6}"/>
              </a:ext>
            </a:extLst>
          </p:cNvPr>
          <p:cNvSpPr txBox="1"/>
          <p:nvPr/>
        </p:nvSpPr>
        <p:spPr>
          <a:xfrm>
            <a:off x="8471626" y="875515"/>
            <a:ext cx="2827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得到不同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downsampling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下的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patch</a:t>
            </a:r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Attention map,</a:t>
            </a:r>
          </a:p>
          <a:p>
            <a:pPr algn="ctr"/>
            <a:r>
              <a:rPr lang="zh-TW" altLang="en-US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稱作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W-MSA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4A7D3956-D6AA-7124-E40E-79D38B1F38F9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1444590" y="4180002"/>
            <a:ext cx="3300" cy="47663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接點 129">
            <a:extLst>
              <a:ext uri="{FF2B5EF4-FFF2-40B4-BE49-F238E27FC236}">
                <a16:creationId xmlns:a16="http://schemas.microsoft.com/office/drawing/2014/main" id="{73E8DDD0-6A1C-15C8-4F21-4C64EFD4D935}"/>
              </a:ext>
            </a:extLst>
          </p:cNvPr>
          <p:cNvCxnSpPr>
            <a:cxnSpLocks/>
          </p:cNvCxnSpPr>
          <p:nvPr/>
        </p:nvCxnSpPr>
        <p:spPr>
          <a:xfrm>
            <a:off x="3514951" y="2057795"/>
            <a:ext cx="557048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流程圖: 或 22">
            <a:extLst>
              <a:ext uri="{FF2B5EF4-FFF2-40B4-BE49-F238E27FC236}">
                <a16:creationId xmlns:a16="http://schemas.microsoft.com/office/drawing/2014/main" id="{B6F839DA-22D9-9324-87FB-DB187B737501}"/>
              </a:ext>
            </a:extLst>
          </p:cNvPr>
          <p:cNvSpPr/>
          <p:nvPr/>
        </p:nvSpPr>
        <p:spPr>
          <a:xfrm>
            <a:off x="10198027" y="4036283"/>
            <a:ext cx="671528" cy="671528"/>
          </a:xfrm>
          <a:prstGeom prst="flowChartOr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4" name="直線接點 133">
            <a:extLst>
              <a:ext uri="{FF2B5EF4-FFF2-40B4-BE49-F238E27FC236}">
                <a16:creationId xmlns:a16="http://schemas.microsoft.com/office/drawing/2014/main" id="{59ED14AA-8802-461B-5C5F-986BAA987727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9697681" y="3734124"/>
            <a:ext cx="500346" cy="637923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E1238A3B-EF34-8349-3812-52724F4E7A40}"/>
              </a:ext>
            </a:extLst>
          </p:cNvPr>
          <p:cNvSpPr txBox="1"/>
          <p:nvPr/>
        </p:nvSpPr>
        <p:spPr>
          <a:xfrm>
            <a:off x="9856236" y="3096401"/>
            <a:ext cx="122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 </a:t>
            </a:r>
            <a:r>
              <a:rPr lang="en-US" altLang="zh-TW" dirty="0" err="1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Concat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783F153C-BA02-9FA7-B806-7DA0495226E6}"/>
              </a:ext>
            </a:extLst>
          </p:cNvPr>
          <p:cNvCxnSpPr>
            <a:cxnSpLocks/>
            <a:stCxn id="96" idx="3"/>
          </p:cNvCxnSpPr>
          <p:nvPr/>
        </p:nvCxnSpPr>
        <p:spPr>
          <a:xfrm>
            <a:off x="8935063" y="2106115"/>
            <a:ext cx="877613" cy="0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接點 135">
            <a:extLst>
              <a:ext uri="{FF2B5EF4-FFF2-40B4-BE49-F238E27FC236}">
                <a16:creationId xmlns:a16="http://schemas.microsoft.com/office/drawing/2014/main" id="{750FAC3D-B12C-DD8D-7E5C-9A3A054432CD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9760884" y="2094405"/>
            <a:ext cx="772907" cy="1941878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0F8A3AFC-4977-6833-F5BC-C59C1BCB63DA}"/>
              </a:ext>
            </a:extLst>
          </p:cNvPr>
          <p:cNvSpPr txBox="1"/>
          <p:nvPr/>
        </p:nvSpPr>
        <p:spPr>
          <a:xfrm>
            <a:off x="10853172" y="383019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 </a:t>
            </a:r>
            <a:r>
              <a:rPr lang="en-US" altLang="zh-TW" dirty="0">
                <a:solidFill>
                  <a:schemeClr val="accent6">
                    <a:lumMod val="75000"/>
                  </a:schemeClr>
                </a:solidFill>
                <a:ea typeface="標楷體" panose="03000509000000000000" pitchFamily="65" charset="-120"/>
              </a:rPr>
              <a:t>LN, MLP</a:t>
            </a:r>
            <a:endParaRPr lang="zh-TW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62836C3A-216E-9CE7-75B3-5CA8B52F24F2}"/>
              </a:ext>
            </a:extLst>
          </p:cNvPr>
          <p:cNvSpPr/>
          <p:nvPr/>
        </p:nvSpPr>
        <p:spPr>
          <a:xfrm>
            <a:off x="10649071" y="5412217"/>
            <a:ext cx="1420011" cy="13084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D42ED0F6-BA60-20F2-7ACA-399C887A10F5}"/>
              </a:ext>
            </a:extLst>
          </p:cNvPr>
          <p:cNvSpPr txBox="1"/>
          <p:nvPr/>
        </p:nvSpPr>
        <p:spPr>
          <a:xfrm>
            <a:off x="10740948" y="5855308"/>
            <a:ext cx="127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>
                <a:ea typeface="標楷體" panose="03000509000000000000" pitchFamily="65" charset="-120"/>
              </a:rPr>
              <a:t>SW-MSA</a:t>
            </a:r>
            <a:endParaRPr lang="zh-TW" altLang="en-US" sz="2400" dirty="0"/>
          </a:p>
        </p:txBody>
      </p:sp>
      <p:cxnSp>
        <p:nvCxnSpPr>
          <p:cNvPr id="140" name="直線接點 139">
            <a:extLst>
              <a:ext uri="{FF2B5EF4-FFF2-40B4-BE49-F238E27FC236}">
                <a16:creationId xmlns:a16="http://schemas.microsoft.com/office/drawing/2014/main" id="{9490903A-7888-D520-48CD-2A1276F97455}"/>
              </a:ext>
            </a:extLst>
          </p:cNvPr>
          <p:cNvCxnSpPr>
            <a:cxnSpLocks/>
            <a:endCxn id="138" idx="0"/>
          </p:cNvCxnSpPr>
          <p:nvPr/>
        </p:nvCxnSpPr>
        <p:spPr>
          <a:xfrm>
            <a:off x="11359077" y="4372047"/>
            <a:ext cx="0" cy="104017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線接點 140">
            <a:extLst>
              <a:ext uri="{FF2B5EF4-FFF2-40B4-BE49-F238E27FC236}">
                <a16:creationId xmlns:a16="http://schemas.microsoft.com/office/drawing/2014/main" id="{3E3B40A2-E386-900B-0BE1-E9E56CE4D808}"/>
              </a:ext>
            </a:extLst>
          </p:cNvPr>
          <p:cNvCxnSpPr>
            <a:cxnSpLocks/>
          </p:cNvCxnSpPr>
          <p:nvPr/>
        </p:nvCxnSpPr>
        <p:spPr>
          <a:xfrm>
            <a:off x="11359076" y="6720673"/>
            <a:ext cx="0" cy="727124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接點 141">
            <a:extLst>
              <a:ext uri="{FF2B5EF4-FFF2-40B4-BE49-F238E27FC236}">
                <a16:creationId xmlns:a16="http://schemas.microsoft.com/office/drawing/2014/main" id="{79D9A370-8930-76AA-7121-15534F3A425D}"/>
              </a:ext>
            </a:extLst>
          </p:cNvPr>
          <p:cNvCxnSpPr>
            <a:cxnSpLocks/>
          </p:cNvCxnSpPr>
          <p:nvPr/>
        </p:nvCxnSpPr>
        <p:spPr>
          <a:xfrm flipV="1">
            <a:off x="2153593" y="5348252"/>
            <a:ext cx="577381" cy="6991"/>
          </a:xfrm>
          <a:prstGeom prst="line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接點 142">
            <a:extLst>
              <a:ext uri="{FF2B5EF4-FFF2-40B4-BE49-F238E27FC236}">
                <a16:creationId xmlns:a16="http://schemas.microsoft.com/office/drawing/2014/main" id="{49215086-8F6D-C31D-0865-CB162E20F235}"/>
              </a:ext>
            </a:extLst>
          </p:cNvPr>
          <p:cNvCxnSpPr>
            <a:cxnSpLocks/>
          </p:cNvCxnSpPr>
          <p:nvPr/>
        </p:nvCxnSpPr>
        <p:spPr>
          <a:xfrm>
            <a:off x="2730974" y="4014858"/>
            <a:ext cx="0" cy="13587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接點 143">
            <a:extLst>
              <a:ext uri="{FF2B5EF4-FFF2-40B4-BE49-F238E27FC236}">
                <a16:creationId xmlns:a16="http://schemas.microsoft.com/office/drawing/2014/main" id="{DA4C34EC-CA7E-3793-1F40-D357656B1895}"/>
              </a:ext>
            </a:extLst>
          </p:cNvPr>
          <p:cNvCxnSpPr>
            <a:cxnSpLocks/>
          </p:cNvCxnSpPr>
          <p:nvPr/>
        </p:nvCxnSpPr>
        <p:spPr>
          <a:xfrm>
            <a:off x="2730974" y="4036283"/>
            <a:ext cx="842267" cy="3103"/>
          </a:xfrm>
          <a:prstGeom prst="line">
            <a:avLst/>
          </a:prstGeom>
          <a:ln w="571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507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3F874C8-B0F4-A2F1-6A85-09AB23FC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6956"/>
            <a:ext cx="10515600" cy="814773"/>
          </a:xfrm>
        </p:spPr>
        <p:txBody>
          <a:bodyPr/>
          <a:lstStyle/>
          <a:p>
            <a:pPr algn="ctr"/>
            <a:r>
              <a:rPr lang="en-US" altLang="zh-TW" dirty="0">
                <a:latin typeface="+mn-lt"/>
              </a:rPr>
              <a:t>Shifted Window(</a:t>
            </a:r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) Spirit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BEB2C3-C0F9-CEF9-98BD-AB3BBD099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89" y="1303284"/>
            <a:ext cx="11606132" cy="5538562"/>
          </a:xfrm>
        </p:spPr>
        <p:txBody>
          <a:bodyPr/>
          <a:lstStyle/>
          <a:p>
            <a:r>
              <a:rPr lang="en-US" altLang="zh-TW" dirty="0"/>
              <a:t>Shifted Window (</a:t>
            </a:r>
            <a:r>
              <a:rPr lang="en-US" altLang="zh-TW" dirty="0" err="1"/>
              <a:t>Swin</a:t>
            </a:r>
            <a:r>
              <a:rPr lang="en-US" altLang="zh-TW" dirty="0"/>
              <a:t>):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因為在</a:t>
            </a:r>
            <a:r>
              <a:rPr lang="en-US" altLang="zh-TW" dirty="0"/>
              <a:t>Transformer block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對於</a:t>
            </a:r>
            <a:r>
              <a:rPr lang="en-US" altLang="zh-TW" dirty="0"/>
              <a:t>patch size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取樣不同</a:t>
            </a:r>
            <a:r>
              <a:rPr lang="en-US" altLang="zh-TW" dirty="0"/>
              <a:t>size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/>
              <a:t>patch, W-MSA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只會對單一模塊進行</a:t>
            </a:r>
            <a:r>
              <a:rPr lang="en-US" altLang="zh-TW" dirty="0"/>
              <a:t>Self-attention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所以</a:t>
            </a:r>
            <a:r>
              <a:rPr lang="en-US" altLang="zh-TW" dirty="0"/>
              <a:t>Window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之間是無法交換訊息的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因此提出</a:t>
            </a:r>
            <a:r>
              <a:rPr lang="en-US" altLang="zh-TW" dirty="0"/>
              <a:t>Shift window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概念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也因此有</a:t>
            </a:r>
            <a:r>
              <a:rPr lang="en-US" altLang="zh-TW" dirty="0"/>
              <a:t>SW-MSA block.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4D19225-0895-9585-C933-9840684D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5930"/>
            <a:ext cx="8335049" cy="33902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E0C428F-60D0-D278-6724-88B7F5CCF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0" y="5366992"/>
            <a:ext cx="4394131" cy="18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623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3CD877-0B11-CA86-0416-F1252EB7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24" y="204597"/>
            <a:ext cx="10515600" cy="48895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>
                <a:latin typeface="+mn-lt"/>
              </a:rPr>
              <a:t>Shifted Window(</a:t>
            </a:r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) Spirit</a:t>
            </a:r>
            <a:endParaRPr lang="zh-TW" altLang="en-US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2D4B6FE-C730-B603-3588-82B661FA72D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615" y="835390"/>
                <a:ext cx="12076386" cy="6006456"/>
              </a:xfrm>
            </p:spPr>
            <p:txBody>
              <a:bodyPr>
                <a:normAutofit/>
              </a:bodyPr>
              <a:lstStyle/>
              <a:p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從</a:t>
                </a:r>
                <a:r>
                  <a:rPr lang="en-US" altLang="zh-TW" sz="2400" dirty="0"/>
                  <a:t>Layer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l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到</a:t>
                </a:r>
                <a:r>
                  <a:rPr lang="en-US" altLang="zh-TW" sz="2400" dirty="0"/>
                  <a:t>Layer l+1 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過程就是進入</a:t>
                </a:r>
                <a:r>
                  <a:rPr lang="en-US" altLang="zh-TW" sz="2400" dirty="0"/>
                  <a:t>SW-MSA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過程</a:t>
                </a:r>
                <a:r>
                  <a:rPr lang="en-US" altLang="zh-TW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我們發現在</a:t>
                </a:r>
                <a:r>
                  <a:rPr lang="en-US" altLang="zh-TW" sz="2400" dirty="0"/>
                  <a:t>SW-MSA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altLang="zh-TW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TW" altLang="en-US" sz="2400" dirty="0"/>
                  <a:t> </a:t>
                </a:r>
                <a:r>
                  <a:rPr lang="en-US" altLang="zh-TW" sz="2400" dirty="0"/>
                  <a:t>window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橫跨前個</a:t>
                </a:r>
                <a:r>
                  <a:rPr lang="en-US" altLang="zh-TW" sz="2400" dirty="0"/>
                  <a:t>Layer</a:t>
                </a:r>
                <a:r>
                  <a:rPr lang="zh-TW" altLang="en-US" sz="2400" dirty="0"/>
                  <a:t> </a:t>
                </a:r>
                <a:r>
                  <a:rPr lang="en-US" altLang="zh-TW" sz="2400" dirty="0"/>
                  <a:t>l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altLang="zh-TW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TW" altLang="en-US" sz="2400" b="1" dirty="0"/>
                  <a:t> </a:t>
                </a:r>
                <a:r>
                  <a:rPr lang="en-US" altLang="zh-TW" sz="2400" b="1" dirty="0"/>
                  <a:t>,</a:t>
                </a:r>
                <a:r>
                  <a:rPr lang="en-US" altLang="zh-TW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altLang="zh-TW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TW" altLang="en-US" sz="2400" b="1" dirty="0"/>
                  <a:t> </a:t>
                </a:r>
                <a:r>
                  <a:rPr lang="en-US" altLang="zh-TW" sz="2400" dirty="0"/>
                  <a:t>window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資訊</a:t>
                </a:r>
                <a:r>
                  <a:rPr lang="zh-TW" altLang="en-US" sz="2400" dirty="0"/>
                  <a:t> </a:t>
                </a:r>
                <a:endParaRPr lang="en-US" altLang="zh-TW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  <m:sub>
                        <m:r>
                          <a:rPr lang="en-US" altLang="zh-TW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b>
                    </m:sSub>
                  </m:oMath>
                </a14:m>
                <a:r>
                  <a:rPr lang="zh-TW" altLang="en-US" sz="2400" b="1" dirty="0"/>
                  <a:t> </a:t>
                </a:r>
                <a:r>
                  <a:rPr lang="en-US" altLang="zh-TW" sz="2400" dirty="0"/>
                  <a:t>window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橫跨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altLang="zh-TW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zh-TW" altLang="en-US" sz="2400" b="1" dirty="0"/>
                  <a:t> </a:t>
                </a:r>
                <a:r>
                  <a:rPr lang="en-US" altLang="zh-TW" sz="2400" b="1" dirty="0"/>
                  <a:t>,</a:t>
                </a:r>
                <a:r>
                  <a:rPr lang="en-US" altLang="zh-TW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altLang="zh-TW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altLang="zh-TW" sz="2400" b="1" dirty="0"/>
                  <a:t> ,</a:t>
                </a:r>
                <a:r>
                  <a:rPr lang="en-US" altLang="zh-TW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altLang="zh-TW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altLang="zh-TW" sz="2400" b="1" dirty="0"/>
                  <a:t> ,</a:t>
                </a:r>
                <a:r>
                  <a:rPr lang="en-US" altLang="zh-TW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altLang="zh-TW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b>
                    </m:sSub>
                  </m:oMath>
                </a14:m>
                <a:r>
                  <a:rPr lang="zh-TW" altLang="en-US" sz="2400" b="1" dirty="0"/>
                  <a:t> </a:t>
                </a:r>
                <a:r>
                  <a:rPr lang="en-US" altLang="zh-TW" sz="2400" dirty="0"/>
                  <a:t>window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資訊</a:t>
                </a:r>
                <a:r>
                  <a:rPr lang="en-US" altLang="zh-TW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依此類推</a:t>
                </a:r>
                <a:r>
                  <a:rPr lang="en-US" altLang="zh-TW" sz="2400" dirty="0"/>
                  <a:t>…</a:t>
                </a:r>
              </a:p>
              <a:p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因此進到</a:t>
                </a:r>
                <a:r>
                  <a:rPr lang="en-US" altLang="zh-TW" sz="2400" dirty="0"/>
                  <a:t>SW-MSA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</a:t>
                </a:r>
                <a:r>
                  <a:rPr lang="en-US" altLang="zh-TW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各個</a:t>
                </a:r>
                <a:r>
                  <a:rPr lang="en-US" altLang="zh-TW" sz="2400" dirty="0"/>
                  <a:t>Patch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就會彼此分享前一個</a:t>
                </a:r>
                <a:r>
                  <a:rPr lang="en-US" altLang="zh-TW" sz="2400" dirty="0"/>
                  <a:t>Layer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資訊</a:t>
                </a:r>
                <a:r>
                  <a:rPr lang="en-US" altLang="zh-TW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這就是</a:t>
                </a:r>
                <a:r>
                  <a:rPr lang="en-US" altLang="zh-TW" sz="2400" dirty="0"/>
                  <a:t>SW-MSA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的目的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02D4B6FE-C730-B603-3588-82B661FA72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615" y="835390"/>
                <a:ext cx="12076386" cy="6006456"/>
              </a:xfrm>
              <a:blipFill>
                <a:blip r:embed="rId2"/>
                <a:stretch>
                  <a:fillRect l="-707" t="-1523" r="-4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>
            <a:extLst>
              <a:ext uri="{FF2B5EF4-FFF2-40B4-BE49-F238E27FC236}">
                <a16:creationId xmlns:a16="http://schemas.microsoft.com/office/drawing/2014/main" id="{01D3DADF-2483-C604-14F6-11B58E2A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46" y="2697603"/>
            <a:ext cx="11472451" cy="4666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3E12B7CE-8B2D-6A96-9DE8-1A59AFCC818C}"/>
                  </a:ext>
                </a:extLst>
              </p:cNvPr>
              <p:cNvSpPr txBox="1"/>
              <p:nvPr/>
            </p:nvSpPr>
            <p:spPr>
              <a:xfrm>
                <a:off x="1389367" y="4100492"/>
                <a:ext cx="105535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8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altLang="zh-TW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3E12B7CE-8B2D-6A96-9DE8-1A59AFCC8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9367" y="4100492"/>
                <a:ext cx="1055353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BE4C7D7-0F28-2874-EB77-9A7C3982EC99}"/>
                  </a:ext>
                </a:extLst>
              </p:cNvPr>
              <p:cNvSpPr txBox="1"/>
              <p:nvPr/>
            </p:nvSpPr>
            <p:spPr>
              <a:xfrm>
                <a:off x="3180515" y="4073802"/>
                <a:ext cx="10553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8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altLang="zh-TW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9BE4C7D7-0F28-2874-EB77-9A7C3982EC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515" y="4073802"/>
                <a:ext cx="1055354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7D0E6EB-5BA9-72A8-E195-6993ECCC9BF2}"/>
                  </a:ext>
                </a:extLst>
              </p:cNvPr>
              <p:cNvSpPr txBox="1"/>
              <p:nvPr/>
            </p:nvSpPr>
            <p:spPr>
              <a:xfrm>
                <a:off x="1375132" y="5934714"/>
                <a:ext cx="10553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8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altLang="zh-TW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07D0E6EB-5BA9-72A8-E195-6993ECCC9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132" y="5934714"/>
                <a:ext cx="1055354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D8B078D-2B12-A9EB-B76D-867E34C7FFFA}"/>
                  </a:ext>
                </a:extLst>
              </p:cNvPr>
              <p:cNvSpPr txBox="1"/>
              <p:nvPr/>
            </p:nvSpPr>
            <p:spPr>
              <a:xfrm>
                <a:off x="3180515" y="5949583"/>
                <a:ext cx="10553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8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b>
                          <m:r>
                            <a:rPr lang="en-US" altLang="zh-TW" sz="48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9D8B078D-2B12-A9EB-B76D-867E34C7FF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515" y="5949583"/>
                <a:ext cx="1055354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1350FB2-0A1E-FA84-7041-97790E878CBC}"/>
                  </a:ext>
                </a:extLst>
              </p:cNvPr>
              <p:cNvSpPr txBox="1"/>
              <p:nvPr/>
            </p:nvSpPr>
            <p:spPr>
              <a:xfrm>
                <a:off x="5221900" y="3719859"/>
                <a:ext cx="88723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1350FB2-0A1E-FA84-7041-97790E878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900" y="3719859"/>
                <a:ext cx="88723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8F5B019-C443-F3AE-1CAB-ED36ABF99F95}"/>
                  </a:ext>
                </a:extLst>
              </p:cNvPr>
              <p:cNvSpPr txBox="1"/>
              <p:nvPr/>
            </p:nvSpPr>
            <p:spPr>
              <a:xfrm>
                <a:off x="6651547" y="3719859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8F5B019-C443-F3AE-1CAB-ED36ABF9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547" y="3719859"/>
                <a:ext cx="88723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51557168-2B40-51B0-3CC6-6A9DA3F0A8C2}"/>
                  </a:ext>
                </a:extLst>
              </p:cNvPr>
              <p:cNvSpPr txBox="1"/>
              <p:nvPr/>
            </p:nvSpPr>
            <p:spPr>
              <a:xfrm>
                <a:off x="7886513" y="3719859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51557168-2B40-51B0-3CC6-6A9DA3F0A8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513" y="3719859"/>
                <a:ext cx="88723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39D5B40-DDDF-AEF4-8876-969A214603BF}"/>
                  </a:ext>
                </a:extLst>
              </p:cNvPr>
              <p:cNvSpPr txBox="1"/>
              <p:nvPr/>
            </p:nvSpPr>
            <p:spPr>
              <a:xfrm>
                <a:off x="5221900" y="5096058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239D5B40-DDDF-AEF4-8876-969A214603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900" y="5096058"/>
                <a:ext cx="887230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0E85A98-89EC-B094-DD4D-80D9939BBC31}"/>
                  </a:ext>
                </a:extLst>
              </p:cNvPr>
              <p:cNvSpPr txBox="1"/>
              <p:nvPr/>
            </p:nvSpPr>
            <p:spPr>
              <a:xfrm>
                <a:off x="6651547" y="5119658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E0E85A98-89EC-B094-DD4D-80D9939BB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547" y="5119658"/>
                <a:ext cx="887230" cy="707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40E588E-3B03-27F8-F565-3B86529B117E}"/>
                  </a:ext>
                </a:extLst>
              </p:cNvPr>
              <p:cNvSpPr txBox="1"/>
              <p:nvPr/>
            </p:nvSpPr>
            <p:spPr>
              <a:xfrm>
                <a:off x="7881021" y="5119658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40E588E-3B03-27F8-F565-3B86529B1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021" y="5119658"/>
                <a:ext cx="887230" cy="70788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DC8D4C11-3D2B-175D-3BB4-F417B106DD12}"/>
                  </a:ext>
                </a:extLst>
              </p:cNvPr>
              <p:cNvSpPr txBox="1"/>
              <p:nvPr/>
            </p:nvSpPr>
            <p:spPr>
              <a:xfrm>
                <a:off x="5220375" y="6438412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DC8D4C11-3D2B-175D-3BB4-F417B106D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375" y="6438412"/>
                <a:ext cx="887230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159B3B3B-D427-4950-2D48-4C0F80C18D3F}"/>
                  </a:ext>
                </a:extLst>
              </p:cNvPr>
              <p:cNvSpPr txBox="1"/>
              <p:nvPr/>
            </p:nvSpPr>
            <p:spPr>
              <a:xfrm>
                <a:off x="6651547" y="6411768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159B3B3B-D427-4950-2D48-4C0F80C18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547" y="6411768"/>
                <a:ext cx="887230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4AB838F-B2D2-40AA-CB37-C63B987AC325}"/>
                  </a:ext>
                </a:extLst>
              </p:cNvPr>
              <p:cNvSpPr txBox="1"/>
              <p:nvPr/>
            </p:nvSpPr>
            <p:spPr>
              <a:xfrm>
                <a:off x="7881459" y="6426637"/>
                <a:ext cx="88723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e>
                        <m:sub>
                          <m:r>
                            <a:rPr lang="en-US" altLang="zh-TW" sz="4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b>
                      </m:sSub>
                    </m:oMath>
                  </m:oMathPara>
                </a14:m>
                <a:endParaRPr lang="zh-TW" altLang="en-US" sz="4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A4AB838F-B2D2-40AA-CB37-C63B987AC3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459" y="6426637"/>
                <a:ext cx="887230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字方塊 22">
            <a:extLst>
              <a:ext uri="{FF2B5EF4-FFF2-40B4-BE49-F238E27FC236}">
                <a16:creationId xmlns:a16="http://schemas.microsoft.com/office/drawing/2014/main" id="{345D9601-9314-A949-7FA3-8CEC55F5B2DB}"/>
              </a:ext>
            </a:extLst>
          </p:cNvPr>
          <p:cNvSpPr txBox="1"/>
          <p:nvPr/>
        </p:nvSpPr>
        <p:spPr>
          <a:xfrm>
            <a:off x="6588857" y="7133145"/>
            <a:ext cx="127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SW-MSA</a:t>
            </a:r>
            <a:endParaRPr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1AFB72E-16F9-1669-7B23-070D5995305D}"/>
              </a:ext>
            </a:extLst>
          </p:cNvPr>
          <p:cNvSpPr txBox="1"/>
          <p:nvPr/>
        </p:nvSpPr>
        <p:spPr>
          <a:xfrm>
            <a:off x="2260360" y="7134523"/>
            <a:ext cx="113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W-MSA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5469815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BB6815-735D-84DB-3B72-F1859CAB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695"/>
            <a:ext cx="10515600" cy="720180"/>
          </a:xfrm>
        </p:spPr>
        <p:txBody>
          <a:bodyPr/>
          <a:lstStyle/>
          <a:p>
            <a:pPr algn="ctr"/>
            <a:r>
              <a:rPr lang="en-US" altLang="zh-TW" dirty="0">
                <a:latin typeface="+mn-lt"/>
              </a:rPr>
              <a:t>Patch Merging Block</a:t>
            </a:r>
            <a:endParaRPr lang="zh-TW" altLang="en-US" dirty="0">
              <a:latin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5ED602-5601-B340-DAE1-4D91E825D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5876"/>
            <a:ext cx="12192000" cy="6055970"/>
          </a:xfrm>
        </p:spPr>
        <p:txBody>
          <a:bodyPr>
            <a:normAutofit/>
          </a:bodyPr>
          <a:lstStyle/>
          <a:p>
            <a:r>
              <a:rPr lang="en-US" altLang="zh-TW" dirty="0"/>
              <a:t>Block : Patch Merging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假設輸入</a:t>
            </a:r>
            <a:r>
              <a:rPr lang="en-US" altLang="zh-TW" dirty="0"/>
              <a:t>Patch Merging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的是一個</a:t>
            </a:r>
            <a:r>
              <a:rPr lang="en-US" altLang="zh-TW" dirty="0"/>
              <a:t>4x4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大小的單個</a:t>
            </a:r>
            <a:r>
              <a:rPr lang="en-US" altLang="zh-TW" dirty="0"/>
              <a:t>channel feature map</a:t>
            </a:r>
            <a:r>
              <a:rPr lang="zh-TW" altLang="en-US" dirty="0"/>
              <a:t>，</a:t>
            </a:r>
            <a:r>
              <a:rPr lang="en-US" altLang="zh-TW" dirty="0"/>
              <a:t>Patch Merging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會將每個</a:t>
            </a:r>
            <a:r>
              <a:rPr lang="en-US" altLang="zh-TW" dirty="0"/>
              <a:t>2x2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的相鄰</a:t>
            </a:r>
            <a:r>
              <a:rPr lang="en-US" altLang="zh-TW" dirty="0"/>
              <a:t>pixels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劃分為一個</a:t>
            </a:r>
            <a:r>
              <a:rPr lang="en-US" altLang="zh-TW" dirty="0"/>
              <a:t>patch</a:t>
            </a:r>
            <a:r>
              <a:rPr lang="zh-TW" altLang="en-US" dirty="0"/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然後將每個</a:t>
            </a:r>
            <a:r>
              <a:rPr lang="en-US" altLang="zh-TW" dirty="0"/>
              <a:t>patch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中相同位置（同一颜色）像素給拼在一起就得到了</a:t>
            </a:r>
            <a:r>
              <a:rPr lang="en-US" altLang="zh-TW" dirty="0"/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dirty="0"/>
              <a:t>feature map</a:t>
            </a:r>
            <a:r>
              <a:rPr lang="zh-TW" altLang="en-US" dirty="0"/>
              <a:t>。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接著將這四個</a:t>
            </a:r>
            <a:r>
              <a:rPr lang="en-US" altLang="zh-TW" dirty="0"/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在深度方向進行</a:t>
            </a:r>
            <a:r>
              <a:rPr lang="en-US" altLang="zh-TW" dirty="0" err="1"/>
              <a:t>concat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拼接，然後在通過一個</a:t>
            </a:r>
            <a:r>
              <a:rPr lang="en-US" altLang="zh-TW" dirty="0" err="1"/>
              <a:t>LayerNorm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層。最後通過一個</a:t>
            </a:r>
            <a:r>
              <a:rPr lang="en-US" altLang="zh-TW" dirty="0"/>
              <a:t>Fully connected layer</a:t>
            </a:r>
            <a:r>
              <a:rPr lang="zh-TW" altLang="en-US" dirty="0"/>
              <a:t> 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f</a:t>
            </a:r>
            <a:r>
              <a:rPr lang="en-US" altLang="zh-TW" dirty="0"/>
              <a:t>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的深度方向做線性變化，將</a:t>
            </a:r>
            <a:r>
              <a:rPr lang="en-US" altLang="zh-TW" dirty="0"/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的深度由</a:t>
            </a:r>
            <a:r>
              <a:rPr lang="en-US" altLang="zh-TW" dirty="0"/>
              <a:t>C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變成</a:t>
            </a:r>
            <a:r>
              <a:rPr lang="en-US" altLang="zh-TW" dirty="0"/>
              <a:t>C/2</a:t>
            </a:r>
            <a:r>
              <a:rPr lang="zh-TW" altLang="en-US" dirty="0"/>
              <a:t>。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通過這個簡單的例子可以看出，通過</a:t>
            </a:r>
            <a:r>
              <a:rPr lang="en-US" altLang="zh-TW" dirty="0"/>
              <a:t>Patch Merging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層後</a:t>
            </a:r>
            <a:r>
              <a:rPr lang="zh-TW" altLang="en-US" dirty="0"/>
              <a:t>，</a:t>
            </a:r>
            <a:r>
              <a:rPr lang="en-US" altLang="zh-TW" dirty="0"/>
              <a:t>feature map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的高和宽會減半，深度會翻倍。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CB08E1A-1338-5C44-B378-2B262E9A6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60" y="4053702"/>
            <a:ext cx="6432592" cy="354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07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BAF2E7-874D-B0CC-E60C-91353DF4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179"/>
            <a:ext cx="10515600" cy="867325"/>
          </a:xfrm>
        </p:spPr>
        <p:txBody>
          <a:bodyPr/>
          <a:lstStyle/>
          <a:p>
            <a:pPr algn="ctr"/>
            <a:r>
              <a:rPr lang="en-US" altLang="zh-TW" dirty="0"/>
              <a:t>Performance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A7AF44-C723-00BE-F031-987DE1C8F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21" y="693684"/>
            <a:ext cx="11935357" cy="6148162"/>
          </a:xfrm>
        </p:spPr>
        <p:txBody>
          <a:bodyPr/>
          <a:lstStyle/>
          <a:p>
            <a:r>
              <a:rPr lang="en-US" altLang="zh-TW" dirty="0"/>
              <a:t>Performance: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可以發現</a:t>
            </a:r>
            <a:r>
              <a:rPr lang="en-US" altLang="zh-TW" dirty="0" err="1"/>
              <a:t>Swin</a:t>
            </a:r>
            <a:r>
              <a:rPr lang="en-US" altLang="zh-TW" dirty="0"/>
              <a:t>-Transformer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的運算量</a:t>
            </a:r>
            <a:r>
              <a:rPr lang="en-US" altLang="zh-TW" dirty="0"/>
              <a:t>(#para)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en-US" altLang="zh-TW" dirty="0"/>
              <a:t>Vision-Transformer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運算量少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可以發現</a:t>
            </a:r>
            <a:r>
              <a:rPr lang="en-US" altLang="zh-TW" dirty="0" err="1"/>
              <a:t>Swin</a:t>
            </a:r>
            <a:r>
              <a:rPr lang="en-US" altLang="zh-TW" dirty="0"/>
              <a:t>-Transformer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/>
              <a:t>Accuracy (acc)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en-US" altLang="zh-TW" dirty="0"/>
              <a:t>Vision-Transformer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可以發現</a:t>
            </a:r>
            <a:r>
              <a:rPr lang="en-US" altLang="zh-TW" dirty="0" err="1">
                <a:ea typeface="標楷體" panose="03000509000000000000" pitchFamily="65" charset="-120"/>
              </a:rPr>
              <a:t>Swin</a:t>
            </a:r>
            <a:r>
              <a:rPr lang="en-US" altLang="zh-TW" dirty="0">
                <a:ea typeface="標楷體" panose="03000509000000000000" pitchFamily="65" charset="-120"/>
              </a:rPr>
              <a:t>-Transformer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的吞吐量</a:t>
            </a:r>
            <a:r>
              <a:rPr lang="en-US" altLang="zh-TW" dirty="0">
                <a:ea typeface="標楷體" panose="03000509000000000000" pitchFamily="65" charset="-120"/>
              </a:rPr>
              <a:t>(Throughput)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比</a:t>
            </a:r>
            <a:r>
              <a:rPr lang="en-US" altLang="zh-TW" dirty="0"/>
              <a:t>Vision-Transformer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高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3D9EAD-B492-B685-098D-CF2DE0EF1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3" y="3159022"/>
            <a:ext cx="5825000" cy="42243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A24448B-1A11-245D-A519-716060A57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83" y="3233903"/>
            <a:ext cx="5865904" cy="27817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57A5B8F-675A-D1E4-1374-26FE42930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81" y="6286425"/>
            <a:ext cx="5712836" cy="8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764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898134-4EBD-C4FA-FB82-53FEDF8B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456" y="160425"/>
            <a:ext cx="10515600" cy="772620"/>
          </a:xfrm>
        </p:spPr>
        <p:txBody>
          <a:bodyPr/>
          <a:lstStyle/>
          <a:p>
            <a:pPr algn="ctr"/>
            <a:r>
              <a:rPr lang="en-US" altLang="zh-TW" dirty="0" err="1">
                <a:latin typeface="+mn-lt"/>
              </a:rPr>
              <a:t>Swin</a:t>
            </a:r>
            <a:r>
              <a:rPr lang="en-US" altLang="zh-TW" dirty="0">
                <a:latin typeface="+mn-lt"/>
              </a:rPr>
              <a:t> 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計算量分析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46DB67-DCEE-EDDF-11C1-2B942F9DB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001950"/>
            <a:ext cx="11039475" cy="5839896"/>
          </a:xfrm>
        </p:spPr>
        <p:txBody>
          <a:bodyPr/>
          <a:lstStyle/>
          <a:p>
            <a:r>
              <a:rPr lang="en-US" altLang="zh-TW" sz="2400" dirty="0" err="1"/>
              <a:t>Swin</a:t>
            </a:r>
            <a:r>
              <a:rPr lang="en-US" altLang="zh-TW" sz="2400" dirty="0"/>
              <a:t> Transformer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引進</a:t>
            </a:r>
            <a:r>
              <a:rPr lang="en-US" altLang="zh-TW" sz="2400" dirty="0"/>
              <a:t>W-MSA</a:t>
            </a:r>
            <a:r>
              <a:rPr lang="zh-TW" altLang="en-US" sz="2400" dirty="0"/>
              <a:t> </a:t>
            </a:r>
            <a:r>
              <a:rPr lang="en-US" altLang="zh-TW" sz="2400" dirty="0"/>
              <a:t>block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就是為了解決</a:t>
            </a:r>
            <a:r>
              <a:rPr lang="en-US" altLang="zh-TW" sz="2400" dirty="0"/>
              <a:t>Vision Transformer</a:t>
            </a:r>
          </a:p>
          <a:p>
            <a:pPr marL="0" indent="0">
              <a:buNone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計算量高的問題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dirty="0"/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首先複習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Self-Attention Mechanism Flowchart:</a:t>
            </a: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E281DEE-DDAB-1D36-C5AE-F171AEFD5C60}"/>
              </a:ext>
            </a:extLst>
          </p:cNvPr>
          <p:cNvSpPr/>
          <p:nvPr/>
        </p:nvSpPr>
        <p:spPr>
          <a:xfrm>
            <a:off x="845456" y="4427672"/>
            <a:ext cx="1548962" cy="13779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942096" y="3748616"/>
            <a:ext cx="94671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6690099" y="4225096"/>
                <a:ext cx="3797835" cy="896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Formula :</a:t>
                </a:r>
                <a:r>
                  <a:rPr lang="en-US" altLang="zh-TW" sz="1600" b="0" dirty="0">
                    <a:solidFill>
                      <a:srgbClr val="FF0000"/>
                    </a:solidFill>
                  </a:rPr>
                  <a:t> </a:t>
                </a:r>
                <a:endParaRPr lang="en-US" altLang="zh-TW" sz="16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𝐴𝑡𝑡𝑒𝑛𝑡𝑖𝑜𝑛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𝑆𝑜𝑓𝑡𝑀𝑎𝑥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0099" y="4225096"/>
                <a:ext cx="3797835" cy="896912"/>
              </a:xfrm>
              <a:prstGeom prst="rect">
                <a:avLst/>
              </a:prstGeom>
              <a:blipFill>
                <a:blip r:embed="rId2"/>
                <a:stretch>
                  <a:fillRect t="-272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088079" y="4884338"/>
                <a:ext cx="1172117" cy="65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Patch size </a:t>
                </a:r>
              </a:p>
              <a:p>
                <a:pPr algn="ctr"/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79" y="4884338"/>
                <a:ext cx="1172117" cy="651269"/>
              </a:xfrm>
              <a:prstGeom prst="rect">
                <a:avLst/>
              </a:prstGeom>
              <a:blipFill>
                <a:blip r:embed="rId3"/>
                <a:stretch>
                  <a:fillRect l="-3627" t="-4673" r="-36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/>
          <p:cNvSpPr txBox="1"/>
          <p:nvPr/>
        </p:nvSpPr>
        <p:spPr>
          <a:xfrm>
            <a:off x="1111827" y="6045763"/>
            <a:ext cx="11400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h: height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w: width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channel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920563" y="5116630"/>
            <a:ext cx="94671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920563" y="6767290"/>
            <a:ext cx="94671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46F83B9-046D-EFDD-4AF7-9BB4402A4F47}"/>
              </a:ext>
            </a:extLst>
          </p:cNvPr>
          <p:cNvCxnSpPr>
            <a:cxnSpLocks/>
          </p:cNvCxnSpPr>
          <p:nvPr/>
        </p:nvCxnSpPr>
        <p:spPr>
          <a:xfrm>
            <a:off x="2392820" y="5101078"/>
            <a:ext cx="154927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5577E54A-6924-81AA-70FF-89884FAD3C3E}"/>
              </a:ext>
            </a:extLst>
          </p:cNvPr>
          <p:cNvCxnSpPr/>
          <p:nvPr/>
        </p:nvCxnSpPr>
        <p:spPr>
          <a:xfrm>
            <a:off x="3942096" y="3748616"/>
            <a:ext cx="0" cy="30186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2436759" y="4519901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Self-Attention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867273" y="353955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4888806" y="491832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4853016" y="65826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24" y="3219026"/>
            <a:ext cx="769620" cy="105918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44" y="4596662"/>
            <a:ext cx="754380" cy="1051560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51" y="6198088"/>
            <a:ext cx="769620" cy="1059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4217152" y="3328854"/>
                <a:ext cx="607474" cy="37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𝑄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152" y="3328854"/>
                <a:ext cx="607474" cy="3702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4217152" y="4704567"/>
                <a:ext cx="612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152" y="4704567"/>
                <a:ext cx="6128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4217152" y="6358346"/>
                <a:ext cx="6016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152" y="6358346"/>
                <a:ext cx="60164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6687089" y="5185267"/>
            <a:ext cx="3800845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5577E54A-6924-81AA-70FF-89884FAD3C3E}"/>
              </a:ext>
            </a:extLst>
          </p:cNvPr>
          <p:cNvCxnSpPr/>
          <p:nvPr/>
        </p:nvCxnSpPr>
        <p:spPr>
          <a:xfrm>
            <a:off x="6687089" y="3699084"/>
            <a:ext cx="0" cy="30186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字方塊 32"/>
          <p:cNvSpPr txBox="1"/>
          <p:nvPr/>
        </p:nvSpPr>
        <p:spPr>
          <a:xfrm>
            <a:off x="10507720" y="5000601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 Map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6035924" y="3748616"/>
            <a:ext cx="651165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6036620" y="5185267"/>
            <a:ext cx="651165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5988271" y="6717758"/>
            <a:ext cx="698817" cy="992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10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777875"/>
          </a:xfrm>
        </p:spPr>
        <p:txBody>
          <a:bodyPr/>
          <a:lstStyle/>
          <a:p>
            <a:pPr algn="ctr"/>
            <a:r>
              <a:rPr lang="en-US" altLang="zh-TW" dirty="0"/>
              <a:t>Loss function : Cross Entropy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14318"/>
                <a:ext cx="10515600" cy="4831741"/>
              </a:xfrm>
            </p:spPr>
            <p:txBody>
              <a:bodyPr/>
              <a:lstStyle/>
              <a:p>
                <a:r>
                  <a:rPr lang="en-US" altLang="zh-TW" dirty="0"/>
                  <a:t>Common task : Classification</a:t>
                </a:r>
              </a:p>
              <a:p>
                <a:r>
                  <a:rPr lang="en-US" altLang="zh-TW" dirty="0" err="1"/>
                  <a:t>Fomula</a:t>
                </a:r>
                <a:r>
                  <a:rPr lang="en-US" altLang="zh-TW" dirty="0"/>
                  <a:t> :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func>
                          <m:func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TW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d>
                          </m:e>
                        </m:func>
                      </m:e>
                    </m:nary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target for certain class 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prediction for certain class</a:t>
                </a:r>
              </a:p>
              <a:p>
                <a:r>
                  <a:rPr lang="en-US" altLang="zh-TW" dirty="0"/>
                  <a:t>C is the number of classes</a:t>
                </a:r>
              </a:p>
              <a:p>
                <a:r>
                  <a:rPr lang="en-US" altLang="zh-TW" dirty="0"/>
                  <a:t>Prove :</a:t>
                </a:r>
              </a:p>
              <a:p>
                <a:r>
                  <a:rPr lang="en-US" altLang="zh-TW" dirty="0"/>
                  <a:t>&lt;Step.1&gt;: 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First prove the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convex function</a:t>
                </a:r>
              </a:p>
              <a:p>
                <a:pPr marL="0" indent="0">
                  <a:buNone/>
                </a:pPr>
                <a:r>
                  <a:rPr lang="en-US" altLang="zh-TW" dirty="0"/>
                  <a:t>   By the second order derivative,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𝑥𝑥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&gt;0 ,  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∈(0,1]</m:t>
                        </m:r>
                      </m:sub>
                    </m:sSub>
                  </m:oMath>
                </a14:m>
                <a:endParaRPr lang="en-US" altLang="zh-TW" dirty="0"/>
              </a:p>
              <a:p>
                <a:pPr marL="0" indent="0">
                  <a:buNone/>
                </a:pPr>
                <a:r>
                  <a:rPr lang="en-US" altLang="zh-TW" dirty="0"/>
                  <a:t>   the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zh-TW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 </a:t>
                </a:r>
                <a:r>
                  <a:rPr lang="en-US" altLang="zh-TW" dirty="0"/>
                  <a:t>is a convex function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14318"/>
                <a:ext cx="10515600" cy="4831741"/>
              </a:xfrm>
              <a:blipFill>
                <a:blip r:embed="rId2"/>
                <a:stretch>
                  <a:fillRect l="-1043" t="-2018" b="-18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1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52549"/>
            <a:ext cx="10515600" cy="735884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 err="1">
                <a:latin typeface="+mn-lt"/>
              </a:rPr>
              <a:t>Swin</a:t>
            </a:r>
            <a:r>
              <a:rPr lang="en-US" altLang="zh-TW" sz="4000" dirty="0">
                <a:latin typeface="+mn-lt"/>
              </a:rPr>
              <a:t> Transformer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計算量分析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2018" y="1059618"/>
            <a:ext cx="11931008" cy="5782227"/>
          </a:xfrm>
        </p:spPr>
        <p:txBody>
          <a:bodyPr/>
          <a:lstStyle/>
          <a:p>
            <a:r>
              <a:rPr lang="en-US" altLang="zh-TW" sz="2400" dirty="0"/>
              <a:t>MSA(Multi-Head Self Attention)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計算量分析</a:t>
            </a:r>
            <a:r>
              <a:rPr lang="en-US" altLang="zh-TW" sz="2400" dirty="0"/>
              <a:t>:</a:t>
            </a: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796" y="1542592"/>
            <a:ext cx="635905" cy="530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108408" y="1621806"/>
                <a:ext cx="821315" cy="408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  <m:sup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408" y="1621806"/>
                <a:ext cx="821315" cy="408382"/>
              </a:xfrm>
              <a:prstGeom prst="rect">
                <a:avLst/>
              </a:prstGeom>
              <a:blipFill>
                <a:blip r:embed="rId3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4884726" y="2360357"/>
                <a:ext cx="1119729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726" y="2360357"/>
                <a:ext cx="1119729" cy="468205"/>
              </a:xfrm>
              <a:prstGeom prst="rect">
                <a:avLst/>
              </a:prstGeom>
              <a:blipFill>
                <a:blip r:embed="rId4"/>
                <a:stretch>
                  <a:fillRect l="-543" b="-129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EE281DEE-DDAB-1D36-C5AE-F171AEFD5C60}"/>
              </a:ext>
            </a:extLst>
          </p:cNvPr>
          <p:cNvSpPr/>
          <p:nvPr/>
        </p:nvSpPr>
        <p:spPr>
          <a:xfrm>
            <a:off x="209509" y="3561684"/>
            <a:ext cx="1055083" cy="938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1676778" y="4011955"/>
            <a:ext cx="613421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92018" y="3739899"/>
                <a:ext cx="1172117" cy="65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Patch size </a:t>
                </a:r>
              </a:p>
              <a:p>
                <a:pPr algn="ctr"/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18" y="3739899"/>
                <a:ext cx="1172117" cy="651269"/>
              </a:xfrm>
              <a:prstGeom prst="rect">
                <a:avLst/>
              </a:prstGeom>
              <a:blipFill>
                <a:blip r:embed="rId5"/>
                <a:stretch>
                  <a:fillRect l="-3627" t="-5660" r="-362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流程圖: 匯合連接點 14"/>
          <p:cNvSpPr/>
          <p:nvPr/>
        </p:nvSpPr>
        <p:spPr>
          <a:xfrm>
            <a:off x="2347720" y="2409704"/>
            <a:ext cx="278705" cy="278705"/>
          </a:xfrm>
          <a:prstGeom prst="flowChartSummingJuncti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2626425" y="2549057"/>
            <a:ext cx="2246789" cy="31127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4841533" y="3859970"/>
                <a:ext cx="1133131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533" y="3859970"/>
                <a:ext cx="1133131" cy="4682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4801053" y="5294128"/>
                <a:ext cx="1111650" cy="4682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1053" y="5294128"/>
                <a:ext cx="1111650" cy="4682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5983264" y="2670752"/>
            <a:ext cx="94671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流程圖: 匯合連接點 26"/>
          <p:cNvSpPr/>
          <p:nvPr/>
        </p:nvSpPr>
        <p:spPr>
          <a:xfrm>
            <a:off x="7063689" y="2456303"/>
            <a:ext cx="409113" cy="409113"/>
          </a:xfrm>
          <a:prstGeom prst="flowChartSummingJuncti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7472802" y="2670752"/>
            <a:ext cx="94671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5916767" y="4124828"/>
            <a:ext cx="94671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/>
          <p:cNvSpPr txBox="1"/>
          <p:nvPr/>
        </p:nvSpPr>
        <p:spPr>
          <a:xfrm>
            <a:off x="5940207" y="3687592"/>
            <a:ext cx="112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Transpose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6929974" y="3832991"/>
                <a:ext cx="1290546" cy="541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zh-TW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altLang="zh-TW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  <m:sup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h𝑤</m:t>
                          </m:r>
                        </m:sup>
                      </m:s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974" y="3832991"/>
                <a:ext cx="1290546" cy="5413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線單箭頭接點 32"/>
          <p:cNvCxnSpPr>
            <a:endCxn id="27" idx="4"/>
          </p:cNvCxnSpPr>
          <p:nvPr/>
        </p:nvCxnSpPr>
        <p:spPr>
          <a:xfrm flipV="1">
            <a:off x="7268245" y="2865416"/>
            <a:ext cx="1" cy="9932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7589530" y="2734942"/>
                <a:ext cx="753924" cy="4074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ad>
                        <m:radPr>
                          <m:degHide m:val="on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9530" y="2734942"/>
                <a:ext cx="753924" cy="40748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>
              <a:xfrm>
                <a:off x="8399487" y="2176502"/>
                <a:ext cx="1573123" cy="780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𝑄𝐾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rad>
                                  <m:r>
                                    <m:rPr>
                                      <m:nor/>
                                    </m:rPr>
                                    <a:rPr lang="zh-TW" altLang="en-US" dirty="0"/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h𝑤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h𝑤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487" y="2176502"/>
                <a:ext cx="1573123" cy="7809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直線單箭頭接點 35"/>
          <p:cNvCxnSpPr/>
          <p:nvPr/>
        </p:nvCxnSpPr>
        <p:spPr>
          <a:xfrm flipV="1">
            <a:off x="8929131" y="3232295"/>
            <a:ext cx="0" cy="673794"/>
          </a:xfrm>
          <a:prstGeom prst="straightConnector1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流程圖: 匯合連接點 37"/>
          <p:cNvSpPr/>
          <p:nvPr/>
        </p:nvSpPr>
        <p:spPr>
          <a:xfrm>
            <a:off x="8723431" y="5320557"/>
            <a:ext cx="409113" cy="409113"/>
          </a:xfrm>
          <a:prstGeom prst="flowChartSummingJuncti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5884582" y="5525114"/>
            <a:ext cx="2839992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43"/>
              <p:cNvSpPr txBox="1"/>
              <p:nvPr/>
            </p:nvSpPr>
            <p:spPr>
              <a:xfrm>
                <a:off x="8927987" y="3125938"/>
                <a:ext cx="11566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𝑜𝑓𝑡𝑀𝑎𝑥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4" name="文字方塊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7987" y="3125938"/>
                <a:ext cx="1156663" cy="369332"/>
              </a:xfrm>
              <a:prstGeom prst="rect">
                <a:avLst/>
              </a:prstGeom>
              <a:blipFill>
                <a:blip r:embed="rId11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字方塊 46"/>
              <p:cNvSpPr txBox="1"/>
              <p:nvPr/>
            </p:nvSpPr>
            <p:spPr>
              <a:xfrm>
                <a:off x="8223556" y="3663787"/>
                <a:ext cx="2576603" cy="7809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𝑆𝑜𝑓𝑡𝑀𝑎𝑥</m:t>
                          </m:r>
                          <m:r>
                            <m:rPr>
                              <m:nor/>
                            </m:rPr>
                            <a:rPr lang="zh-TW" altLang="en-US" dirty="0"/>
                            <m:t> 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𝑄𝐾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</m:rad>
                                  <m:r>
                                    <m:rPr>
                                      <m:nor/>
                                    </m:rPr>
                                    <a:rPr lang="zh-TW" altLang="en-US" dirty="0"/>
                                    <m:t> 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h𝑤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h𝑤</m:t>
                          </m:r>
                        </m:sup>
                      </m:sSup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7" name="文字方塊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556" y="3663787"/>
                <a:ext cx="2576603" cy="78091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直線單箭頭接點 47"/>
          <p:cNvCxnSpPr/>
          <p:nvPr/>
        </p:nvCxnSpPr>
        <p:spPr>
          <a:xfrm flipV="1">
            <a:off x="8927987" y="4526561"/>
            <a:ext cx="1" cy="998553"/>
          </a:xfrm>
          <a:prstGeom prst="straightConnector1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9132544" y="5525114"/>
            <a:ext cx="484792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9532125" y="5151072"/>
                <a:ext cx="2590901" cy="704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𝑆𝑜𝑓𝑡𝑀𝑎𝑥</m:t>
                              </m:r>
                              <m:r>
                                <m:rPr>
                                  <m:nor/>
                                </m:rPr>
                                <a:rPr lang="zh-TW" altLang="en-US" sz="1600" dirty="0"/>
                                <m:t> </m:t>
                              </m:r>
                              <m:d>
                                <m:d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𝑄𝐾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rad>
                                      <m:r>
                                        <m:rPr>
                                          <m:nor/>
                                        </m:rPr>
                                        <a:rPr lang="zh-TW" altLang="en-US" sz="1600" dirty="0"/>
                                        <m:t> 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sz="16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h𝑤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2125" y="5151072"/>
                <a:ext cx="2590901" cy="70442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圖片 5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08" y="6166688"/>
            <a:ext cx="838151" cy="1168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字方塊 56"/>
              <p:cNvSpPr txBox="1"/>
              <p:nvPr/>
            </p:nvSpPr>
            <p:spPr>
              <a:xfrm>
                <a:off x="10651803" y="6443937"/>
                <a:ext cx="1029962" cy="481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  <m:sup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zh-TW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7" name="文字方塊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803" y="6443937"/>
                <a:ext cx="1029962" cy="481094"/>
              </a:xfrm>
              <a:prstGeom prst="rect">
                <a:avLst/>
              </a:prstGeom>
              <a:blipFill>
                <a:blip r:embed="rId15"/>
                <a:stretch>
                  <a:fillRect b="-50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字方塊 57"/>
              <p:cNvSpPr txBox="1"/>
              <p:nvPr/>
            </p:nvSpPr>
            <p:spPr>
              <a:xfrm>
                <a:off x="7239031" y="6978580"/>
                <a:ext cx="38344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 smtClean="0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sz="1400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 sz="1400" i="1">
                            <a:latin typeface="Cambria Math" panose="02040503050406030204" pitchFamily="18" charset="0"/>
                            <a:ea typeface="標楷體" panose="03000509000000000000" pitchFamily="65" charset="-120"/>
                            <a:cs typeface="Times New Roman" panose="020206030504050203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zh-TW" altLang="en-US" sz="14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用來將單個</a:t>
                </a:r>
                <a:r>
                  <a:rPr lang="en-US" altLang="zh-TW" sz="1400" dirty="0"/>
                  <a:t>Attention</a:t>
                </a:r>
                <a:r>
                  <a:rPr lang="zh-TW" altLang="en-US" sz="14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合成多個</a:t>
                </a:r>
                <a:r>
                  <a:rPr lang="en-US" altLang="zh-TW" sz="1400" dirty="0"/>
                  <a:t>Attention</a:t>
                </a:r>
              </a:p>
              <a:p>
                <a:r>
                  <a:rPr lang="zh-TW" altLang="en-US" sz="1400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的矩陣運算，所以稱作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Multi-Head Attention</a:t>
                </a:r>
                <a:endParaRPr lang="zh-TW" altLang="en-US" sz="1400" dirty="0">
                  <a:latin typeface="Times New Roman" panose="02020603050405020304" pitchFamily="18" charset="0"/>
                  <a:ea typeface="標楷體" panose="03000509000000000000" pitchFamily="65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8" name="文字方塊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31" y="6978580"/>
                <a:ext cx="3834490" cy="523220"/>
              </a:xfrm>
              <a:prstGeom prst="rect">
                <a:avLst/>
              </a:prstGeom>
              <a:blipFill>
                <a:blip r:embed="rId16"/>
                <a:stretch>
                  <a:fillRect l="-477" t="-3488" b="-104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直線單箭頭接點 58"/>
          <p:cNvCxnSpPr/>
          <p:nvPr/>
        </p:nvCxnSpPr>
        <p:spPr>
          <a:xfrm flipV="1">
            <a:off x="10097090" y="5992231"/>
            <a:ext cx="0" cy="780716"/>
          </a:xfrm>
          <a:prstGeom prst="straightConnector1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6691256" y="6784567"/>
            <a:ext cx="3068765" cy="0"/>
          </a:xfrm>
          <a:prstGeom prst="line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字方塊 67"/>
              <p:cNvSpPr txBox="1"/>
              <p:nvPr/>
            </p:nvSpPr>
            <p:spPr>
              <a:xfrm>
                <a:off x="304200" y="5974382"/>
                <a:ext cx="3635354" cy="1143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MSA</a:t>
                </a:r>
                <a:r>
                  <a:rPr lang="zh-TW" altLang="en-US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Formula :</a:t>
                </a:r>
                <a:r>
                  <a:rPr lang="en-US" altLang="zh-TW" sz="1600" b="0" dirty="0">
                    <a:solidFill>
                      <a:srgbClr val="FF0000"/>
                    </a:solidFill>
                  </a:rPr>
                  <a:t> </a:t>
                </a:r>
                <a:endParaRPr lang="en-US" altLang="zh-TW" sz="16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zh-TW" sz="16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altLang="zh-TW" sz="16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𝑆𝑜𝑓𝑡𝑀𝑎𝑥</m:t>
                      </m:r>
                      <m:d>
                        <m:d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</m:e>
                      </m:d>
                      <m:r>
                        <a:rPr lang="en-US" altLang="zh-TW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US" altLang="zh-TW" sz="1600" i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zh-TW" altLang="en-US" sz="16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總計算量 </a:t>
                </a:r>
                <a:r>
                  <a:rPr lang="en-US" altLang="zh-TW" sz="1600" i="1" dirty="0">
                    <a:solidFill>
                      <a:srgbClr val="FF0000"/>
                    </a:solidFill>
                  </a:rPr>
                  <a:t>:</a:t>
                </a:r>
                <a:r>
                  <a:rPr lang="zh-TW" altLang="en-US" sz="1600" i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h𝑤</m:t>
                    </m:r>
                    <m:sSup>
                      <m:sSupPr>
                        <m:ctrlPr>
                          <a:rPr lang="en-US" altLang="zh-TW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TW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altLang="zh-TW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h𝑤</m:t>
                            </m:r>
                          </m:e>
                        </m:d>
                      </m:e>
                      <m:sup>
                        <m:r>
                          <a:rPr lang="en-US" altLang="zh-TW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zh-TW" altLang="en-US" sz="16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" name="文字方塊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200" y="5974382"/>
                <a:ext cx="3635354" cy="1143133"/>
              </a:xfrm>
              <a:prstGeom prst="rect">
                <a:avLst/>
              </a:prstGeom>
              <a:blipFill>
                <a:blip r:embed="rId17"/>
                <a:stretch>
                  <a:fillRect t="-2128" b="-585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字方塊 68"/>
              <p:cNvSpPr txBox="1"/>
              <p:nvPr/>
            </p:nvSpPr>
            <p:spPr>
              <a:xfrm>
                <a:off x="4367557" y="6347255"/>
                <a:ext cx="2949334" cy="704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𝑆𝑜𝑓𝑡𝑀𝑎𝑥</m:t>
                              </m:r>
                              <m:r>
                                <m:rPr>
                                  <m:nor/>
                                </m:rPr>
                                <a:rPr lang="zh-TW" altLang="en-US" sz="1600" dirty="0"/>
                                <m:t> </m:t>
                              </m:r>
                              <m:d>
                                <m:dPr>
                                  <m:ctrlPr>
                                    <a:rPr lang="en-US" altLang="zh-TW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𝑄𝐾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altLang="zh-TW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rad>
                                      <m:r>
                                        <m:rPr>
                                          <m:nor/>
                                        </m:rPr>
                                        <a:rPr lang="zh-TW" altLang="en-US" sz="1600" dirty="0"/>
                                        <m:t> 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zh-TW" sz="1600" b="0" i="1" dirty="0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sSub>
                                <m:sSubPr>
                                  <m:ctrlPr>
                                    <a:rPr lang="en-US" altLang="zh-TW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r>
                                <m:rPr>
                                  <m:nor/>
                                </m:rPr>
                                <a:rPr lang="zh-TW" altLang="en-US" sz="1600" i="1" dirty="0">
                                  <a:solidFill>
                                    <a:schemeClr val="tx1"/>
                                  </a:solidFill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h𝑤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9" name="文字方塊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557" y="6347255"/>
                <a:ext cx="2949334" cy="70442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346F83B9-046D-EFDD-4AF7-9BB4402A4F47}"/>
              </a:ext>
            </a:extLst>
          </p:cNvPr>
          <p:cNvCxnSpPr>
            <a:cxnSpLocks/>
          </p:cNvCxnSpPr>
          <p:nvPr/>
        </p:nvCxnSpPr>
        <p:spPr>
          <a:xfrm>
            <a:off x="1264592" y="4011955"/>
            <a:ext cx="5211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5577E54A-6924-81AA-70FF-89884FAD3C3E}"/>
              </a:ext>
            </a:extLst>
          </p:cNvPr>
          <p:cNvCxnSpPr/>
          <p:nvPr/>
        </p:nvCxnSpPr>
        <p:spPr>
          <a:xfrm>
            <a:off x="1785769" y="2502618"/>
            <a:ext cx="0" cy="301867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1785769" y="2549057"/>
            <a:ext cx="613421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1785769" y="5490307"/>
            <a:ext cx="613421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流程圖: 匯合連接點 75"/>
          <p:cNvSpPr/>
          <p:nvPr/>
        </p:nvSpPr>
        <p:spPr>
          <a:xfrm>
            <a:off x="2293469" y="3848290"/>
            <a:ext cx="278705" cy="278705"/>
          </a:xfrm>
          <a:prstGeom prst="flowChartSummingJuncti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流程圖: 匯合連接點 76"/>
          <p:cNvSpPr/>
          <p:nvPr/>
        </p:nvSpPr>
        <p:spPr>
          <a:xfrm>
            <a:off x="2359910" y="5350954"/>
            <a:ext cx="278705" cy="278705"/>
          </a:xfrm>
          <a:prstGeom prst="flowChartSummingJuncti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2" name="直線單箭頭接點 81"/>
          <p:cNvCxnSpPr/>
          <p:nvPr/>
        </p:nvCxnSpPr>
        <p:spPr>
          <a:xfrm flipV="1">
            <a:off x="2531220" y="2243880"/>
            <a:ext cx="0" cy="354554"/>
          </a:xfrm>
          <a:prstGeom prst="straightConnector1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圖片 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77" y="3020943"/>
            <a:ext cx="635905" cy="530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字方塊 84"/>
              <p:cNvSpPr txBox="1"/>
              <p:nvPr/>
            </p:nvSpPr>
            <p:spPr>
              <a:xfrm>
                <a:off x="2037489" y="3100157"/>
                <a:ext cx="821314" cy="3823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5" name="文字方塊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489" y="3100157"/>
                <a:ext cx="821314" cy="382349"/>
              </a:xfrm>
              <a:prstGeom prst="rect">
                <a:avLst/>
              </a:prstGeom>
              <a:blipFill>
                <a:blip r:embed="rId19"/>
                <a:stretch>
                  <a:fillRect b="-16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圖片 8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37" y="4492048"/>
            <a:ext cx="635905" cy="530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字方塊 86"/>
              <p:cNvSpPr txBox="1"/>
              <p:nvPr/>
            </p:nvSpPr>
            <p:spPr>
              <a:xfrm>
                <a:off x="2076249" y="4571262"/>
                <a:ext cx="821314" cy="3838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sub>
                        <m:sup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7" name="文字方塊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249" y="4571262"/>
                <a:ext cx="821314" cy="383823"/>
              </a:xfrm>
              <a:prstGeom prst="rect">
                <a:avLst/>
              </a:prstGeom>
              <a:blipFill>
                <a:blip r:embed="rId20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直線單箭頭接點 87"/>
          <p:cNvCxnSpPr/>
          <p:nvPr/>
        </p:nvCxnSpPr>
        <p:spPr>
          <a:xfrm flipV="1">
            <a:off x="2399190" y="3702370"/>
            <a:ext cx="0" cy="354554"/>
          </a:xfrm>
          <a:prstGeom prst="straightConnector1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單箭頭接點 88"/>
          <p:cNvCxnSpPr/>
          <p:nvPr/>
        </p:nvCxnSpPr>
        <p:spPr>
          <a:xfrm flipV="1">
            <a:off x="2531220" y="5173677"/>
            <a:ext cx="0" cy="354554"/>
          </a:xfrm>
          <a:prstGeom prst="straightConnector1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2572174" y="3992692"/>
            <a:ext cx="2246789" cy="31127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2626425" y="5499051"/>
            <a:ext cx="2215108" cy="3477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文字方塊 96"/>
              <p:cNvSpPr txBox="1"/>
              <p:nvPr/>
            </p:nvSpPr>
            <p:spPr>
              <a:xfrm>
                <a:off x="3149668" y="2040168"/>
                <a:ext cx="1352037" cy="394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h𝑤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7" name="文字方塊 9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668" y="2040168"/>
                <a:ext cx="1352037" cy="394403"/>
              </a:xfrm>
              <a:prstGeom prst="rect">
                <a:avLst/>
              </a:prstGeom>
              <a:blipFill>
                <a:blip r:embed="rId21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/>
              <p:cNvSpPr txBox="1"/>
              <p:nvPr/>
            </p:nvSpPr>
            <p:spPr>
              <a:xfrm>
                <a:off x="3138746" y="3526211"/>
                <a:ext cx="1357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h𝑤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8" name="文字方塊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746" y="3526211"/>
                <a:ext cx="1357423" cy="3693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98"/>
              <p:cNvSpPr txBox="1"/>
              <p:nvPr/>
            </p:nvSpPr>
            <p:spPr>
              <a:xfrm>
                <a:off x="3138746" y="5076218"/>
                <a:ext cx="1346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h𝑤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9" name="文字方塊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746" y="5076218"/>
                <a:ext cx="1346201" cy="3693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文字方塊 99"/>
              <p:cNvSpPr txBox="1"/>
              <p:nvPr/>
            </p:nvSpPr>
            <p:spPr>
              <a:xfrm>
                <a:off x="7331996" y="1958630"/>
                <a:ext cx="15370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𝑄𝐾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h𝑤</m:t>
                              </m:r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0" name="文字方塊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96" y="1958630"/>
                <a:ext cx="1537024" cy="369332"/>
              </a:xfrm>
              <a:prstGeom prst="rect">
                <a:avLst/>
              </a:prstGeom>
              <a:blipFill>
                <a:blip r:embed="rId2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文字方塊 100"/>
              <p:cNvSpPr txBox="1"/>
              <p:nvPr/>
            </p:nvSpPr>
            <p:spPr>
              <a:xfrm>
                <a:off x="8993600" y="4619739"/>
                <a:ext cx="2568139" cy="527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6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𝑆𝑜𝑓𝑡𝑀𝑎𝑥</m:t>
                    </m:r>
                    <m:r>
                      <m:rPr>
                        <m:nor/>
                      </m:rPr>
                      <a:rPr lang="zh-TW" altLang="en-US" sz="1600" dirty="0">
                        <a:solidFill>
                          <a:srgbClr val="00B050"/>
                        </a:solidFill>
                      </a:rPr>
                      <m:t> </m:t>
                    </m:r>
                    <m:d>
                      <m:dPr>
                        <m:ctrlPr>
                          <a:rPr lang="en-US" altLang="zh-TW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TW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𝑄𝐾</m:t>
                                </m:r>
                              </m:e>
                              <m:sup>
                                <m:r>
                                  <a:rPr lang="en-US" altLang="zh-TW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altLang="zh-TW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TW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rad>
                            <m:r>
                              <m:rPr>
                                <m:nor/>
                              </m:rPr>
                              <a:rPr lang="zh-TW" altLang="en-US" sz="1600" dirty="0">
                                <a:solidFill>
                                  <a:srgbClr val="00B050"/>
                                </a:solidFill>
                              </a:rPr>
                              <m:t> </m:t>
                            </m:r>
                          </m:den>
                        </m:f>
                      </m:e>
                    </m:d>
                    <m:r>
                      <a:rPr lang="en-US" altLang="zh-TW" sz="16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altLang="zh-TW" sz="1600" dirty="0">
                    <a:solidFill>
                      <a:srgbClr val="00B050"/>
                    </a:solidFill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h𝑤</m:t>
                            </m:r>
                          </m:e>
                        </m:d>
                      </m:e>
                      <m:sup>
                        <m:r>
                          <a:rPr lang="en-US" altLang="zh-TW" sz="1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TW" sz="1600" dirty="0">
                    <a:solidFill>
                      <a:srgbClr val="00B050"/>
                    </a:solidFill>
                  </a:rPr>
                  <a:t> </a:t>
                </a:r>
                <a:endParaRPr lang="zh-TW" alt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1" name="文字方塊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3600" y="4619739"/>
                <a:ext cx="2568139" cy="52777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流程圖: 匯合連接點 101"/>
          <p:cNvSpPr/>
          <p:nvPr/>
        </p:nvSpPr>
        <p:spPr>
          <a:xfrm>
            <a:off x="9916510" y="6603987"/>
            <a:ext cx="361160" cy="361160"/>
          </a:xfrm>
          <a:prstGeom prst="flowChartSummingJunction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6" name="直線接點 105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 flipV="1">
            <a:off x="10086653" y="6791544"/>
            <a:ext cx="490912" cy="15851"/>
          </a:xfrm>
          <a:prstGeom prst="line">
            <a:avLst/>
          </a:prstGeom>
          <a:ln w="57150"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文字方塊 108"/>
              <p:cNvSpPr txBox="1"/>
              <p:nvPr/>
            </p:nvSpPr>
            <p:spPr>
              <a:xfrm>
                <a:off x="7448231" y="6188289"/>
                <a:ext cx="2493503" cy="580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𝑆𝑜𝑓𝑡𝑀𝑎𝑥</m:t>
                      </m:r>
                      <m:r>
                        <m:rPr>
                          <m:nor/>
                        </m:rPr>
                        <a:rPr lang="zh-TW" altLang="en-US" sz="1400" dirty="0">
                          <a:solidFill>
                            <a:srgbClr val="00B050"/>
                          </a:solidFill>
                        </a:rPr>
                        <m:t> </m:t>
                      </m:r>
                      <m:d>
                        <m:dPr>
                          <m:ctrlPr>
                            <a:rPr lang="en-US" altLang="zh-TW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𝑄𝐾</m:t>
                                  </m:r>
                                </m:e>
                                <m:sup>
                                  <m:r>
                                    <a:rPr lang="en-US" altLang="zh-TW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  <m:r>
                                <m:rPr>
                                  <m:nor/>
                                </m:rPr>
                                <a:rPr lang="zh-TW" altLang="en-US" sz="1400" dirty="0">
                                  <a:solidFill>
                                    <a:srgbClr val="00B050"/>
                                  </a:solidFill>
                                </a:rPr>
                                <m:t> </m:t>
                              </m:r>
                            </m:den>
                          </m:f>
                        </m:e>
                      </m:d>
                      <m:r>
                        <a:rPr lang="en-US" altLang="zh-TW" sz="1400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b>
                        <m:sSubPr>
                          <m:ctrlPr>
                            <a:rPr lang="en-US" altLang="zh-TW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altLang="zh-TW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altLang="zh-TW" sz="1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h𝑤</m:t>
                      </m:r>
                      <m:sSup>
                        <m:sSupPr>
                          <m:ctrlPr>
                            <a:rPr lang="en-US" altLang="zh-TW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TW" sz="1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sz="1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9" name="文字方塊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231" y="6188289"/>
                <a:ext cx="2493503" cy="58080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矩形 60"/>
          <p:cNvSpPr/>
          <p:nvPr/>
        </p:nvSpPr>
        <p:spPr>
          <a:xfrm>
            <a:off x="353716" y="5911739"/>
            <a:ext cx="3741193" cy="14317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198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254423-C78E-D338-E2E3-5422DE9F4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668"/>
            <a:ext cx="10515600" cy="699159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 err="1">
                <a:latin typeface="+mn-lt"/>
              </a:rPr>
              <a:t>Swin</a:t>
            </a:r>
            <a:r>
              <a:rPr lang="en-US" altLang="zh-TW" sz="4000" dirty="0">
                <a:latin typeface="+mn-lt"/>
              </a:rPr>
              <a:t> Transformer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計算量分析</a:t>
            </a:r>
            <a:endParaRPr lang="zh-TW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4D19495-9211-1222-2B5E-38778FB942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2374" y="840828"/>
                <a:ext cx="11688398" cy="6001018"/>
              </a:xfrm>
            </p:spPr>
            <p:txBody>
              <a:bodyPr/>
              <a:lstStyle/>
              <a:p>
                <a:r>
                  <a:rPr lang="en-US" altLang="zh-TW" sz="2400" dirty="0"/>
                  <a:t>WMSA(Window Multi-Head Self Attention)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計算量分析</a:t>
                </a:r>
                <a:r>
                  <a:rPr lang="en-US" altLang="zh-TW" sz="2400" dirty="0"/>
                  <a:t>:</a:t>
                </a:r>
                <a:r>
                  <a:rPr lang="zh-TW" altLang="en-US" sz="2400" dirty="0"/>
                  <a:t> </a:t>
                </a:r>
                <a:endParaRPr lang="en-US" altLang="zh-TW" sz="2400" dirty="0"/>
              </a:p>
              <a:p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藉由</a:t>
                </a:r>
                <a:r>
                  <a:rPr lang="en-US" altLang="zh-TW" sz="2400" dirty="0"/>
                  <a:t>Window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將</a:t>
                </a:r>
                <a:r>
                  <a:rPr lang="en-US" altLang="zh-TW" sz="2400" dirty="0"/>
                  <a:t>Patch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分割成好幾塊小</a:t>
                </a:r>
                <a:r>
                  <a:rPr lang="en-US" altLang="zh-TW" sz="2400" dirty="0"/>
                  <a:t>Patch </a:t>
                </a:r>
                <a:r>
                  <a:rPr lang="en-US" altLang="zh-TW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 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假設</a:t>
                </a:r>
                <a:r>
                  <a:rPr lang="en-US" altLang="zh-TW" sz="2400" dirty="0"/>
                  <a:t>Window size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endParaRPr lang="en-US" altLang="zh-TW" sz="2400" i="1" dirty="0"/>
              </a:p>
              <a:p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從第</a:t>
                </a:r>
                <a:r>
                  <a:rPr lang="en-US" altLang="zh-TW" sz="2400" dirty="0"/>
                  <a:t>62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頁圖分析來看，單一塊</a:t>
                </a:r>
                <a:r>
                  <a:rPr lang="en-US" altLang="zh-TW" sz="24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Patch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做</a:t>
                </a:r>
                <a:r>
                  <a:rPr lang="en-US" altLang="zh-TW" sz="24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Multi-Head Self Attention</a:t>
                </a:r>
                <a:r>
                  <a:rPr lang="zh-TW" altLang="en-US" sz="24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4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(MSA)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的總運算量為</a:t>
                </a:r>
                <a:endParaRPr lang="en-US" altLang="zh-TW" sz="24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14:m>
                  <m:oMath xmlns:m="http://schemas.openxmlformats.org/officeDocument/2006/math">
                    <m:r>
                      <a:rPr lang="zh-TW" altLang="en-US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h𝑤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h𝑤</m:t>
                            </m:r>
                          </m:e>
                        </m:d>
                      </m:e>
                      <m: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zh-TW" altLang="en-US" sz="2400" i="1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，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這次將</a:t>
                </a:r>
                <a:r>
                  <a:rPr lang="en-US" altLang="zh-TW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h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和</a:t>
                </a:r>
                <a:r>
                  <a:rPr lang="en-US" altLang="zh-TW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w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換成</a:t>
                </a:r>
                <a:r>
                  <a:rPr lang="en-US" altLang="zh-TW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Window size M, M</a:t>
                </a:r>
                <a:r>
                  <a:rPr lang="zh-TW" altLang="en-US" sz="2400" i="1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 ，</a:t>
                </a:r>
                <a:r>
                  <a:rPr lang="zh-TW" altLang="en-US" sz="2400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故為</a:t>
                </a:r>
                <a14:m>
                  <m:oMath xmlns:m="http://schemas.openxmlformats.org/officeDocument/2006/math"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zh-TW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altLang="zh-TW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TW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zh-TW" altLang="en-US" sz="2400" i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E4D19495-9211-1222-2B5E-38778FB942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2374" y="840828"/>
                <a:ext cx="11688398" cy="6001018"/>
              </a:xfrm>
              <a:blipFill>
                <a:blip r:embed="rId2"/>
                <a:stretch>
                  <a:fillRect l="-730" t="-152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EE281DEE-DDAB-1D36-C5AE-F171AEFD5C60}"/>
              </a:ext>
            </a:extLst>
          </p:cNvPr>
          <p:cNvSpPr/>
          <p:nvPr/>
        </p:nvSpPr>
        <p:spPr>
          <a:xfrm>
            <a:off x="289865" y="5147292"/>
            <a:ext cx="1055083" cy="93857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272374" y="5325507"/>
                <a:ext cx="1172117" cy="65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Patch size </a:t>
                </a:r>
              </a:p>
              <a:p>
                <a:pPr algn="ctr"/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74" y="5325507"/>
                <a:ext cx="1172117" cy="651269"/>
              </a:xfrm>
              <a:prstGeom prst="rect">
                <a:avLst/>
              </a:prstGeom>
              <a:blipFill>
                <a:blip r:embed="rId3"/>
                <a:stretch>
                  <a:fillRect l="-4167" t="-5660" r="-36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接點 8"/>
          <p:cNvCxnSpPr/>
          <p:nvPr/>
        </p:nvCxnSpPr>
        <p:spPr>
          <a:xfrm>
            <a:off x="1344948" y="5651141"/>
            <a:ext cx="6420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577E54A-6924-81AA-70FF-89884FAD3C3E}"/>
              </a:ext>
            </a:extLst>
          </p:cNvPr>
          <p:cNvCxnSpPr/>
          <p:nvPr/>
        </p:nvCxnSpPr>
        <p:spPr>
          <a:xfrm>
            <a:off x="1986974" y="3929974"/>
            <a:ext cx="0" cy="2989634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1986974" y="3929974"/>
            <a:ext cx="613421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1986974" y="4928681"/>
            <a:ext cx="613421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1986974" y="6919608"/>
            <a:ext cx="613421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2600395" y="3569060"/>
            <a:ext cx="690664" cy="6906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600395" y="4560156"/>
            <a:ext cx="690664" cy="6906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600395" y="6574276"/>
            <a:ext cx="690664" cy="69066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2725538" y="3268628"/>
                <a:ext cx="4403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538" y="3268628"/>
                <a:ext cx="44037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3179330" y="3749891"/>
                <a:ext cx="4403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330" y="3749891"/>
                <a:ext cx="44037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725538" y="4249006"/>
                <a:ext cx="4403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538" y="4249006"/>
                <a:ext cx="4403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3179330" y="4720822"/>
                <a:ext cx="4403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330" y="4720822"/>
                <a:ext cx="44037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5"/>
              <p:cNvSpPr txBox="1"/>
              <p:nvPr/>
            </p:nvSpPr>
            <p:spPr>
              <a:xfrm>
                <a:off x="2707101" y="6251467"/>
                <a:ext cx="4403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7101" y="6251467"/>
                <a:ext cx="44037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3170341" y="6734804"/>
                <a:ext cx="4403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341" y="6734804"/>
                <a:ext cx="44037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2721897" y="3749890"/>
                <a:ext cx="4574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897" y="3749890"/>
                <a:ext cx="457433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2703160" y="4734104"/>
                <a:ext cx="4627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160" y="4734104"/>
                <a:ext cx="462755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2518747" y="6651351"/>
                <a:ext cx="817083" cy="5362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sub>
                      </m:sSub>
                    </m:oMath>
                  </m:oMathPara>
                </a14:m>
                <a:endParaRPr lang="zh-TW" altLang="en-US" i="1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747" y="6651351"/>
                <a:ext cx="817083" cy="5362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2790876" y="5370412"/>
                <a:ext cx="3097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0876" y="5370412"/>
                <a:ext cx="309700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610718" y="3929974"/>
            <a:ext cx="93349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610718" y="4928681"/>
            <a:ext cx="93349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610718" y="6919608"/>
            <a:ext cx="933490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文字方塊 93"/>
              <p:cNvSpPr txBox="1"/>
              <p:nvPr/>
            </p:nvSpPr>
            <p:spPr>
              <a:xfrm>
                <a:off x="3993914" y="5365782"/>
                <a:ext cx="3097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4" name="文字方塊 9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914" y="5365782"/>
                <a:ext cx="309700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文字方塊 94"/>
          <p:cNvSpPr txBox="1"/>
          <p:nvPr/>
        </p:nvSpPr>
        <p:spPr>
          <a:xfrm>
            <a:off x="4472826" y="3677596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MSA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文字方塊 95"/>
          <p:cNvSpPr txBox="1"/>
          <p:nvPr/>
        </p:nvSpPr>
        <p:spPr>
          <a:xfrm>
            <a:off x="4472826" y="4685627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MSA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文字方塊 96"/>
          <p:cNvSpPr txBox="1"/>
          <p:nvPr/>
        </p:nvSpPr>
        <p:spPr>
          <a:xfrm>
            <a:off x="4465238" y="6665555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MSA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文字方塊 97"/>
              <p:cNvSpPr txBox="1"/>
              <p:nvPr/>
            </p:nvSpPr>
            <p:spPr>
              <a:xfrm>
                <a:off x="1656943" y="2839989"/>
                <a:ext cx="2887265" cy="4898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總共有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塊分割的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Patch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文字方塊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6943" y="2839989"/>
                <a:ext cx="2887265" cy="489814"/>
              </a:xfrm>
              <a:prstGeom prst="rect">
                <a:avLst/>
              </a:prstGeom>
              <a:blipFill>
                <a:blip r:embed="rId15"/>
                <a:stretch>
                  <a:fillRect l="-1903" r="-1268" b="-87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0" name="直線接點 99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5316187" y="4928681"/>
            <a:ext cx="70523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字方塊 101"/>
              <p:cNvSpPr txBox="1"/>
              <p:nvPr/>
            </p:nvSpPr>
            <p:spPr>
              <a:xfrm>
                <a:off x="4668571" y="5365782"/>
                <a:ext cx="3097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2" name="文字方塊 10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571" y="5365782"/>
                <a:ext cx="309700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文字方塊 102"/>
              <p:cNvSpPr txBox="1"/>
              <p:nvPr/>
            </p:nvSpPr>
            <p:spPr>
              <a:xfrm>
                <a:off x="5401076" y="5365782"/>
                <a:ext cx="3097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3" name="文字方塊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076" y="5365782"/>
                <a:ext cx="309700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文字方塊 109"/>
              <p:cNvSpPr txBox="1"/>
              <p:nvPr/>
            </p:nvSpPr>
            <p:spPr>
              <a:xfrm>
                <a:off x="7136941" y="5365782"/>
                <a:ext cx="30970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0" name="文字方塊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6941" y="5365782"/>
                <a:ext cx="309700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文字方塊 112"/>
              <p:cNvSpPr txBox="1"/>
              <p:nvPr/>
            </p:nvSpPr>
            <p:spPr>
              <a:xfrm>
                <a:off x="5985888" y="3734275"/>
                <a:ext cx="2673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運算量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zh-TW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3" name="文字方塊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5888" y="3734275"/>
                <a:ext cx="2673617" cy="369332"/>
              </a:xfrm>
              <a:prstGeom prst="rect">
                <a:avLst/>
              </a:prstGeom>
              <a:blipFill>
                <a:blip r:embed="rId19"/>
                <a:stretch>
                  <a:fillRect l="-2050" t="-10000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文字方塊 115"/>
              <p:cNvSpPr txBox="1"/>
              <p:nvPr/>
            </p:nvSpPr>
            <p:spPr>
              <a:xfrm>
                <a:off x="5981021" y="4720822"/>
                <a:ext cx="2673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運算量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zh-TW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6" name="文字方塊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021" y="4720822"/>
                <a:ext cx="2673617" cy="369332"/>
              </a:xfrm>
              <a:prstGeom prst="rect">
                <a:avLst/>
              </a:prstGeom>
              <a:blipFill>
                <a:blip r:embed="rId20"/>
                <a:stretch>
                  <a:fillRect l="-1822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文字方塊 116"/>
              <p:cNvSpPr txBox="1"/>
              <p:nvPr/>
            </p:nvSpPr>
            <p:spPr>
              <a:xfrm>
                <a:off x="5954983" y="6711721"/>
                <a:ext cx="26736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運算量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zh-TW" alt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7" name="文字方塊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983" y="6711721"/>
                <a:ext cx="2673617" cy="369332"/>
              </a:xfrm>
              <a:prstGeom prst="rect">
                <a:avLst/>
              </a:prstGeom>
              <a:blipFill>
                <a:blip r:embed="rId21"/>
                <a:stretch>
                  <a:fillRect l="-2055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流程圖: 或 117"/>
          <p:cNvSpPr/>
          <p:nvPr/>
        </p:nvSpPr>
        <p:spPr>
          <a:xfrm>
            <a:off x="9412825" y="4901269"/>
            <a:ext cx="500588" cy="500588"/>
          </a:xfrm>
          <a:prstGeom prst="flowChartOr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9" name="直線接點 118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endCxn id="118" idx="0"/>
          </p:cNvCxnSpPr>
          <p:nvPr/>
        </p:nvCxnSpPr>
        <p:spPr>
          <a:xfrm>
            <a:off x="8605353" y="3943364"/>
            <a:ext cx="1057766" cy="957905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endCxn id="118" idx="2"/>
          </p:cNvCxnSpPr>
          <p:nvPr/>
        </p:nvCxnSpPr>
        <p:spPr>
          <a:xfrm>
            <a:off x="8607006" y="4916986"/>
            <a:ext cx="805819" cy="234577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stCxn id="117" idx="3"/>
            <a:endCxn id="118" idx="4"/>
          </p:cNvCxnSpPr>
          <p:nvPr/>
        </p:nvCxnSpPr>
        <p:spPr>
          <a:xfrm flipV="1">
            <a:off x="8628600" y="5401857"/>
            <a:ext cx="1034519" cy="149453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文字方塊 124"/>
              <p:cNvSpPr txBox="1"/>
              <p:nvPr/>
            </p:nvSpPr>
            <p:spPr>
              <a:xfrm>
                <a:off x="8677037" y="5325507"/>
                <a:ext cx="44392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5" name="文字方塊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037" y="5325507"/>
                <a:ext cx="443927" cy="92333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接點 129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5316187" y="3929974"/>
            <a:ext cx="70523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接點 130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5316187" y="6919469"/>
            <a:ext cx="705234" cy="0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文字方塊 135"/>
              <p:cNvSpPr txBox="1"/>
              <p:nvPr/>
            </p:nvSpPr>
            <p:spPr>
              <a:xfrm>
                <a:off x="9326045" y="6113778"/>
                <a:ext cx="3438628" cy="1344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總運算量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den>
                    </m:f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num>
                      <m:den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altLang="zh-TW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p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US" altLang="zh-TW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h𝑤</m:t>
                      </m:r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h𝑤𝐶</m:t>
                      </m:r>
                    </m:oMath>
                  </m:oMathPara>
                </a14:m>
                <a:endParaRPr lang="zh-TW" altLang="en-US" i="1" dirty="0">
                  <a:solidFill>
                    <a:srgbClr val="FF0000"/>
                  </a:solidFill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136" name="文字方塊 1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6045" y="6113778"/>
                <a:ext cx="3438628" cy="1344471"/>
              </a:xfrm>
              <a:prstGeom prst="rect">
                <a:avLst/>
              </a:prstGeom>
              <a:blipFill>
                <a:blip r:embed="rId23"/>
                <a:stretch>
                  <a:fillRect l="-1596" t="-227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7" name="直線接點 136"/>
          <p:cNvCxnSpPr/>
          <p:nvPr/>
        </p:nvCxnSpPr>
        <p:spPr>
          <a:xfrm>
            <a:off x="9913413" y="5147292"/>
            <a:ext cx="6420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直線接點 137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10526426" y="5133251"/>
            <a:ext cx="20334" cy="966486"/>
          </a:xfrm>
          <a:prstGeom prst="line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 139"/>
          <p:cNvSpPr/>
          <p:nvPr/>
        </p:nvSpPr>
        <p:spPr>
          <a:xfrm>
            <a:off x="9301749" y="6083410"/>
            <a:ext cx="2864104" cy="11815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44498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6437"/>
            <a:ext cx="10515600" cy="768390"/>
          </a:xfrm>
        </p:spPr>
        <p:txBody>
          <a:bodyPr/>
          <a:lstStyle/>
          <a:p>
            <a:pPr algn="ctr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計算量分析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282102" y="1143000"/>
                <a:ext cx="11071698" cy="5698845"/>
              </a:xfrm>
            </p:spPr>
            <p:txBody>
              <a:bodyPr/>
              <a:lstStyle/>
              <a:p>
                <a:r>
                  <a:rPr lang="en-US" altLang="zh-TW" dirty="0">
                    <a:hlinkClick r:id="rId2"/>
                  </a:rPr>
                  <a:t>Paper:</a:t>
                </a:r>
              </a:p>
              <a:p>
                <a:r>
                  <a:rPr lang="en-US" altLang="zh-TW" dirty="0">
                    <a:hlinkClick r:id="rId2"/>
                  </a:rPr>
                  <a:t>https://openaccess.thecvf.com/content/ICCV2021/html/Liu_Swin_Transformer_Hierarchical_Vision_Transformer_Using_Shifted_Windows_ICCV_2021_paper.html2021</a:t>
                </a:r>
                <a:endParaRPr lang="en-US" altLang="zh-TW" dirty="0"/>
              </a:p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以下為本篇</a:t>
                </a:r>
                <a:r>
                  <a:rPr lang="en-US" altLang="zh-TW" dirty="0"/>
                  <a:t>Paper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所列出的</a:t>
                </a:r>
                <a:r>
                  <a:rPr lang="en-US" altLang="zh-TW" dirty="0"/>
                  <a:t>MSA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和</a:t>
                </a:r>
                <a:r>
                  <a:rPr lang="en-US" altLang="zh-TW" dirty="0"/>
                  <a:t>WMSA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計算量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en-US" altLang="zh-TW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如</a:t>
                </a:r>
                <a:r>
                  <a:rPr lang="en-US" altLang="zh-TW" dirty="0"/>
                  <a:t>62, 63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頁推導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2102" y="1143000"/>
                <a:ext cx="11071698" cy="5698845"/>
              </a:xfrm>
              <a:blipFill>
                <a:blip r:embed="rId3"/>
                <a:stretch>
                  <a:fillRect l="-991" t="-182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625" y="3593588"/>
            <a:ext cx="8384749" cy="1537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27383" y="5218782"/>
                <a:ext cx="966777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000" dirty="0"/>
                  <a:t>&lt;Note&gt; : 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假設</a:t>
                </a:r>
                <a:r>
                  <a:rPr lang="en-US" altLang="zh-TW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Patch size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altLang="zh-TW" sz="2000" b="0" i="1" smtClean="0">
                        <a:latin typeface="Cambria Math" panose="02040503050406030204" pitchFamily="18" charset="0"/>
                      </a:rPr>
                      <m:t>=128</m:t>
                    </m:r>
                  </m:oMath>
                </a14:m>
                <a:r>
                  <a:rPr lang="zh-TW" altLang="en-US" sz="20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</a:t>
                </a:r>
                <a:r>
                  <a:rPr lang="en-US" altLang="zh-TW" sz="2000" dirty="0">
                    <a:latin typeface="Times New Roman" panose="02020603050405020304" pitchFamily="18" charset="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Window size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000" b="0" i="0" dirty="0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M</m:t>
                    </m:r>
                    <m:r>
                      <a:rPr lang="en-US" altLang="zh-TW" sz="2000" b="0" i="0" dirty="0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=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8</m:t>
                    </m:r>
                  </m:oMath>
                </a14:m>
                <a:r>
                  <a:rPr lang="zh-TW" altLang="en-US" sz="200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</a:t>
                </a:r>
                <a:r>
                  <a:rPr lang="en-US" altLang="zh-TW" sz="2000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Channel size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14:m>
                  <m:oMath xmlns:m="http://schemas.openxmlformats.org/officeDocument/2006/math">
                    <m:r>
                      <a:rPr lang="en-US" altLang="zh-TW" sz="2000" i="1" dirty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𝐶</m:t>
                    </m:r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=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1</m:t>
                    </m:r>
                    <m:r>
                      <a:rPr lang="en-US" altLang="zh-TW" sz="2000" i="1" dirty="0" smtClean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2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PMingLiU" panose="02020500000000000000" pitchFamily="18" charset="-120"/>
                      </a:rPr>
                      <m:t>8</m:t>
                    </m:r>
                  </m:oMath>
                </a14:m>
                <a:endParaRPr lang="en-US" altLang="zh-TW" sz="2000" i="1" dirty="0"/>
              </a:p>
              <a:p>
                <a:endParaRPr lang="en-US" altLang="zh-TW" sz="2000" i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m:rPr>
                          <m:sty m:val="p"/>
                        </m:rP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sty m:val="p"/>
                        </m:rP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)=4×128×128×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8×</m:t>
                          </m:r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zh-TW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en-US" altLang="zh-TW" sz="2000" i="1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MSA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)=4×128×128×</m:t>
                      </m:r>
                      <m:sSup>
                        <m:sSupPr>
                          <m:ctrlP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128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×(8)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×128×128×128=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en-US" altLang="zh-TW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</m:t>
                      </m:r>
                    </m:oMath>
                  </m:oMathPara>
                </a14:m>
                <a:endParaRPr lang="zh-TW" altLang="en-US" sz="2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83" y="5218782"/>
                <a:ext cx="9667775" cy="1323439"/>
              </a:xfrm>
              <a:prstGeom prst="rect">
                <a:avLst/>
              </a:prstGeom>
              <a:blipFill>
                <a:blip r:embed="rId5"/>
                <a:stretch>
                  <a:fillRect l="-631" t="-2765" b="-41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9554220" y="6230368"/>
            <a:ext cx="2532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足足差了</a:t>
            </a:r>
            <a:r>
              <a:rPr lang="en-US" altLang="zh-TW" dirty="0">
                <a:solidFill>
                  <a:srgbClr val="00B050"/>
                </a:solidFill>
              </a:rPr>
              <a:t>69</a:t>
            </a:r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  <a:r>
              <a:rPr lang="en-US" altLang="zh-TW" dirty="0">
                <a:solidFill>
                  <a:srgbClr val="00B050"/>
                </a:solidFill>
              </a:rPr>
              <a:t>!!!,</a:t>
            </a:r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err="1">
                <a:solidFill>
                  <a:srgbClr val="00B050"/>
                </a:solidFill>
              </a:rPr>
              <a:t>Swin</a:t>
            </a:r>
            <a:r>
              <a:rPr lang="en-US" altLang="zh-TW" dirty="0">
                <a:solidFill>
                  <a:srgbClr val="00B050"/>
                </a:solidFill>
              </a:rPr>
              <a:t>-Transformer</a:t>
            </a:r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有更低</a:t>
            </a:r>
            <a:endParaRPr lang="en-US" altLang="zh-TW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的計算量</a:t>
            </a:r>
          </a:p>
        </p:txBody>
      </p:sp>
    </p:spTree>
    <p:extLst>
      <p:ext uri="{BB962C8B-B14F-4D97-AF65-F5344CB8AC3E}">
        <p14:creationId xmlns:p14="http://schemas.microsoft.com/office/powerpoint/2010/main" val="11939691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987051"/>
          </a:xfrm>
        </p:spPr>
        <p:txBody>
          <a:bodyPr/>
          <a:lstStyle/>
          <a:p>
            <a:pPr algn="ctr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SW-MSA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運算機制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9651" y="1498060"/>
            <a:ext cx="10906257" cy="5334058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那針對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SW-MSA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(Shift Window Multi-Head Self Attention)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要怎麼避免做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時讓不同區域的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隔絕交互作用呢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masked MSA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TW" altLang="en-US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8" y="2627998"/>
            <a:ext cx="10515600" cy="406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94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48785"/>
            <a:ext cx="10515600" cy="1015811"/>
          </a:xfrm>
        </p:spPr>
        <p:txBody>
          <a:bodyPr/>
          <a:lstStyle/>
          <a:p>
            <a:pPr algn="ctr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SW-MSA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運算機制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73932" y="1264596"/>
            <a:ext cx="10779868" cy="5577249"/>
          </a:xfrm>
        </p:spPr>
        <p:txBody>
          <a:bodyPr/>
          <a:lstStyle/>
          <a:p>
            <a:r>
              <a:rPr lang="en-US" altLang="zh-TW" dirty="0"/>
              <a:t>Masked MSA</a:t>
            </a:r>
            <a:r>
              <a:rPr lang="zh-TW" altLang="en-US" dirty="0"/>
              <a:t> </a:t>
            </a:r>
            <a:r>
              <a:rPr lang="en-US" altLang="zh-TW" dirty="0"/>
              <a:t>for SW-MSA :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8" y="1756688"/>
            <a:ext cx="8696528" cy="57279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731358" y="4247392"/>
            <a:ext cx="544749" cy="5447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276107" y="4247392"/>
            <a:ext cx="544749" cy="5447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731358" y="4792141"/>
            <a:ext cx="544749" cy="5447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276106" y="4792141"/>
            <a:ext cx="544749" cy="5447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729243" y="2016321"/>
                <a:ext cx="2441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總共有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塊分割的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Patch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243" y="2016321"/>
                <a:ext cx="2441694" cy="369332"/>
              </a:xfrm>
              <a:prstGeom prst="rect">
                <a:avLst/>
              </a:prstGeom>
              <a:blipFill>
                <a:blip r:embed="rId3"/>
                <a:stretch>
                  <a:fillRect l="-2250" t="-10000" r="-1750" b="-28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/>
          <p:cNvSpPr txBox="1"/>
          <p:nvPr/>
        </p:nvSpPr>
        <p:spPr>
          <a:xfrm>
            <a:off x="9008620" y="4586342"/>
            <a:ext cx="32944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白色區塊代表不同顏色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不同區塊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的交互作用，此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區域經過</a:t>
            </a:r>
            <a:r>
              <a:rPr lang="en-US" altLang="zh-TW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SoftMax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後得到為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代表避免不同區域間交互作用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所做的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Mask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844874" y="43351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394026" y="435471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849320" y="488925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400264" y="489502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4404858" y="263169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365605" y="3965768"/>
            <a:ext cx="35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365605" y="516624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4385231" y="6472513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6897756" y="2323922"/>
            <a:ext cx="793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/>
              <a:t>SoftMax</a:t>
            </a:r>
            <a:endParaRPr lang="zh-TW" altLang="en-US" sz="1400" dirty="0"/>
          </a:p>
        </p:txBody>
      </p:sp>
      <p:sp>
        <p:nvSpPr>
          <p:cNvPr id="20" name="文字方塊 19"/>
          <p:cNvSpPr txBox="1"/>
          <p:nvPr/>
        </p:nvSpPr>
        <p:spPr>
          <a:xfrm>
            <a:off x="6897755" y="3643862"/>
            <a:ext cx="793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/>
              <a:t>SoftMax</a:t>
            </a:r>
            <a:endParaRPr lang="zh-TW" altLang="en-US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6867242" y="4949342"/>
            <a:ext cx="793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/>
              <a:t>SoftMax</a:t>
            </a:r>
            <a:endParaRPr lang="zh-TW" altLang="en-US" sz="1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6867241" y="6254822"/>
            <a:ext cx="793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 err="1"/>
              <a:t>SoftMax</a:t>
            </a:r>
            <a:endParaRPr lang="zh-TW" altLang="en-US" sz="1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8514247" y="409350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8506932" y="357690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7952501" y="35639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8181092" y="384265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8199900" y="439665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7608941" y="437633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7896689" y="411468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643722" y="383079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8172727" y="481430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8438522" y="482724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8189338" y="507324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8443644" y="507753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7643722" y="5381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7881345" y="53810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7" name="文字方塊 36"/>
          <p:cNvSpPr txBox="1"/>
          <p:nvPr/>
        </p:nvSpPr>
        <p:spPr>
          <a:xfrm>
            <a:off x="7881345" y="56426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7624515" y="563255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39" name="文字方塊 38"/>
          <p:cNvSpPr txBox="1"/>
          <p:nvPr/>
        </p:nvSpPr>
        <p:spPr>
          <a:xfrm>
            <a:off x="7896689" y="60502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0" name="文字方塊 39"/>
          <p:cNvSpPr txBox="1"/>
          <p:nvPr/>
        </p:nvSpPr>
        <p:spPr>
          <a:xfrm>
            <a:off x="8180031" y="604810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8444378" y="60636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8447966" y="633584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8172727" y="634017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7630211" y="634371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7622907" y="662753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7894165" y="662174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8446188" y="6635209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7635537" y="687663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7881345" y="689086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50" name="文字方塊 49"/>
          <p:cNvSpPr txBox="1"/>
          <p:nvPr/>
        </p:nvSpPr>
        <p:spPr>
          <a:xfrm>
            <a:off x="8162484" y="690307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/>
              <a:t>0</a:t>
            </a:r>
            <a:endParaRPr lang="zh-TW" altLang="en-US" sz="1400" dirty="0"/>
          </a:p>
        </p:txBody>
      </p:sp>
      <p:sp>
        <p:nvSpPr>
          <p:cNvPr id="51" name="文字方塊 50"/>
          <p:cNvSpPr txBox="1"/>
          <p:nvPr/>
        </p:nvSpPr>
        <p:spPr>
          <a:xfrm>
            <a:off x="94667" y="5958793"/>
            <a:ext cx="39116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這個是在</a:t>
            </a:r>
            <a:r>
              <a:rPr lang="en-US" altLang="zh-TW" sz="1600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Swin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-Transformer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第二層的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SW-MSA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層</a:t>
            </a:r>
            <a:r>
              <a:rPr lang="zh-TW" altLang="en-US" sz="16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，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每個顏色區域代表</a:t>
            </a:r>
            <a:r>
              <a:rPr lang="en-US" altLang="zh-TW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Partition 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Patch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，已經將上一層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W-MSA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Patch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交互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資訊放在各自顏色區域裡頭，所以在之後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做</a:t>
            </a:r>
            <a:r>
              <a:rPr lang="en-US" altLang="zh-TW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MSA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時為避免再次交互作用造成資訊混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亂，需引進</a:t>
            </a:r>
            <a:r>
              <a:rPr lang="en-US" altLang="zh-TW" sz="16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Mask-MSA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機制。</a:t>
            </a:r>
          </a:p>
        </p:txBody>
      </p:sp>
      <p:pic>
        <p:nvPicPr>
          <p:cNvPr id="52" name="圖片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27" y="1431940"/>
            <a:ext cx="244602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60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0841" y="37827"/>
            <a:ext cx="10515600" cy="534954"/>
          </a:xfrm>
        </p:spPr>
        <p:txBody>
          <a:bodyPr>
            <a:normAutofit/>
          </a:bodyPr>
          <a:lstStyle/>
          <a:p>
            <a:pPr algn="ctr"/>
            <a:r>
              <a:rPr lang="en-US" altLang="zh-TW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sz="3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Attention bias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機制</a:t>
            </a:r>
            <a:endParaRPr lang="zh-TW" alt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29209" y="572781"/>
                <a:ext cx="12062791" cy="6269066"/>
              </a:xfrm>
            </p:spPr>
            <p:txBody>
              <a:bodyPr/>
              <a:lstStyle/>
              <a:p>
                <a:r>
                  <a:rPr lang="en-US" altLang="zh-TW" sz="2000" dirty="0"/>
                  <a:t>Bias for </a:t>
                </a:r>
                <a:r>
                  <a:rPr lang="en-US" altLang="zh-TW" sz="2000" dirty="0" err="1"/>
                  <a:t>Swin</a:t>
                </a:r>
                <a:r>
                  <a:rPr lang="en-US" altLang="zh-TW" sz="2000" dirty="0"/>
                  <a:t>-Transformer: Bias “B”</a:t>
                </a:r>
              </a:p>
              <a:p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論文中加入</a:t>
                </a:r>
                <a:r>
                  <a:rPr lang="en-US" altLang="zh-TW" sz="2000" dirty="0"/>
                  <a:t>Bias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後發現</a:t>
                </a:r>
                <a:r>
                  <a:rPr lang="en-US" altLang="zh-TW" sz="2000" dirty="0"/>
                  <a:t>Accuracy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在</a:t>
                </a:r>
                <a:r>
                  <a:rPr lang="en-US" altLang="zh-TW" sz="2000" dirty="0"/>
                  <a:t>ImageNet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上提高</a:t>
                </a:r>
                <a:r>
                  <a:rPr lang="en-US" altLang="zh-TW" sz="2000" dirty="0"/>
                  <a:t>2%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左右，具體運作方式如下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7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7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𝐴𝑡𝑡𝑒𝑛𝑡𝑖𝑜𝑛</m:t>
                      </m:r>
                      <m:d>
                        <m:dPr>
                          <m:ctrlP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sz="17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7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𝑆𝑜𝑓𝑡𝑀𝑎𝑥</m:t>
                      </m:r>
                      <m:d>
                        <m:dPr>
                          <m:ctrlP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lang="en-US" altLang="zh-TW" sz="1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TW" sz="1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sz="1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  <m: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1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sz="17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sz="17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209" y="572781"/>
                <a:ext cx="12062791" cy="6269066"/>
              </a:xfrm>
              <a:blipFill>
                <a:blip r:embed="rId2"/>
                <a:stretch>
                  <a:fillRect l="-455" t="-107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570477" y="6740989"/>
                <a:ext cx="4689041" cy="7204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𝐴𝑡𝑡𝑒𝑛𝑡𝑖𝑜𝑛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𝑆𝑜𝑓𝑡𝑀𝑎𝑥</m:t>
                      </m:r>
                      <m:d>
                        <m:dPr>
                          <m:ctrlPr>
                            <a:rPr lang="en-US" altLang="zh-TW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TW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altLang="zh-TW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0477" y="6740989"/>
                <a:ext cx="4689041" cy="7204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" y="3581561"/>
            <a:ext cx="1875017" cy="19624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812774" y="2484783"/>
            <a:ext cx="496956" cy="49695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309730" y="2484783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812774" y="2981739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3309730" y="2981739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812774" y="3727173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3309730" y="3727173"/>
            <a:ext cx="496956" cy="49695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2812774" y="4224129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309730" y="4224129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812774" y="5011183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3309730" y="5011183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812774" y="5508139"/>
            <a:ext cx="496956" cy="4969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309730" y="5508139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812774" y="6280154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309730" y="6280154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812774" y="6777110"/>
            <a:ext cx="496956" cy="4969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309730" y="6777110"/>
            <a:ext cx="496956" cy="4969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6202015" y="2837621"/>
            <a:ext cx="288235" cy="2882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490250" y="2837621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6778485" y="2837621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7066720" y="2837621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5489711" y="2372900"/>
            <a:ext cx="288235" cy="2882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5489711" y="2651196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5489710" y="2929492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5489709" y="3190329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流程圖: 匯合連接點 34"/>
          <p:cNvSpPr/>
          <p:nvPr/>
        </p:nvSpPr>
        <p:spPr>
          <a:xfrm>
            <a:off x="5835923" y="2835069"/>
            <a:ext cx="308113" cy="308113"/>
          </a:xfrm>
          <a:prstGeom prst="flowChartSummingJunctio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6208641" y="4142784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6496876" y="4142784"/>
            <a:ext cx="288235" cy="2882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6785111" y="4142784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7073346" y="4142784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5496337" y="3678063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/>
          <p:cNvSpPr/>
          <p:nvPr/>
        </p:nvSpPr>
        <p:spPr>
          <a:xfrm>
            <a:off x="5496337" y="3956359"/>
            <a:ext cx="288235" cy="28823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/>
          <p:cNvSpPr/>
          <p:nvPr/>
        </p:nvSpPr>
        <p:spPr>
          <a:xfrm>
            <a:off x="5496336" y="4234655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5496335" y="4495492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流程圖: 匯合連接點 43"/>
          <p:cNvSpPr/>
          <p:nvPr/>
        </p:nvSpPr>
        <p:spPr>
          <a:xfrm>
            <a:off x="5842549" y="4140232"/>
            <a:ext cx="308113" cy="308113"/>
          </a:xfrm>
          <a:prstGeom prst="flowChartSummingJunctio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6208744" y="5433202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6496979" y="5433202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6785214" y="5433202"/>
            <a:ext cx="288235" cy="288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7073449" y="5433202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5496440" y="4968481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 49"/>
          <p:cNvSpPr/>
          <p:nvPr/>
        </p:nvSpPr>
        <p:spPr>
          <a:xfrm>
            <a:off x="5496440" y="5246777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 50"/>
          <p:cNvSpPr/>
          <p:nvPr/>
        </p:nvSpPr>
        <p:spPr>
          <a:xfrm>
            <a:off x="5496439" y="5525073"/>
            <a:ext cx="288235" cy="2882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矩形 51"/>
          <p:cNvSpPr/>
          <p:nvPr/>
        </p:nvSpPr>
        <p:spPr>
          <a:xfrm>
            <a:off x="5496438" y="5785910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流程圖: 匯合連接點 52"/>
          <p:cNvSpPr/>
          <p:nvPr/>
        </p:nvSpPr>
        <p:spPr>
          <a:xfrm>
            <a:off x="5842652" y="5430650"/>
            <a:ext cx="308113" cy="308113"/>
          </a:xfrm>
          <a:prstGeom prst="flowChartSummingJunctio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/>
          <p:cNvSpPr/>
          <p:nvPr/>
        </p:nvSpPr>
        <p:spPr>
          <a:xfrm>
            <a:off x="6208641" y="6777240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 54"/>
          <p:cNvSpPr/>
          <p:nvPr/>
        </p:nvSpPr>
        <p:spPr>
          <a:xfrm>
            <a:off x="6496876" y="6777240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/>
          <p:cNvSpPr/>
          <p:nvPr/>
        </p:nvSpPr>
        <p:spPr>
          <a:xfrm>
            <a:off x="6785111" y="6777240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7073346" y="6777240"/>
            <a:ext cx="288235" cy="2882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/>
          <p:cNvSpPr/>
          <p:nvPr/>
        </p:nvSpPr>
        <p:spPr>
          <a:xfrm>
            <a:off x="5496337" y="6312519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矩形 58"/>
          <p:cNvSpPr/>
          <p:nvPr/>
        </p:nvSpPr>
        <p:spPr>
          <a:xfrm>
            <a:off x="5496337" y="6590815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矩形 59"/>
          <p:cNvSpPr/>
          <p:nvPr/>
        </p:nvSpPr>
        <p:spPr>
          <a:xfrm>
            <a:off x="5496336" y="6869111"/>
            <a:ext cx="288235" cy="2882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矩形 60"/>
          <p:cNvSpPr/>
          <p:nvPr/>
        </p:nvSpPr>
        <p:spPr>
          <a:xfrm>
            <a:off x="5496335" y="7129948"/>
            <a:ext cx="288235" cy="28823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流程圖: 匯合連接點 61"/>
          <p:cNvSpPr/>
          <p:nvPr/>
        </p:nvSpPr>
        <p:spPr>
          <a:xfrm>
            <a:off x="5842549" y="6774688"/>
            <a:ext cx="308113" cy="308113"/>
          </a:xfrm>
          <a:prstGeom prst="flowChartSummingJunction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文字方塊 62"/>
          <p:cNvSpPr txBox="1"/>
          <p:nvPr/>
        </p:nvSpPr>
        <p:spPr>
          <a:xfrm>
            <a:off x="2812774" y="255198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0,0</a:t>
            </a:r>
            <a:endParaRPr lang="zh-TW" altLang="en-US" dirty="0"/>
          </a:p>
        </p:txBody>
      </p:sp>
      <p:sp>
        <p:nvSpPr>
          <p:cNvPr id="64" name="文字方塊 63"/>
          <p:cNvSpPr txBox="1"/>
          <p:nvPr/>
        </p:nvSpPr>
        <p:spPr>
          <a:xfrm>
            <a:off x="3333587" y="378194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0,0</a:t>
            </a:r>
            <a:endParaRPr lang="zh-TW" altLang="en-US" dirty="0"/>
          </a:p>
        </p:txBody>
      </p:sp>
      <p:sp>
        <p:nvSpPr>
          <p:cNvPr id="65" name="文字方塊 64"/>
          <p:cNvSpPr txBox="1"/>
          <p:nvPr/>
        </p:nvSpPr>
        <p:spPr>
          <a:xfrm>
            <a:off x="2823046" y="559853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0,0</a:t>
            </a:r>
            <a:endParaRPr lang="zh-TW" altLang="en-US" dirty="0"/>
          </a:p>
        </p:txBody>
      </p:sp>
      <p:sp>
        <p:nvSpPr>
          <p:cNvPr id="66" name="文字方塊 65"/>
          <p:cNvSpPr txBox="1"/>
          <p:nvPr/>
        </p:nvSpPr>
        <p:spPr>
          <a:xfrm>
            <a:off x="3336457" y="684533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0,0</a:t>
            </a:r>
            <a:endParaRPr lang="zh-TW" altLang="en-US" dirty="0"/>
          </a:p>
        </p:txBody>
      </p:sp>
      <p:sp>
        <p:nvSpPr>
          <p:cNvPr id="67" name="文字方塊 66"/>
          <p:cNvSpPr txBox="1"/>
          <p:nvPr/>
        </p:nvSpPr>
        <p:spPr>
          <a:xfrm>
            <a:off x="3299458" y="256016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0,-1</a:t>
            </a:r>
            <a:endParaRPr lang="zh-TW" altLang="en-US" dirty="0"/>
          </a:p>
        </p:txBody>
      </p:sp>
      <p:sp>
        <p:nvSpPr>
          <p:cNvPr id="68" name="文字方塊 67"/>
          <p:cNvSpPr txBox="1"/>
          <p:nvPr/>
        </p:nvSpPr>
        <p:spPr>
          <a:xfrm>
            <a:off x="2777507" y="309181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-1,0</a:t>
            </a:r>
            <a:endParaRPr lang="zh-TW" altLang="en-US" dirty="0"/>
          </a:p>
        </p:txBody>
      </p:sp>
      <p:sp>
        <p:nvSpPr>
          <p:cNvPr id="69" name="文字方塊 68"/>
          <p:cNvSpPr txBox="1"/>
          <p:nvPr/>
        </p:nvSpPr>
        <p:spPr>
          <a:xfrm>
            <a:off x="3264192" y="309999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-1,-1</a:t>
            </a:r>
            <a:endParaRPr lang="zh-TW" altLang="en-US" dirty="0"/>
          </a:p>
        </p:txBody>
      </p:sp>
      <p:sp>
        <p:nvSpPr>
          <p:cNvPr id="70" name="文字方塊 69"/>
          <p:cNvSpPr txBox="1"/>
          <p:nvPr/>
        </p:nvSpPr>
        <p:spPr>
          <a:xfrm>
            <a:off x="558113" y="1819572"/>
            <a:ext cx="4395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相對位置以顏色區塊為中心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(0,0):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按照向下為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 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向上為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向右為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TW" sz="1600" dirty="0"/>
              <a:t>, 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向左為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文字方塊 70"/>
          <p:cNvSpPr txBox="1"/>
          <p:nvPr/>
        </p:nvSpPr>
        <p:spPr>
          <a:xfrm>
            <a:off x="2825828" y="377894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0,1</a:t>
            </a:r>
            <a:endParaRPr lang="zh-TW" altLang="en-US" dirty="0"/>
          </a:p>
        </p:txBody>
      </p:sp>
      <p:sp>
        <p:nvSpPr>
          <p:cNvPr id="72" name="文字方塊 71"/>
          <p:cNvSpPr txBox="1"/>
          <p:nvPr/>
        </p:nvSpPr>
        <p:spPr>
          <a:xfrm>
            <a:off x="2823046" y="429967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-1,1</a:t>
            </a:r>
            <a:endParaRPr lang="zh-TW" altLang="en-US" dirty="0"/>
          </a:p>
        </p:txBody>
      </p:sp>
      <p:sp>
        <p:nvSpPr>
          <p:cNvPr id="73" name="文字方塊 72"/>
          <p:cNvSpPr txBox="1"/>
          <p:nvPr/>
        </p:nvSpPr>
        <p:spPr>
          <a:xfrm>
            <a:off x="3270046" y="431828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-1,0</a:t>
            </a:r>
            <a:endParaRPr lang="zh-TW" altLang="en-US" dirty="0"/>
          </a:p>
        </p:txBody>
      </p:sp>
      <p:sp>
        <p:nvSpPr>
          <p:cNvPr id="74" name="文字方塊 73"/>
          <p:cNvSpPr txBox="1"/>
          <p:nvPr/>
        </p:nvSpPr>
        <p:spPr>
          <a:xfrm>
            <a:off x="2812773" y="509167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1,0</a:t>
            </a:r>
            <a:endParaRPr lang="zh-TW" altLang="en-US" dirty="0"/>
          </a:p>
        </p:txBody>
      </p:sp>
      <p:sp>
        <p:nvSpPr>
          <p:cNvPr id="75" name="文字方塊 74"/>
          <p:cNvSpPr txBox="1"/>
          <p:nvPr/>
        </p:nvSpPr>
        <p:spPr>
          <a:xfrm>
            <a:off x="3314495" y="508742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1,-1</a:t>
            </a:r>
            <a:endParaRPr lang="zh-TW" altLang="en-US" dirty="0"/>
          </a:p>
        </p:txBody>
      </p:sp>
      <p:sp>
        <p:nvSpPr>
          <p:cNvPr id="76" name="文字方塊 75"/>
          <p:cNvSpPr txBox="1"/>
          <p:nvPr/>
        </p:nvSpPr>
        <p:spPr>
          <a:xfrm>
            <a:off x="3309536" y="560971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0,-1</a:t>
            </a:r>
            <a:endParaRPr lang="zh-TW" altLang="en-US" dirty="0"/>
          </a:p>
        </p:txBody>
      </p:sp>
      <p:sp>
        <p:nvSpPr>
          <p:cNvPr id="77" name="文字方塊 76"/>
          <p:cNvSpPr txBox="1"/>
          <p:nvPr/>
        </p:nvSpPr>
        <p:spPr>
          <a:xfrm>
            <a:off x="2819955" y="684184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0,1</a:t>
            </a:r>
            <a:endParaRPr lang="zh-TW" altLang="en-US" dirty="0"/>
          </a:p>
        </p:txBody>
      </p:sp>
      <p:sp>
        <p:nvSpPr>
          <p:cNvPr id="78" name="文字方塊 77"/>
          <p:cNvSpPr txBox="1"/>
          <p:nvPr/>
        </p:nvSpPr>
        <p:spPr>
          <a:xfrm>
            <a:off x="3320002" y="636690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1,0</a:t>
            </a:r>
            <a:endParaRPr lang="zh-TW" altLang="en-US" dirty="0"/>
          </a:p>
        </p:txBody>
      </p:sp>
      <p:sp>
        <p:nvSpPr>
          <p:cNvPr id="79" name="文字方塊 78"/>
          <p:cNvSpPr txBox="1"/>
          <p:nvPr/>
        </p:nvSpPr>
        <p:spPr>
          <a:xfrm>
            <a:off x="2807147" y="635594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1,1</a:t>
            </a:r>
            <a:endParaRPr lang="zh-TW" altLang="en-US" dirty="0"/>
          </a:p>
        </p:txBody>
      </p:sp>
      <p:sp>
        <p:nvSpPr>
          <p:cNvPr id="80" name="文字方塊 79"/>
          <p:cNvSpPr txBox="1"/>
          <p:nvPr/>
        </p:nvSpPr>
        <p:spPr>
          <a:xfrm>
            <a:off x="6150662" y="2835933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sp>
        <p:nvSpPr>
          <p:cNvPr id="82" name="文字方塊 81"/>
          <p:cNvSpPr txBox="1"/>
          <p:nvPr/>
        </p:nvSpPr>
        <p:spPr>
          <a:xfrm>
            <a:off x="6437511" y="2838693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0,-1</a:t>
            </a:r>
            <a:endParaRPr lang="zh-TW" altLang="en-US" sz="1200" dirty="0"/>
          </a:p>
        </p:txBody>
      </p:sp>
      <p:sp>
        <p:nvSpPr>
          <p:cNvPr id="83" name="文字方塊 82"/>
          <p:cNvSpPr txBox="1"/>
          <p:nvPr/>
        </p:nvSpPr>
        <p:spPr>
          <a:xfrm>
            <a:off x="6702617" y="2843455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-1,0</a:t>
            </a:r>
            <a:endParaRPr lang="zh-TW" altLang="en-US" sz="1200" dirty="0"/>
          </a:p>
        </p:txBody>
      </p:sp>
      <p:sp>
        <p:nvSpPr>
          <p:cNvPr id="84" name="文字方塊 83"/>
          <p:cNvSpPr txBox="1"/>
          <p:nvPr/>
        </p:nvSpPr>
        <p:spPr>
          <a:xfrm>
            <a:off x="6987763" y="2853619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-1,-1</a:t>
            </a:r>
            <a:endParaRPr lang="zh-TW" altLang="en-US" sz="1200" dirty="0"/>
          </a:p>
        </p:txBody>
      </p:sp>
      <p:sp>
        <p:nvSpPr>
          <p:cNvPr id="85" name="文字方塊 84"/>
          <p:cNvSpPr txBox="1"/>
          <p:nvPr/>
        </p:nvSpPr>
        <p:spPr>
          <a:xfrm>
            <a:off x="5443710" y="239523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sp>
        <p:nvSpPr>
          <p:cNvPr id="86" name="文字方塊 85"/>
          <p:cNvSpPr txBox="1"/>
          <p:nvPr/>
        </p:nvSpPr>
        <p:spPr>
          <a:xfrm>
            <a:off x="5450336" y="266372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0,1</a:t>
            </a:r>
            <a:endParaRPr lang="zh-TW" altLang="en-US" sz="1200" dirty="0"/>
          </a:p>
        </p:txBody>
      </p:sp>
      <p:sp>
        <p:nvSpPr>
          <p:cNvPr id="87" name="文字方塊 86"/>
          <p:cNvSpPr txBox="1"/>
          <p:nvPr/>
        </p:nvSpPr>
        <p:spPr>
          <a:xfrm>
            <a:off x="5443318" y="292076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1,0</a:t>
            </a:r>
            <a:endParaRPr lang="zh-TW" altLang="en-US" sz="1200" dirty="0"/>
          </a:p>
        </p:txBody>
      </p:sp>
      <p:sp>
        <p:nvSpPr>
          <p:cNvPr id="88" name="文字方塊 87"/>
          <p:cNvSpPr txBox="1"/>
          <p:nvPr/>
        </p:nvSpPr>
        <p:spPr>
          <a:xfrm>
            <a:off x="5450336" y="322008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1,1</a:t>
            </a:r>
            <a:endParaRPr lang="zh-TW" altLang="en-US" sz="1200" dirty="0"/>
          </a:p>
        </p:txBody>
      </p:sp>
      <p:sp>
        <p:nvSpPr>
          <p:cNvPr id="89" name="文字方塊 88"/>
          <p:cNvSpPr txBox="1"/>
          <p:nvPr/>
        </p:nvSpPr>
        <p:spPr>
          <a:xfrm>
            <a:off x="5857194" y="1880446"/>
            <a:ext cx="2282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將每個顏色的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攤平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列的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position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不變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</a:p>
          <a:p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行的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position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乘以</a:t>
            </a:r>
            <a:r>
              <a:rPr lang="en-US" altLang="zh-TW" sz="16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(-1)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文字方塊 89"/>
          <p:cNvSpPr txBox="1"/>
          <p:nvPr/>
        </p:nvSpPr>
        <p:spPr>
          <a:xfrm>
            <a:off x="6457428" y="416530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sp>
        <p:nvSpPr>
          <p:cNvPr id="91" name="文字方塊 90"/>
          <p:cNvSpPr txBox="1"/>
          <p:nvPr/>
        </p:nvSpPr>
        <p:spPr>
          <a:xfrm>
            <a:off x="6162642" y="416873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0,1</a:t>
            </a:r>
            <a:endParaRPr lang="zh-TW" altLang="en-US" sz="1200" dirty="0"/>
          </a:p>
        </p:txBody>
      </p:sp>
      <p:sp>
        <p:nvSpPr>
          <p:cNvPr id="92" name="文字方塊 91"/>
          <p:cNvSpPr txBox="1"/>
          <p:nvPr/>
        </p:nvSpPr>
        <p:spPr>
          <a:xfrm>
            <a:off x="6715868" y="4161816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-1,1</a:t>
            </a:r>
            <a:endParaRPr lang="zh-TW" altLang="en-US" sz="1200" dirty="0"/>
          </a:p>
        </p:txBody>
      </p:sp>
      <p:sp>
        <p:nvSpPr>
          <p:cNvPr id="93" name="文字方塊 92"/>
          <p:cNvSpPr txBox="1"/>
          <p:nvPr/>
        </p:nvSpPr>
        <p:spPr>
          <a:xfrm>
            <a:off x="7011036" y="4158326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-1,0</a:t>
            </a:r>
            <a:endParaRPr lang="zh-TW" altLang="en-US" sz="1200" dirty="0"/>
          </a:p>
        </p:txBody>
      </p:sp>
      <p:sp>
        <p:nvSpPr>
          <p:cNvPr id="94" name="文字方塊 93"/>
          <p:cNvSpPr txBox="1"/>
          <p:nvPr/>
        </p:nvSpPr>
        <p:spPr>
          <a:xfrm>
            <a:off x="5452549" y="3959073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sp>
        <p:nvSpPr>
          <p:cNvPr id="95" name="文字方塊 94"/>
          <p:cNvSpPr txBox="1"/>
          <p:nvPr/>
        </p:nvSpPr>
        <p:spPr>
          <a:xfrm>
            <a:off x="5441941" y="3692411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0,-1</a:t>
            </a:r>
            <a:endParaRPr lang="zh-TW" altLang="en-US" sz="1200" dirty="0"/>
          </a:p>
        </p:txBody>
      </p:sp>
      <p:sp>
        <p:nvSpPr>
          <p:cNvPr id="96" name="文字方塊 95"/>
          <p:cNvSpPr txBox="1"/>
          <p:nvPr/>
        </p:nvSpPr>
        <p:spPr>
          <a:xfrm>
            <a:off x="5447568" y="4262131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/>
              <a:t>1,-1</a:t>
            </a:r>
            <a:endParaRPr lang="zh-TW" altLang="en-US" sz="1200" dirty="0"/>
          </a:p>
        </p:txBody>
      </p:sp>
      <p:sp>
        <p:nvSpPr>
          <p:cNvPr id="97" name="文字方塊 96"/>
          <p:cNvSpPr txBox="1"/>
          <p:nvPr/>
        </p:nvSpPr>
        <p:spPr>
          <a:xfrm>
            <a:off x="5454608" y="452296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1,0</a:t>
            </a:r>
            <a:endParaRPr lang="zh-TW" altLang="en-US" sz="1200" dirty="0"/>
          </a:p>
        </p:txBody>
      </p:sp>
      <p:sp>
        <p:nvSpPr>
          <p:cNvPr id="98" name="文字方塊 97"/>
          <p:cNvSpPr txBox="1"/>
          <p:nvPr/>
        </p:nvSpPr>
        <p:spPr>
          <a:xfrm>
            <a:off x="6762356" y="547121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sp>
        <p:nvSpPr>
          <p:cNvPr id="99" name="文字方塊 98"/>
          <p:cNvSpPr txBox="1"/>
          <p:nvPr/>
        </p:nvSpPr>
        <p:spPr>
          <a:xfrm>
            <a:off x="5456417" y="555298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sp>
        <p:nvSpPr>
          <p:cNvPr id="100" name="文字方塊 99"/>
          <p:cNvSpPr txBox="1"/>
          <p:nvPr/>
        </p:nvSpPr>
        <p:spPr>
          <a:xfrm>
            <a:off x="6156768" y="544790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1,0</a:t>
            </a:r>
            <a:endParaRPr lang="zh-TW" altLang="en-US" sz="1200" dirty="0"/>
          </a:p>
        </p:txBody>
      </p:sp>
      <p:sp>
        <p:nvSpPr>
          <p:cNvPr id="101" name="文字方塊 100"/>
          <p:cNvSpPr txBox="1"/>
          <p:nvPr/>
        </p:nvSpPr>
        <p:spPr>
          <a:xfrm>
            <a:off x="6447747" y="5461538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1,-1</a:t>
            </a:r>
            <a:endParaRPr lang="zh-TW" altLang="en-US" sz="1200" dirty="0"/>
          </a:p>
        </p:txBody>
      </p:sp>
      <p:sp>
        <p:nvSpPr>
          <p:cNvPr id="102" name="文字方塊 101"/>
          <p:cNvSpPr txBox="1"/>
          <p:nvPr/>
        </p:nvSpPr>
        <p:spPr>
          <a:xfrm>
            <a:off x="7011036" y="5461538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0,-1</a:t>
            </a:r>
            <a:endParaRPr lang="zh-TW" altLang="en-US" sz="1200" dirty="0"/>
          </a:p>
        </p:txBody>
      </p:sp>
      <p:sp>
        <p:nvSpPr>
          <p:cNvPr id="103" name="文字方塊 102"/>
          <p:cNvSpPr txBox="1"/>
          <p:nvPr/>
        </p:nvSpPr>
        <p:spPr>
          <a:xfrm>
            <a:off x="5432364" y="4974098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-1,0</a:t>
            </a:r>
            <a:endParaRPr lang="zh-TW" altLang="en-US" sz="1200" dirty="0"/>
          </a:p>
        </p:txBody>
      </p:sp>
      <p:sp>
        <p:nvSpPr>
          <p:cNvPr id="104" name="文字方塊 103"/>
          <p:cNvSpPr txBox="1"/>
          <p:nvPr/>
        </p:nvSpPr>
        <p:spPr>
          <a:xfrm>
            <a:off x="5435366" y="5254214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-1,1</a:t>
            </a:r>
            <a:endParaRPr lang="zh-TW" altLang="en-US" sz="1200" dirty="0"/>
          </a:p>
        </p:txBody>
      </p:sp>
      <p:sp>
        <p:nvSpPr>
          <p:cNvPr id="105" name="文字方塊 104"/>
          <p:cNvSpPr txBox="1"/>
          <p:nvPr/>
        </p:nvSpPr>
        <p:spPr>
          <a:xfrm>
            <a:off x="5450336" y="578490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0,1</a:t>
            </a:r>
            <a:endParaRPr lang="zh-TW" altLang="en-US" sz="1200" dirty="0"/>
          </a:p>
        </p:txBody>
      </p:sp>
      <p:sp>
        <p:nvSpPr>
          <p:cNvPr id="106" name="文字方塊 105"/>
          <p:cNvSpPr txBox="1"/>
          <p:nvPr/>
        </p:nvSpPr>
        <p:spPr>
          <a:xfrm>
            <a:off x="7034250" y="679748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sp>
        <p:nvSpPr>
          <p:cNvPr id="107" name="文字方塊 106"/>
          <p:cNvSpPr txBox="1"/>
          <p:nvPr/>
        </p:nvSpPr>
        <p:spPr>
          <a:xfrm>
            <a:off x="6749105" y="6790244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0,1</a:t>
            </a:r>
            <a:endParaRPr lang="zh-TW" altLang="en-US" sz="1200" dirty="0"/>
          </a:p>
        </p:txBody>
      </p:sp>
      <p:sp>
        <p:nvSpPr>
          <p:cNvPr id="108" name="文字方塊 107"/>
          <p:cNvSpPr txBox="1"/>
          <p:nvPr/>
        </p:nvSpPr>
        <p:spPr>
          <a:xfrm>
            <a:off x="6444354" y="679376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1,0</a:t>
            </a:r>
            <a:endParaRPr lang="zh-TW" altLang="en-US" sz="1200" dirty="0"/>
          </a:p>
        </p:txBody>
      </p:sp>
      <p:sp>
        <p:nvSpPr>
          <p:cNvPr id="109" name="文字方塊 108"/>
          <p:cNvSpPr txBox="1"/>
          <p:nvPr/>
        </p:nvSpPr>
        <p:spPr>
          <a:xfrm>
            <a:off x="6178980" y="679748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1,1</a:t>
            </a:r>
            <a:endParaRPr lang="zh-TW" altLang="en-US" sz="1200" dirty="0"/>
          </a:p>
        </p:txBody>
      </p:sp>
      <p:sp>
        <p:nvSpPr>
          <p:cNvPr id="110" name="文字方塊 109"/>
          <p:cNvSpPr txBox="1"/>
          <p:nvPr/>
        </p:nvSpPr>
        <p:spPr>
          <a:xfrm>
            <a:off x="5412123" y="6323452"/>
            <a:ext cx="4732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-1,-1</a:t>
            </a:r>
            <a:endParaRPr lang="zh-TW" altLang="en-US" sz="1200" dirty="0"/>
          </a:p>
        </p:txBody>
      </p:sp>
      <p:sp>
        <p:nvSpPr>
          <p:cNvPr id="111" name="文字方塊 110"/>
          <p:cNvSpPr txBox="1"/>
          <p:nvPr/>
        </p:nvSpPr>
        <p:spPr>
          <a:xfrm>
            <a:off x="5427092" y="6582568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-1,0</a:t>
            </a:r>
            <a:endParaRPr lang="zh-TW" altLang="en-US" sz="1200" dirty="0"/>
          </a:p>
        </p:txBody>
      </p:sp>
      <p:sp>
        <p:nvSpPr>
          <p:cNvPr id="112" name="文字方塊 111"/>
          <p:cNvSpPr txBox="1"/>
          <p:nvPr/>
        </p:nvSpPr>
        <p:spPr>
          <a:xfrm>
            <a:off x="5432364" y="6862888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0,-1</a:t>
            </a:r>
            <a:endParaRPr lang="zh-TW" altLang="en-US" sz="1200" dirty="0"/>
          </a:p>
        </p:txBody>
      </p:sp>
      <p:sp>
        <p:nvSpPr>
          <p:cNvPr id="113" name="文字方塊 112"/>
          <p:cNvSpPr txBox="1"/>
          <p:nvPr/>
        </p:nvSpPr>
        <p:spPr>
          <a:xfrm>
            <a:off x="5446939" y="7147407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dirty="0"/>
              <a:t>0,0</a:t>
            </a:r>
            <a:endParaRPr lang="zh-TW" altLang="en-US" sz="1200" dirty="0"/>
          </a:p>
        </p:txBody>
      </p:sp>
      <p:cxnSp>
        <p:nvCxnSpPr>
          <p:cNvPr id="114" name="直線接點 113"/>
          <p:cNvCxnSpPr/>
          <p:nvPr/>
        </p:nvCxnSpPr>
        <p:spPr>
          <a:xfrm>
            <a:off x="1503974" y="4865959"/>
            <a:ext cx="642026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接點 114">
            <a:extLst>
              <a:ext uri="{FF2B5EF4-FFF2-40B4-BE49-F238E27FC236}">
                <a16:creationId xmlns:a16="http://schemas.microsoft.com/office/drawing/2014/main" id="{5577E54A-6924-81AA-70FF-89884FAD3C3E}"/>
              </a:ext>
            </a:extLst>
          </p:cNvPr>
          <p:cNvCxnSpPr/>
          <p:nvPr/>
        </p:nvCxnSpPr>
        <p:spPr>
          <a:xfrm>
            <a:off x="2146000" y="2929492"/>
            <a:ext cx="0" cy="394955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接點 118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2146000" y="2963327"/>
            <a:ext cx="613421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線接點 119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2146000" y="4218969"/>
            <a:ext cx="613421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2146000" y="5535012"/>
            <a:ext cx="613421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接點 121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2146000" y="6797487"/>
            <a:ext cx="613421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816991" y="2981739"/>
            <a:ext cx="1595132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線接點 124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831960" y="4262131"/>
            <a:ext cx="1595132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831960" y="5581458"/>
            <a:ext cx="1595132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線接點 126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3831960" y="6841846"/>
            <a:ext cx="1595132" cy="0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線接點 127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endCxn id="136" idx="0"/>
          </p:cNvCxnSpPr>
          <p:nvPr/>
        </p:nvCxnSpPr>
        <p:spPr>
          <a:xfrm>
            <a:off x="7420480" y="2951350"/>
            <a:ext cx="1390259" cy="1484551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接點 129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endCxn id="136" idx="2"/>
          </p:cNvCxnSpPr>
          <p:nvPr/>
        </p:nvCxnSpPr>
        <p:spPr>
          <a:xfrm>
            <a:off x="7394704" y="4286901"/>
            <a:ext cx="1106790" cy="458245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直線接點 131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endCxn id="136" idx="3"/>
          </p:cNvCxnSpPr>
          <p:nvPr/>
        </p:nvCxnSpPr>
        <p:spPr>
          <a:xfrm flipV="1">
            <a:off x="7437756" y="4963814"/>
            <a:ext cx="1154314" cy="616928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接點 133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  <a:endCxn id="136" idx="4"/>
          </p:cNvCxnSpPr>
          <p:nvPr/>
        </p:nvCxnSpPr>
        <p:spPr>
          <a:xfrm flipV="1">
            <a:off x="7460969" y="5054390"/>
            <a:ext cx="1349770" cy="1839485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流程圖: 或 135"/>
          <p:cNvSpPr/>
          <p:nvPr/>
        </p:nvSpPr>
        <p:spPr>
          <a:xfrm>
            <a:off x="8501494" y="4435901"/>
            <a:ext cx="618489" cy="618489"/>
          </a:xfrm>
          <a:prstGeom prst="flowChartOr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3" name="直線接點 142">
            <a:extLst>
              <a:ext uri="{FF2B5EF4-FFF2-40B4-BE49-F238E27FC236}">
                <a16:creationId xmlns:a16="http://schemas.microsoft.com/office/drawing/2014/main" id="{72366EB7-54C9-C370-DBEB-EF89725FEC31}"/>
              </a:ext>
            </a:extLst>
          </p:cNvPr>
          <p:cNvCxnSpPr>
            <a:cxnSpLocks/>
          </p:cNvCxnSpPr>
          <p:nvPr/>
        </p:nvCxnSpPr>
        <p:spPr>
          <a:xfrm>
            <a:off x="9109600" y="4734691"/>
            <a:ext cx="498684" cy="10454"/>
          </a:xfrm>
          <a:prstGeom prst="line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7" name="群組 176"/>
          <p:cNvGrpSpPr/>
          <p:nvPr/>
        </p:nvGrpSpPr>
        <p:grpSpPr>
          <a:xfrm>
            <a:off x="9671325" y="3718458"/>
            <a:ext cx="2019755" cy="1961736"/>
            <a:chOff x="9831250" y="3578228"/>
            <a:chExt cx="2019755" cy="1961736"/>
          </a:xfrm>
        </p:grpSpPr>
        <p:sp>
          <p:nvSpPr>
            <p:cNvPr id="145" name="矩形 144"/>
            <p:cNvSpPr/>
            <p:nvPr/>
          </p:nvSpPr>
          <p:spPr>
            <a:xfrm>
              <a:off x="9831250" y="3578228"/>
              <a:ext cx="487734" cy="48773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10318984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10806718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11294452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9831250" y="407415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9831250" y="456479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9831250" y="5048303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10318984" y="4070208"/>
              <a:ext cx="487734" cy="487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10806718" y="407777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11294452" y="406547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10318984" y="4566529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0806718" y="4559681"/>
              <a:ext cx="487734" cy="4877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11294452" y="4564655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10318984" y="504727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10811193" y="505223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0" name="矩形 159"/>
            <p:cNvSpPr/>
            <p:nvPr/>
          </p:nvSpPr>
          <p:spPr>
            <a:xfrm>
              <a:off x="11291457" y="5047278"/>
              <a:ext cx="487734" cy="48773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1" name="文字方塊 160"/>
            <p:cNvSpPr txBox="1"/>
            <p:nvPr/>
          </p:nvSpPr>
          <p:spPr>
            <a:xfrm>
              <a:off x="9836717" y="36296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162" name="文字方塊 161"/>
            <p:cNvSpPr txBox="1"/>
            <p:nvPr/>
          </p:nvSpPr>
          <p:spPr>
            <a:xfrm>
              <a:off x="10327575" y="414909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163" name="文字方塊 162"/>
            <p:cNvSpPr txBox="1"/>
            <p:nvPr/>
          </p:nvSpPr>
          <p:spPr>
            <a:xfrm>
              <a:off x="10789053" y="464896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164" name="文字方塊 163"/>
            <p:cNvSpPr txBox="1"/>
            <p:nvPr/>
          </p:nvSpPr>
          <p:spPr>
            <a:xfrm>
              <a:off x="11269828" y="50878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165" name="文字方塊 164"/>
            <p:cNvSpPr txBox="1"/>
            <p:nvPr/>
          </p:nvSpPr>
          <p:spPr>
            <a:xfrm>
              <a:off x="10306426" y="3651348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0,-1</a:t>
              </a:r>
              <a:endParaRPr lang="zh-TW" altLang="en-US" dirty="0"/>
            </a:p>
          </p:txBody>
        </p:sp>
        <p:sp>
          <p:nvSpPr>
            <p:cNvPr id="166" name="文字方塊 165"/>
            <p:cNvSpPr txBox="1"/>
            <p:nvPr/>
          </p:nvSpPr>
          <p:spPr>
            <a:xfrm>
              <a:off x="10788305" y="3665380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-1,0</a:t>
              </a:r>
              <a:endParaRPr lang="zh-TW" altLang="en-US" dirty="0"/>
            </a:p>
          </p:txBody>
        </p:sp>
        <p:sp>
          <p:nvSpPr>
            <p:cNvPr id="167" name="文字方塊 166"/>
            <p:cNvSpPr txBox="1"/>
            <p:nvPr/>
          </p:nvSpPr>
          <p:spPr>
            <a:xfrm>
              <a:off x="11233528" y="365893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-1,-1</a:t>
              </a:r>
              <a:endParaRPr lang="zh-TW" altLang="en-US" dirty="0"/>
            </a:p>
          </p:txBody>
        </p:sp>
        <p:sp>
          <p:nvSpPr>
            <p:cNvPr id="168" name="文字方塊 167"/>
            <p:cNvSpPr txBox="1"/>
            <p:nvPr/>
          </p:nvSpPr>
          <p:spPr>
            <a:xfrm>
              <a:off x="9836717" y="41473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169" name="文字方塊 168"/>
            <p:cNvSpPr txBox="1"/>
            <p:nvPr/>
          </p:nvSpPr>
          <p:spPr>
            <a:xfrm>
              <a:off x="9839401" y="464074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1,0</a:t>
              </a:r>
              <a:endParaRPr lang="zh-TW" altLang="en-US" dirty="0"/>
            </a:p>
          </p:txBody>
        </p:sp>
        <p:sp>
          <p:nvSpPr>
            <p:cNvPr id="170" name="文字方塊 169"/>
            <p:cNvSpPr txBox="1"/>
            <p:nvPr/>
          </p:nvSpPr>
          <p:spPr>
            <a:xfrm>
              <a:off x="9851461" y="5097334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1,1</a:t>
              </a:r>
              <a:endParaRPr lang="zh-TW" altLang="en-US" dirty="0"/>
            </a:p>
          </p:txBody>
        </p:sp>
        <p:sp>
          <p:nvSpPr>
            <p:cNvPr id="171" name="文字方塊 170"/>
            <p:cNvSpPr txBox="1"/>
            <p:nvPr/>
          </p:nvSpPr>
          <p:spPr>
            <a:xfrm>
              <a:off x="10280546" y="4634252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1,-1</a:t>
              </a:r>
              <a:endParaRPr lang="zh-TW" altLang="en-US" dirty="0"/>
            </a:p>
          </p:txBody>
        </p:sp>
        <p:sp>
          <p:nvSpPr>
            <p:cNvPr id="172" name="文字方塊 171"/>
            <p:cNvSpPr txBox="1"/>
            <p:nvPr/>
          </p:nvSpPr>
          <p:spPr>
            <a:xfrm>
              <a:off x="11276787" y="4627926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0,-1</a:t>
              </a:r>
              <a:endParaRPr lang="zh-TW" altLang="en-US" dirty="0"/>
            </a:p>
          </p:txBody>
        </p:sp>
        <p:sp>
          <p:nvSpPr>
            <p:cNvPr id="173" name="文字方塊 172"/>
            <p:cNvSpPr txBox="1"/>
            <p:nvPr/>
          </p:nvSpPr>
          <p:spPr>
            <a:xfrm>
              <a:off x="11261851" y="4133352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-1,0</a:t>
              </a:r>
              <a:endParaRPr lang="zh-TW" altLang="en-US" dirty="0"/>
            </a:p>
          </p:txBody>
        </p:sp>
        <p:sp>
          <p:nvSpPr>
            <p:cNvPr id="174" name="文字方塊 173"/>
            <p:cNvSpPr txBox="1"/>
            <p:nvPr/>
          </p:nvSpPr>
          <p:spPr>
            <a:xfrm>
              <a:off x="10758313" y="4137996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-1,1</a:t>
              </a:r>
              <a:endParaRPr lang="zh-TW" altLang="en-US" dirty="0"/>
            </a:p>
          </p:txBody>
        </p:sp>
        <p:sp>
          <p:nvSpPr>
            <p:cNvPr id="175" name="文字方塊 174"/>
            <p:cNvSpPr txBox="1"/>
            <p:nvPr/>
          </p:nvSpPr>
          <p:spPr>
            <a:xfrm>
              <a:off x="10831816" y="510698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176" name="文字方塊 175"/>
            <p:cNvSpPr txBox="1"/>
            <p:nvPr/>
          </p:nvSpPr>
          <p:spPr>
            <a:xfrm>
              <a:off x="10304742" y="512024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1,0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69466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55949"/>
            <a:ext cx="10515600" cy="58948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Attention bias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18070" y="999173"/>
            <a:ext cx="10866783" cy="6016897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將相對位置做</a:t>
            </a:r>
            <a:r>
              <a:rPr lang="en-US" altLang="zh-TW" dirty="0"/>
              <a:t>Mapping Transformation</a:t>
            </a: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838200" y="2294705"/>
            <a:ext cx="2019755" cy="1961736"/>
            <a:chOff x="9831250" y="3578228"/>
            <a:chExt cx="2019755" cy="1961736"/>
          </a:xfrm>
        </p:grpSpPr>
        <p:sp>
          <p:nvSpPr>
            <p:cNvPr id="5" name="矩形 4"/>
            <p:cNvSpPr/>
            <p:nvPr/>
          </p:nvSpPr>
          <p:spPr>
            <a:xfrm>
              <a:off x="9831250" y="3578228"/>
              <a:ext cx="487734" cy="48773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0318984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0806718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294452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9831250" y="407415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831250" y="456479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831250" y="5048303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318984" y="4070208"/>
              <a:ext cx="487734" cy="487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806718" y="407777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294452" y="406547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0318984" y="4566529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806718" y="4559681"/>
              <a:ext cx="487734" cy="4877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294452" y="4564655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0318984" y="504727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811193" y="505223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1291457" y="5047278"/>
              <a:ext cx="487734" cy="48773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836717" y="36296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10327575" y="414909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10789053" y="464896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11269828" y="50878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0306426" y="3651348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0,-1</a:t>
              </a:r>
              <a:endParaRPr lang="zh-TW" altLang="en-US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10788305" y="3665380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-1,0</a:t>
              </a:r>
              <a:endParaRPr lang="zh-TW" altLang="en-US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1233528" y="3658936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-1,-1</a:t>
              </a:r>
              <a:endParaRPr lang="zh-TW" altLang="en-US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9836717" y="41473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9839401" y="464074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1,0</a:t>
              </a:r>
              <a:endParaRPr lang="zh-TW" altLang="en-US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9851461" y="5097334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1,1</a:t>
              </a:r>
              <a:endParaRPr lang="zh-TW" altLang="en-US" dirty="0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10280546" y="4634252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1,-1</a:t>
              </a:r>
              <a:endParaRPr lang="zh-TW" altLang="en-US" dirty="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11276787" y="4627926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0,-1</a:t>
              </a:r>
              <a:endParaRPr lang="zh-TW" altLang="en-US" dirty="0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11261851" y="4133352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-1,0</a:t>
              </a:r>
              <a:endParaRPr lang="zh-TW" altLang="en-US" dirty="0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10758313" y="4137996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-1,1</a:t>
              </a:r>
              <a:endParaRPr lang="zh-TW" altLang="en-US" dirty="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10831816" y="510698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10304742" y="512024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1,0</a:t>
              </a:r>
              <a:endParaRPr lang="zh-TW" altLang="en-US" dirty="0"/>
            </a:p>
          </p:txBody>
        </p:sp>
      </p:grpSp>
      <p:cxnSp>
        <p:nvCxnSpPr>
          <p:cNvPr id="38" name="直線單箭頭接點 37"/>
          <p:cNvCxnSpPr/>
          <p:nvPr/>
        </p:nvCxnSpPr>
        <p:spPr>
          <a:xfrm>
            <a:off x="2815746" y="3269682"/>
            <a:ext cx="17411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/>
              <p:cNvSpPr txBox="1"/>
              <p:nvPr/>
            </p:nvSpPr>
            <p:spPr>
              <a:xfrm>
                <a:off x="598416" y="1391305"/>
                <a:ext cx="4084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Window size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zh-TW" altLang="en-US" sz="2400" i="1" dirty="0"/>
              </a:p>
            </p:txBody>
          </p:sp>
        </mc:Choice>
        <mc:Fallback xmlns="">
          <p:sp>
            <p:nvSpPr>
              <p:cNvPr id="39" name="文字方塊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16" y="1391305"/>
                <a:ext cx="4084836" cy="461665"/>
              </a:xfrm>
              <a:prstGeom prst="rect">
                <a:avLst/>
              </a:prstGeom>
              <a:blipFill>
                <a:blip r:embed="rId2"/>
                <a:stretch>
                  <a:fillRect l="-2239" t="-11842" b="-2763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39"/>
              <p:cNvSpPr txBox="1"/>
              <p:nvPr/>
            </p:nvSpPr>
            <p:spPr>
              <a:xfrm>
                <a:off x="2815746" y="2775109"/>
                <a:ext cx="17411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列、行加上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0" name="文字方塊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746" y="2775109"/>
                <a:ext cx="1741182" cy="369332"/>
              </a:xfrm>
              <a:prstGeom prst="rect">
                <a:avLst/>
              </a:prstGeom>
              <a:blipFill>
                <a:blip r:embed="rId3"/>
                <a:stretch>
                  <a:fillRect l="-3147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群組 41"/>
          <p:cNvGrpSpPr/>
          <p:nvPr/>
        </p:nvGrpSpPr>
        <p:grpSpPr>
          <a:xfrm>
            <a:off x="4556928" y="2344487"/>
            <a:ext cx="1952869" cy="1961736"/>
            <a:chOff x="9831250" y="3578228"/>
            <a:chExt cx="1952869" cy="1961736"/>
          </a:xfrm>
        </p:grpSpPr>
        <p:sp>
          <p:nvSpPr>
            <p:cNvPr id="43" name="矩形 42"/>
            <p:cNvSpPr/>
            <p:nvPr/>
          </p:nvSpPr>
          <p:spPr>
            <a:xfrm>
              <a:off x="9831250" y="3578228"/>
              <a:ext cx="487734" cy="48773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0318984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0806718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11294452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9831250" y="407415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9831250" y="456479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9831250" y="5048303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0318984" y="4070208"/>
              <a:ext cx="487734" cy="487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10806718" y="407777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11294452" y="406547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10318984" y="4566529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10806718" y="4559681"/>
              <a:ext cx="487734" cy="4877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1294452" y="4564655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0318984" y="504727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0811193" y="505223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11291457" y="5047278"/>
              <a:ext cx="487734" cy="48773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9836717" y="36296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1,1</a:t>
              </a:r>
              <a:endParaRPr lang="zh-TW" altLang="en-US" dirty="0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10327575" y="414909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1,1</a:t>
              </a:r>
              <a:endParaRPr lang="zh-TW" altLang="en-US" dirty="0"/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10789053" y="464896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1,1</a:t>
              </a:r>
              <a:endParaRPr lang="zh-TW" altLang="en-US" dirty="0"/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11269828" y="50878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1,1</a:t>
              </a:r>
              <a:endParaRPr lang="zh-TW" altLang="en-US" dirty="0"/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10306426" y="365134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1,0</a:t>
              </a:r>
              <a:endParaRPr lang="zh-TW" altLang="en-US" dirty="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10787578" y="364479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11300113" y="3647031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9836717" y="41473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1,2</a:t>
              </a:r>
              <a:endParaRPr lang="zh-TW" altLang="en-US" dirty="0"/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9839401" y="464074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2,1</a:t>
              </a:r>
              <a:endParaRPr lang="zh-TW" altLang="en-US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9851461" y="5097334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2,2</a:t>
              </a:r>
              <a:endParaRPr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0280546" y="463425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2,0</a:t>
              </a:r>
              <a:endParaRPr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1307707" y="462573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1,0</a:t>
              </a:r>
              <a:endParaRPr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1293292" y="413335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0811193" y="413982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0,2</a:t>
              </a:r>
              <a:endParaRPr lang="zh-TW" altLang="en-US" dirty="0"/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10831816" y="510698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1,2</a:t>
              </a:r>
              <a:endParaRPr lang="zh-TW" altLang="en-US" dirty="0"/>
            </a:p>
          </p:txBody>
        </p:sp>
        <p:sp>
          <p:nvSpPr>
            <p:cNvPr id="74" name="文字方塊 73"/>
            <p:cNvSpPr txBox="1"/>
            <p:nvPr/>
          </p:nvSpPr>
          <p:spPr>
            <a:xfrm>
              <a:off x="10304742" y="512024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2,1</a:t>
              </a:r>
              <a:endParaRPr lang="zh-TW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字方塊 74"/>
              <p:cNvSpPr txBox="1"/>
              <p:nvPr/>
            </p:nvSpPr>
            <p:spPr>
              <a:xfrm>
                <a:off x="6503247" y="2828830"/>
                <a:ext cx="1869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  <a:cs typeface="Times New Roman" panose="02020603050405020304" pitchFamily="18" charset="0"/>
                  </a:rPr>
                  <a:t>列位置乘上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TW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5" name="文字方塊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247" y="2828830"/>
                <a:ext cx="1869423" cy="369332"/>
              </a:xfrm>
              <a:prstGeom prst="rect">
                <a:avLst/>
              </a:prstGeom>
              <a:blipFill>
                <a:blip r:embed="rId4"/>
                <a:stretch>
                  <a:fillRect l="-2941" t="-8197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直線單箭頭接點 75"/>
          <p:cNvCxnSpPr/>
          <p:nvPr/>
        </p:nvCxnSpPr>
        <p:spPr>
          <a:xfrm>
            <a:off x="6509797" y="3298510"/>
            <a:ext cx="17411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76"/>
          <p:cNvGrpSpPr/>
          <p:nvPr/>
        </p:nvGrpSpPr>
        <p:grpSpPr>
          <a:xfrm>
            <a:off x="8272925" y="2338596"/>
            <a:ext cx="1952869" cy="1961736"/>
            <a:chOff x="9831250" y="3578228"/>
            <a:chExt cx="1952869" cy="1961736"/>
          </a:xfrm>
        </p:grpSpPr>
        <p:sp>
          <p:nvSpPr>
            <p:cNvPr id="78" name="矩形 77"/>
            <p:cNvSpPr/>
            <p:nvPr/>
          </p:nvSpPr>
          <p:spPr>
            <a:xfrm>
              <a:off x="9831250" y="3578228"/>
              <a:ext cx="487734" cy="48773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9" name="矩形 78"/>
            <p:cNvSpPr/>
            <p:nvPr/>
          </p:nvSpPr>
          <p:spPr>
            <a:xfrm>
              <a:off x="10318984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0" name="矩形 79"/>
            <p:cNvSpPr/>
            <p:nvPr/>
          </p:nvSpPr>
          <p:spPr>
            <a:xfrm>
              <a:off x="10806718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1" name="矩形 80"/>
            <p:cNvSpPr/>
            <p:nvPr/>
          </p:nvSpPr>
          <p:spPr>
            <a:xfrm>
              <a:off x="11294452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矩形 81"/>
            <p:cNvSpPr/>
            <p:nvPr/>
          </p:nvSpPr>
          <p:spPr>
            <a:xfrm>
              <a:off x="9831250" y="407415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3" name="矩形 82"/>
            <p:cNvSpPr/>
            <p:nvPr/>
          </p:nvSpPr>
          <p:spPr>
            <a:xfrm>
              <a:off x="9831250" y="456479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矩形 83"/>
            <p:cNvSpPr/>
            <p:nvPr/>
          </p:nvSpPr>
          <p:spPr>
            <a:xfrm>
              <a:off x="9831250" y="5048303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矩形 84"/>
            <p:cNvSpPr/>
            <p:nvPr/>
          </p:nvSpPr>
          <p:spPr>
            <a:xfrm>
              <a:off x="10318984" y="4070208"/>
              <a:ext cx="487734" cy="487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6" name="矩形 85"/>
            <p:cNvSpPr/>
            <p:nvPr/>
          </p:nvSpPr>
          <p:spPr>
            <a:xfrm>
              <a:off x="10806718" y="407777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7" name="矩形 86"/>
            <p:cNvSpPr/>
            <p:nvPr/>
          </p:nvSpPr>
          <p:spPr>
            <a:xfrm>
              <a:off x="11294452" y="406547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矩形 87"/>
            <p:cNvSpPr/>
            <p:nvPr/>
          </p:nvSpPr>
          <p:spPr>
            <a:xfrm>
              <a:off x="10318984" y="4566529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10806718" y="4559681"/>
              <a:ext cx="487734" cy="4877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 89"/>
            <p:cNvSpPr/>
            <p:nvPr/>
          </p:nvSpPr>
          <p:spPr>
            <a:xfrm>
              <a:off x="11294452" y="4564655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1" name="矩形 90"/>
            <p:cNvSpPr/>
            <p:nvPr/>
          </p:nvSpPr>
          <p:spPr>
            <a:xfrm>
              <a:off x="10318984" y="504727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2" name="矩形 91"/>
            <p:cNvSpPr/>
            <p:nvPr/>
          </p:nvSpPr>
          <p:spPr>
            <a:xfrm>
              <a:off x="10811193" y="505223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矩形 92"/>
            <p:cNvSpPr/>
            <p:nvPr/>
          </p:nvSpPr>
          <p:spPr>
            <a:xfrm>
              <a:off x="11291457" y="5047278"/>
              <a:ext cx="487734" cy="48773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文字方塊 93"/>
            <p:cNvSpPr txBox="1"/>
            <p:nvPr/>
          </p:nvSpPr>
          <p:spPr>
            <a:xfrm>
              <a:off x="9836717" y="36296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3,1</a:t>
              </a:r>
              <a:endParaRPr lang="zh-TW" altLang="en-US" dirty="0"/>
            </a:p>
          </p:txBody>
        </p:sp>
        <p:sp>
          <p:nvSpPr>
            <p:cNvPr id="95" name="文字方塊 94"/>
            <p:cNvSpPr txBox="1"/>
            <p:nvPr/>
          </p:nvSpPr>
          <p:spPr>
            <a:xfrm>
              <a:off x="10327575" y="414909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3,1</a:t>
              </a:r>
              <a:endParaRPr lang="zh-TW" altLang="en-US" dirty="0"/>
            </a:p>
          </p:txBody>
        </p:sp>
        <p:sp>
          <p:nvSpPr>
            <p:cNvPr id="96" name="文字方塊 95"/>
            <p:cNvSpPr txBox="1"/>
            <p:nvPr/>
          </p:nvSpPr>
          <p:spPr>
            <a:xfrm>
              <a:off x="10789053" y="464896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3,1</a:t>
              </a:r>
              <a:endParaRPr lang="zh-TW" altLang="en-US" dirty="0"/>
            </a:p>
          </p:txBody>
        </p:sp>
        <p:sp>
          <p:nvSpPr>
            <p:cNvPr id="97" name="文字方塊 96"/>
            <p:cNvSpPr txBox="1"/>
            <p:nvPr/>
          </p:nvSpPr>
          <p:spPr>
            <a:xfrm>
              <a:off x="11269828" y="508788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3,1</a:t>
              </a:r>
              <a:endParaRPr lang="zh-TW" altLang="en-US" dirty="0"/>
            </a:p>
          </p:txBody>
        </p:sp>
        <p:sp>
          <p:nvSpPr>
            <p:cNvPr id="98" name="文字方塊 97"/>
            <p:cNvSpPr txBox="1"/>
            <p:nvPr/>
          </p:nvSpPr>
          <p:spPr>
            <a:xfrm>
              <a:off x="10306426" y="365134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3,0</a:t>
              </a:r>
              <a:endParaRPr lang="zh-TW" altLang="en-US" dirty="0"/>
            </a:p>
          </p:txBody>
        </p:sp>
        <p:sp>
          <p:nvSpPr>
            <p:cNvPr id="99" name="文字方塊 98"/>
            <p:cNvSpPr txBox="1"/>
            <p:nvPr/>
          </p:nvSpPr>
          <p:spPr>
            <a:xfrm>
              <a:off x="10787578" y="364479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100" name="文字方塊 99"/>
            <p:cNvSpPr txBox="1"/>
            <p:nvPr/>
          </p:nvSpPr>
          <p:spPr>
            <a:xfrm>
              <a:off x="11300113" y="3647031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0,0</a:t>
              </a:r>
              <a:endParaRPr lang="zh-TW" altLang="en-US" dirty="0"/>
            </a:p>
          </p:txBody>
        </p:sp>
        <p:sp>
          <p:nvSpPr>
            <p:cNvPr id="101" name="文字方塊 100"/>
            <p:cNvSpPr txBox="1"/>
            <p:nvPr/>
          </p:nvSpPr>
          <p:spPr>
            <a:xfrm>
              <a:off x="9836717" y="414737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3,2</a:t>
              </a:r>
              <a:endParaRPr lang="zh-TW" altLang="en-US" dirty="0"/>
            </a:p>
          </p:txBody>
        </p:sp>
        <p:sp>
          <p:nvSpPr>
            <p:cNvPr id="102" name="文字方塊 101"/>
            <p:cNvSpPr txBox="1"/>
            <p:nvPr/>
          </p:nvSpPr>
          <p:spPr>
            <a:xfrm>
              <a:off x="9839401" y="464074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6,1</a:t>
              </a:r>
              <a:endParaRPr lang="zh-TW" altLang="en-US" dirty="0"/>
            </a:p>
          </p:txBody>
        </p:sp>
        <p:sp>
          <p:nvSpPr>
            <p:cNvPr id="103" name="文字方塊 102"/>
            <p:cNvSpPr txBox="1"/>
            <p:nvPr/>
          </p:nvSpPr>
          <p:spPr>
            <a:xfrm>
              <a:off x="9851461" y="5097334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6,2</a:t>
              </a:r>
              <a:endParaRPr lang="zh-TW" altLang="en-US" dirty="0"/>
            </a:p>
          </p:txBody>
        </p:sp>
        <p:sp>
          <p:nvSpPr>
            <p:cNvPr id="104" name="文字方塊 103"/>
            <p:cNvSpPr txBox="1"/>
            <p:nvPr/>
          </p:nvSpPr>
          <p:spPr>
            <a:xfrm>
              <a:off x="10280546" y="463425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6,0</a:t>
              </a:r>
              <a:endParaRPr lang="zh-TW" altLang="en-US" dirty="0"/>
            </a:p>
          </p:txBody>
        </p:sp>
        <p:sp>
          <p:nvSpPr>
            <p:cNvPr id="105" name="文字方塊 104"/>
            <p:cNvSpPr txBox="1"/>
            <p:nvPr/>
          </p:nvSpPr>
          <p:spPr>
            <a:xfrm>
              <a:off x="11307707" y="462573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3,0</a:t>
              </a:r>
              <a:endParaRPr lang="zh-TW" altLang="en-US" dirty="0"/>
            </a:p>
          </p:txBody>
        </p:sp>
        <p:sp>
          <p:nvSpPr>
            <p:cNvPr id="106" name="文字方塊 105"/>
            <p:cNvSpPr txBox="1"/>
            <p:nvPr/>
          </p:nvSpPr>
          <p:spPr>
            <a:xfrm>
              <a:off x="11293292" y="413335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0,1</a:t>
              </a:r>
              <a:endParaRPr lang="zh-TW" altLang="en-US" dirty="0"/>
            </a:p>
          </p:txBody>
        </p:sp>
        <p:sp>
          <p:nvSpPr>
            <p:cNvPr id="107" name="文字方塊 106"/>
            <p:cNvSpPr txBox="1"/>
            <p:nvPr/>
          </p:nvSpPr>
          <p:spPr>
            <a:xfrm>
              <a:off x="10811193" y="413982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0,2</a:t>
              </a:r>
              <a:endParaRPr lang="zh-TW" altLang="en-US" dirty="0"/>
            </a:p>
          </p:txBody>
        </p:sp>
        <p:sp>
          <p:nvSpPr>
            <p:cNvPr id="108" name="文字方塊 107"/>
            <p:cNvSpPr txBox="1"/>
            <p:nvPr/>
          </p:nvSpPr>
          <p:spPr>
            <a:xfrm>
              <a:off x="10831816" y="5106986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3,2</a:t>
              </a:r>
              <a:endParaRPr lang="zh-TW" altLang="en-US" dirty="0"/>
            </a:p>
          </p:txBody>
        </p:sp>
        <p:sp>
          <p:nvSpPr>
            <p:cNvPr id="109" name="文字方塊 108"/>
            <p:cNvSpPr txBox="1"/>
            <p:nvPr/>
          </p:nvSpPr>
          <p:spPr>
            <a:xfrm>
              <a:off x="10304742" y="512024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6,1</a:t>
              </a:r>
              <a:endParaRPr lang="zh-TW" altLang="en-US" dirty="0"/>
            </a:p>
          </p:txBody>
        </p:sp>
      </p:grpSp>
      <p:cxnSp>
        <p:nvCxnSpPr>
          <p:cNvPr id="110" name="直線單箭頭接點 109"/>
          <p:cNvCxnSpPr/>
          <p:nvPr/>
        </p:nvCxnSpPr>
        <p:spPr>
          <a:xfrm flipV="1">
            <a:off x="9273491" y="4571999"/>
            <a:ext cx="0" cy="93937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文字方塊 111"/>
          <p:cNvSpPr txBox="1"/>
          <p:nvPr/>
        </p:nvSpPr>
        <p:spPr>
          <a:xfrm>
            <a:off x="9322107" y="459258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列、行相加</a:t>
            </a:r>
            <a:endParaRPr lang="zh-TW" altLang="en-US" dirty="0"/>
          </a:p>
        </p:txBody>
      </p:sp>
      <p:grpSp>
        <p:nvGrpSpPr>
          <p:cNvPr id="113" name="群組 112"/>
          <p:cNvGrpSpPr/>
          <p:nvPr/>
        </p:nvGrpSpPr>
        <p:grpSpPr>
          <a:xfrm>
            <a:off x="8246394" y="5282585"/>
            <a:ext cx="1950936" cy="1961736"/>
            <a:chOff x="9831250" y="3578228"/>
            <a:chExt cx="1950936" cy="1961736"/>
          </a:xfrm>
        </p:grpSpPr>
        <p:sp>
          <p:nvSpPr>
            <p:cNvPr id="114" name="矩形 113"/>
            <p:cNvSpPr/>
            <p:nvPr/>
          </p:nvSpPr>
          <p:spPr>
            <a:xfrm>
              <a:off x="9831250" y="3578228"/>
              <a:ext cx="487734" cy="48773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5" name="矩形 114"/>
            <p:cNvSpPr/>
            <p:nvPr/>
          </p:nvSpPr>
          <p:spPr>
            <a:xfrm>
              <a:off x="10318984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10806718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11294452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9831250" y="407415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矩形 118"/>
            <p:cNvSpPr/>
            <p:nvPr/>
          </p:nvSpPr>
          <p:spPr>
            <a:xfrm>
              <a:off x="9831250" y="456479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0" name="矩形 119"/>
            <p:cNvSpPr/>
            <p:nvPr/>
          </p:nvSpPr>
          <p:spPr>
            <a:xfrm>
              <a:off x="9831250" y="5048303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1" name="矩形 120"/>
            <p:cNvSpPr/>
            <p:nvPr/>
          </p:nvSpPr>
          <p:spPr>
            <a:xfrm>
              <a:off x="10318984" y="4070208"/>
              <a:ext cx="487734" cy="487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2" name="矩形 121"/>
            <p:cNvSpPr/>
            <p:nvPr/>
          </p:nvSpPr>
          <p:spPr>
            <a:xfrm>
              <a:off x="10806718" y="407777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3" name="矩形 122"/>
            <p:cNvSpPr/>
            <p:nvPr/>
          </p:nvSpPr>
          <p:spPr>
            <a:xfrm>
              <a:off x="11294452" y="406547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4" name="矩形 123"/>
            <p:cNvSpPr/>
            <p:nvPr/>
          </p:nvSpPr>
          <p:spPr>
            <a:xfrm>
              <a:off x="10318984" y="4566529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5" name="矩形 124"/>
            <p:cNvSpPr/>
            <p:nvPr/>
          </p:nvSpPr>
          <p:spPr>
            <a:xfrm>
              <a:off x="10806718" y="4559681"/>
              <a:ext cx="487734" cy="4877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6" name="矩形 125"/>
            <p:cNvSpPr/>
            <p:nvPr/>
          </p:nvSpPr>
          <p:spPr>
            <a:xfrm>
              <a:off x="11294452" y="4564655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矩形 126"/>
            <p:cNvSpPr/>
            <p:nvPr/>
          </p:nvSpPr>
          <p:spPr>
            <a:xfrm>
              <a:off x="10318984" y="504727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10811193" y="505223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11291457" y="5047278"/>
              <a:ext cx="487734" cy="48773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0" name="文字方塊 129"/>
            <p:cNvSpPr txBox="1"/>
            <p:nvPr/>
          </p:nvSpPr>
          <p:spPr>
            <a:xfrm>
              <a:off x="9933844" y="36274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131" name="文字方塊 130"/>
            <p:cNvSpPr txBox="1"/>
            <p:nvPr/>
          </p:nvSpPr>
          <p:spPr>
            <a:xfrm>
              <a:off x="10418636" y="41490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132" name="文字方塊 131"/>
            <p:cNvSpPr txBox="1"/>
            <p:nvPr/>
          </p:nvSpPr>
          <p:spPr>
            <a:xfrm>
              <a:off x="10919179" y="46499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133" name="文字方塊 132"/>
            <p:cNvSpPr txBox="1"/>
            <p:nvPr/>
          </p:nvSpPr>
          <p:spPr>
            <a:xfrm>
              <a:off x="11380655" y="51160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134" name="文字方塊 133"/>
            <p:cNvSpPr txBox="1"/>
            <p:nvPr/>
          </p:nvSpPr>
          <p:spPr>
            <a:xfrm>
              <a:off x="10427605" y="36495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</a:t>
              </a:r>
              <a:endParaRPr lang="zh-TW" altLang="en-US" dirty="0"/>
            </a:p>
          </p:txBody>
        </p:sp>
        <p:sp>
          <p:nvSpPr>
            <p:cNvPr id="135" name="文字方塊 134"/>
            <p:cNvSpPr txBox="1"/>
            <p:nvPr/>
          </p:nvSpPr>
          <p:spPr>
            <a:xfrm>
              <a:off x="10887721" y="365589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136" name="文字方塊 135"/>
            <p:cNvSpPr txBox="1"/>
            <p:nvPr/>
          </p:nvSpPr>
          <p:spPr>
            <a:xfrm>
              <a:off x="11387476" y="36486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</a:t>
              </a:r>
              <a:endParaRPr lang="zh-TW" altLang="en-US" dirty="0"/>
            </a:p>
          </p:txBody>
        </p:sp>
        <p:sp>
          <p:nvSpPr>
            <p:cNvPr id="137" name="文字方塊 136"/>
            <p:cNvSpPr txBox="1"/>
            <p:nvPr/>
          </p:nvSpPr>
          <p:spPr>
            <a:xfrm>
              <a:off x="9933844" y="41467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</a:t>
              </a:r>
              <a:endParaRPr lang="zh-TW" altLang="en-US" dirty="0"/>
            </a:p>
          </p:txBody>
        </p:sp>
        <p:sp>
          <p:nvSpPr>
            <p:cNvPr id="138" name="文字方塊 137"/>
            <p:cNvSpPr txBox="1"/>
            <p:nvPr/>
          </p:nvSpPr>
          <p:spPr>
            <a:xfrm>
              <a:off x="9959641" y="46417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7</a:t>
              </a:r>
              <a:endParaRPr lang="zh-TW" altLang="en-US" dirty="0"/>
            </a:p>
          </p:txBody>
        </p:sp>
        <p:sp>
          <p:nvSpPr>
            <p:cNvPr id="139" name="文字方塊 138"/>
            <p:cNvSpPr txBox="1"/>
            <p:nvPr/>
          </p:nvSpPr>
          <p:spPr>
            <a:xfrm>
              <a:off x="9930076" y="50929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8</a:t>
              </a:r>
              <a:endParaRPr lang="zh-TW" altLang="en-US" dirty="0"/>
            </a:p>
          </p:txBody>
        </p:sp>
        <p:sp>
          <p:nvSpPr>
            <p:cNvPr id="140" name="文字方塊 139"/>
            <p:cNvSpPr txBox="1"/>
            <p:nvPr/>
          </p:nvSpPr>
          <p:spPr>
            <a:xfrm>
              <a:off x="10399537" y="46238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6</a:t>
              </a:r>
              <a:endParaRPr lang="zh-TW" altLang="en-US" dirty="0"/>
            </a:p>
          </p:txBody>
        </p:sp>
        <p:sp>
          <p:nvSpPr>
            <p:cNvPr id="141" name="文字方塊 140"/>
            <p:cNvSpPr txBox="1"/>
            <p:nvPr/>
          </p:nvSpPr>
          <p:spPr>
            <a:xfrm>
              <a:off x="11387476" y="46257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/>
                <a:t>3</a:t>
              </a:r>
              <a:endParaRPr lang="zh-TW" altLang="en-US" dirty="0"/>
            </a:p>
          </p:txBody>
        </p:sp>
        <p:sp>
          <p:nvSpPr>
            <p:cNvPr id="142" name="文字方塊 141"/>
            <p:cNvSpPr txBox="1"/>
            <p:nvPr/>
          </p:nvSpPr>
          <p:spPr>
            <a:xfrm>
              <a:off x="11394104" y="41333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143" name="文字方塊 142"/>
            <p:cNvSpPr txBox="1"/>
            <p:nvPr/>
          </p:nvSpPr>
          <p:spPr>
            <a:xfrm>
              <a:off x="10909638" y="41428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144" name="文字方塊 143"/>
            <p:cNvSpPr txBox="1"/>
            <p:nvPr/>
          </p:nvSpPr>
          <p:spPr>
            <a:xfrm>
              <a:off x="10901577" y="510647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</a:t>
              </a:r>
              <a:endParaRPr lang="zh-TW" altLang="en-US" dirty="0"/>
            </a:p>
          </p:txBody>
        </p:sp>
        <p:sp>
          <p:nvSpPr>
            <p:cNvPr id="145" name="文字方塊 144"/>
            <p:cNvSpPr txBox="1"/>
            <p:nvPr/>
          </p:nvSpPr>
          <p:spPr>
            <a:xfrm>
              <a:off x="10402614" y="51112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7</a:t>
              </a:r>
              <a:endParaRPr lang="zh-TW" altLang="en-US" dirty="0"/>
            </a:p>
          </p:txBody>
        </p:sp>
      </p:grpSp>
      <p:cxnSp>
        <p:nvCxnSpPr>
          <p:cNvPr id="146" name="直線單箭頭接點 145"/>
          <p:cNvCxnSpPr/>
          <p:nvPr/>
        </p:nvCxnSpPr>
        <p:spPr>
          <a:xfrm>
            <a:off x="5053253" y="6257562"/>
            <a:ext cx="295952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文字方塊 147"/>
          <p:cNvSpPr txBox="1"/>
          <p:nvPr/>
        </p:nvSpPr>
        <p:spPr>
          <a:xfrm>
            <a:off x="3686337" y="595416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查表法</a:t>
            </a:r>
          </a:p>
        </p:txBody>
      </p:sp>
    </p:spTree>
    <p:extLst>
      <p:ext uri="{BB962C8B-B14F-4D97-AF65-F5344CB8AC3E}">
        <p14:creationId xmlns:p14="http://schemas.microsoft.com/office/powerpoint/2010/main" val="30335342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22326"/>
            <a:ext cx="10515600" cy="704526"/>
          </a:xfrm>
        </p:spPr>
        <p:txBody>
          <a:bodyPr/>
          <a:lstStyle/>
          <a:p>
            <a:pPr algn="ctr"/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Attention bias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機制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9106" y="1128409"/>
            <a:ext cx="10964694" cy="5713436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查表法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49" y="1623880"/>
            <a:ext cx="9828179" cy="1830386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6756199" y="4329868"/>
            <a:ext cx="1976164" cy="1961736"/>
            <a:chOff x="9831250" y="3578228"/>
            <a:chExt cx="1976164" cy="1961736"/>
          </a:xfrm>
        </p:grpSpPr>
        <p:sp>
          <p:nvSpPr>
            <p:cNvPr id="6" name="矩形 5"/>
            <p:cNvSpPr/>
            <p:nvPr/>
          </p:nvSpPr>
          <p:spPr>
            <a:xfrm>
              <a:off x="9831250" y="3578228"/>
              <a:ext cx="487734" cy="48773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10318984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0806718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1294452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831250" y="407415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831250" y="456479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9831250" y="5048303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318984" y="4070208"/>
              <a:ext cx="487734" cy="487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0806718" y="407777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294452" y="406547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0318984" y="4566529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0806718" y="4559681"/>
              <a:ext cx="487734" cy="4877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1294452" y="4564655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0318984" y="504727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10811193" y="505223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1291457" y="5047278"/>
              <a:ext cx="487734" cy="48773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9855704" y="363628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0.1</a:t>
              </a:r>
              <a:endParaRPr lang="zh-TW" altLang="en-US" dirty="0"/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10340242" y="414873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0.1</a:t>
              </a:r>
              <a:endParaRPr lang="zh-TW" altLang="en-US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10839141" y="4631621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0.1</a:t>
              </a:r>
              <a:endParaRPr lang="zh-TW" altLang="en-US" dirty="0"/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11315553" y="5117100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0.1</a:t>
              </a:r>
              <a:endParaRPr lang="zh-TW" altLang="en-US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10350528" y="3641148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0.8</a:t>
              </a:r>
              <a:endParaRPr lang="zh-TW" altLang="en-US" dirty="0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10839141" y="3646511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0.2</a:t>
              </a:r>
              <a:endParaRPr lang="zh-TW" altLang="en-US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11319874" y="3640035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0.1</a:t>
              </a:r>
              <a:endParaRPr lang="zh-TW" altLang="en-US" dirty="0"/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9846174" y="414873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0.6</a:t>
              </a:r>
              <a:endParaRPr lang="zh-TW" altLang="en-US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9863673" y="464495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0.4</a:t>
              </a:r>
              <a:endParaRPr lang="zh-TW" altLang="en-US" dirty="0"/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9842572" y="509270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0.7</a:t>
              </a:r>
              <a:endParaRPr lang="zh-TW" altLang="en-US" dirty="0"/>
            </a:p>
          </p:txBody>
        </p:sp>
        <p:sp>
          <p:nvSpPr>
            <p:cNvPr id="32" name="文字方塊 31"/>
            <p:cNvSpPr txBox="1"/>
            <p:nvPr/>
          </p:nvSpPr>
          <p:spPr>
            <a:xfrm>
              <a:off x="10372508" y="462306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0.4</a:t>
              </a:r>
              <a:endParaRPr lang="zh-TW" altLang="en-US" dirty="0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11331002" y="463667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0.8</a:t>
              </a:r>
              <a:endParaRPr lang="zh-TW" altLang="en-US" dirty="0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11315553" y="4134073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0.2</a:t>
              </a:r>
              <a:endParaRPr lang="zh-TW" altLang="en-US" dirty="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10831938" y="4142862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0.3</a:t>
              </a:r>
              <a:endParaRPr lang="zh-TW" altLang="en-US" dirty="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10839141" y="5106479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0.6</a:t>
              </a:r>
              <a:endParaRPr lang="zh-TW" altLang="en-US" dirty="0"/>
            </a:p>
          </p:txBody>
        </p:sp>
        <p:sp>
          <p:nvSpPr>
            <p:cNvPr id="37" name="文字方塊 36"/>
            <p:cNvSpPr txBox="1"/>
            <p:nvPr/>
          </p:nvSpPr>
          <p:spPr>
            <a:xfrm>
              <a:off x="10355526" y="5111294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0.4</a:t>
              </a:r>
              <a:endParaRPr lang="zh-TW" altLang="en-US" dirty="0"/>
            </a:p>
          </p:txBody>
        </p:sp>
      </p:grpSp>
      <p:cxnSp>
        <p:nvCxnSpPr>
          <p:cNvPr id="38" name="直線單箭頭接點 37"/>
          <p:cNvCxnSpPr/>
          <p:nvPr/>
        </p:nvCxnSpPr>
        <p:spPr>
          <a:xfrm>
            <a:off x="4590620" y="5107815"/>
            <a:ext cx="212146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/>
          <p:cNvSpPr txBox="1"/>
          <p:nvPr/>
        </p:nvSpPr>
        <p:spPr>
          <a:xfrm>
            <a:off x="4923620" y="4514773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查表法</a:t>
            </a:r>
          </a:p>
        </p:txBody>
      </p:sp>
      <p:grpSp>
        <p:nvGrpSpPr>
          <p:cNvPr id="41" name="群組 40"/>
          <p:cNvGrpSpPr/>
          <p:nvPr/>
        </p:nvGrpSpPr>
        <p:grpSpPr>
          <a:xfrm>
            <a:off x="2795079" y="4335759"/>
            <a:ext cx="1950936" cy="1961736"/>
            <a:chOff x="9831250" y="3578228"/>
            <a:chExt cx="1950936" cy="1961736"/>
          </a:xfrm>
        </p:grpSpPr>
        <p:sp>
          <p:nvSpPr>
            <p:cNvPr id="42" name="矩形 41"/>
            <p:cNvSpPr/>
            <p:nvPr/>
          </p:nvSpPr>
          <p:spPr>
            <a:xfrm>
              <a:off x="9831250" y="3578228"/>
              <a:ext cx="487734" cy="48773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10318984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0806718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1294452" y="357822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9831250" y="407415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9831250" y="456479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9831250" y="5048303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0318984" y="4070208"/>
              <a:ext cx="487734" cy="487734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0806718" y="407777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11294452" y="4065471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10318984" y="4566529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矩形 52"/>
            <p:cNvSpPr/>
            <p:nvPr/>
          </p:nvSpPr>
          <p:spPr>
            <a:xfrm>
              <a:off x="10806718" y="4559681"/>
              <a:ext cx="487734" cy="48773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11294452" y="4564655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0318984" y="5047278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0811193" y="5052230"/>
              <a:ext cx="487734" cy="48773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1291457" y="5047278"/>
              <a:ext cx="487734" cy="487734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8" name="文字方塊 57"/>
            <p:cNvSpPr txBox="1"/>
            <p:nvPr/>
          </p:nvSpPr>
          <p:spPr>
            <a:xfrm>
              <a:off x="9933844" y="36274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59" name="文字方塊 58"/>
            <p:cNvSpPr txBox="1"/>
            <p:nvPr/>
          </p:nvSpPr>
          <p:spPr>
            <a:xfrm>
              <a:off x="10418636" y="41490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10919179" y="46499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61" name="文字方塊 60"/>
            <p:cNvSpPr txBox="1"/>
            <p:nvPr/>
          </p:nvSpPr>
          <p:spPr>
            <a:xfrm>
              <a:off x="11380655" y="51160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4</a:t>
              </a:r>
              <a:endParaRPr lang="zh-TW" altLang="en-US" dirty="0"/>
            </a:p>
          </p:txBody>
        </p:sp>
        <p:sp>
          <p:nvSpPr>
            <p:cNvPr id="62" name="文字方塊 61"/>
            <p:cNvSpPr txBox="1"/>
            <p:nvPr/>
          </p:nvSpPr>
          <p:spPr>
            <a:xfrm>
              <a:off x="10427605" y="364953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3</a:t>
              </a:r>
              <a:endParaRPr lang="zh-TW" altLang="en-US" dirty="0"/>
            </a:p>
          </p:txBody>
        </p:sp>
        <p:sp>
          <p:nvSpPr>
            <p:cNvPr id="63" name="文字方塊 62"/>
            <p:cNvSpPr txBox="1"/>
            <p:nvPr/>
          </p:nvSpPr>
          <p:spPr>
            <a:xfrm>
              <a:off x="10887721" y="365589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64" name="文字方塊 63"/>
            <p:cNvSpPr txBox="1"/>
            <p:nvPr/>
          </p:nvSpPr>
          <p:spPr>
            <a:xfrm>
              <a:off x="11387476" y="36486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0</a:t>
              </a:r>
              <a:endParaRPr lang="zh-TW" altLang="en-US" dirty="0"/>
            </a:p>
          </p:txBody>
        </p:sp>
        <p:sp>
          <p:nvSpPr>
            <p:cNvPr id="65" name="文字方塊 64"/>
            <p:cNvSpPr txBox="1"/>
            <p:nvPr/>
          </p:nvSpPr>
          <p:spPr>
            <a:xfrm>
              <a:off x="9933844" y="41467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</a:t>
              </a:r>
              <a:endParaRPr lang="zh-TW" altLang="en-US" dirty="0"/>
            </a:p>
          </p:txBody>
        </p:sp>
        <p:sp>
          <p:nvSpPr>
            <p:cNvPr id="66" name="文字方塊 65"/>
            <p:cNvSpPr txBox="1"/>
            <p:nvPr/>
          </p:nvSpPr>
          <p:spPr>
            <a:xfrm>
              <a:off x="9959641" y="46417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7</a:t>
              </a:r>
              <a:endParaRPr lang="zh-TW" altLang="en-US" dirty="0"/>
            </a:p>
          </p:txBody>
        </p:sp>
        <p:sp>
          <p:nvSpPr>
            <p:cNvPr id="67" name="文字方塊 66"/>
            <p:cNvSpPr txBox="1"/>
            <p:nvPr/>
          </p:nvSpPr>
          <p:spPr>
            <a:xfrm>
              <a:off x="9930076" y="50929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8</a:t>
              </a:r>
              <a:endParaRPr lang="zh-TW" altLang="en-US" dirty="0"/>
            </a:p>
          </p:txBody>
        </p:sp>
        <p:sp>
          <p:nvSpPr>
            <p:cNvPr id="68" name="文字方塊 67"/>
            <p:cNvSpPr txBox="1"/>
            <p:nvPr/>
          </p:nvSpPr>
          <p:spPr>
            <a:xfrm>
              <a:off x="10399537" y="46238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6</a:t>
              </a:r>
              <a:endParaRPr lang="zh-TW" altLang="en-US" dirty="0"/>
            </a:p>
          </p:txBody>
        </p:sp>
        <p:sp>
          <p:nvSpPr>
            <p:cNvPr id="69" name="文字方塊 68"/>
            <p:cNvSpPr txBox="1"/>
            <p:nvPr/>
          </p:nvSpPr>
          <p:spPr>
            <a:xfrm>
              <a:off x="11387476" y="46257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/>
                <a:t>3</a:t>
              </a:r>
              <a:endParaRPr lang="zh-TW" altLang="en-US" dirty="0"/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11394104" y="41333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1</a:t>
              </a:r>
              <a:endParaRPr lang="zh-TW" altLang="en-US" dirty="0"/>
            </a:p>
          </p:txBody>
        </p:sp>
        <p:sp>
          <p:nvSpPr>
            <p:cNvPr id="71" name="文字方塊 70"/>
            <p:cNvSpPr txBox="1"/>
            <p:nvPr/>
          </p:nvSpPr>
          <p:spPr>
            <a:xfrm>
              <a:off x="10909638" y="41428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2</a:t>
              </a:r>
              <a:endParaRPr lang="zh-TW" altLang="en-US" dirty="0"/>
            </a:p>
          </p:txBody>
        </p:sp>
        <p:sp>
          <p:nvSpPr>
            <p:cNvPr id="72" name="文字方塊 71"/>
            <p:cNvSpPr txBox="1"/>
            <p:nvPr/>
          </p:nvSpPr>
          <p:spPr>
            <a:xfrm>
              <a:off x="10901577" y="510647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5</a:t>
              </a:r>
              <a:endParaRPr lang="zh-TW" altLang="en-US" dirty="0"/>
            </a:p>
          </p:txBody>
        </p:sp>
        <p:sp>
          <p:nvSpPr>
            <p:cNvPr id="73" name="文字方塊 72"/>
            <p:cNvSpPr txBox="1"/>
            <p:nvPr/>
          </p:nvSpPr>
          <p:spPr>
            <a:xfrm>
              <a:off x="10402614" y="51112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7</a:t>
              </a:r>
              <a:endParaRPr lang="zh-TW" altLang="en-US" dirty="0"/>
            </a:p>
          </p:txBody>
        </p:sp>
      </p:grpSp>
      <p:sp>
        <p:nvSpPr>
          <p:cNvPr id="74" name="文字方塊 73"/>
          <p:cNvSpPr txBox="1"/>
          <p:nvPr/>
        </p:nvSpPr>
        <p:spPr>
          <a:xfrm>
            <a:off x="8905038" y="4876539"/>
            <a:ext cx="3221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分別在第</a:t>
            </a:r>
            <a:r>
              <a:rPr lang="en-US" altLang="zh-TW" dirty="0"/>
              <a:t>76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頁各個</a:t>
            </a:r>
            <a:r>
              <a:rPr lang="en-US" altLang="zh-TW" dirty="0"/>
              <a:t>Feature map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做</a:t>
            </a:r>
            <a:r>
              <a:rPr lang="en-US" altLang="zh-TW" dirty="0"/>
              <a:t>Self-Attention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加上的</a:t>
            </a:r>
            <a:r>
              <a:rPr lang="en-US" altLang="zh-TW" dirty="0"/>
              <a:t>Bias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80306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F11733F-DE5B-1E5C-0C19-93766C795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896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Python Code with </a:t>
            </a:r>
            <a:r>
              <a:rPr lang="en-US" altLang="zh-TW" dirty="0" err="1"/>
              <a:t>ViT</a:t>
            </a:r>
            <a:r>
              <a:rPr lang="en-US" altLang="zh-TW" dirty="0"/>
              <a:t> and </a:t>
            </a:r>
            <a:r>
              <a:rPr lang="en-US" altLang="zh-TW" dirty="0" err="1"/>
              <a:t>Swin</a:t>
            </a:r>
            <a:r>
              <a:rPr lang="en-US" altLang="zh-TW" dirty="0"/>
              <a:t>-T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FE74FD-7A7E-F789-B151-6EBA949B7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Vision Transformer(</a:t>
            </a:r>
            <a:r>
              <a:rPr lang="en-US" altLang="zh-TW" dirty="0" err="1"/>
              <a:t>ViT</a:t>
            </a:r>
            <a:r>
              <a:rPr lang="en-US" altLang="zh-TW" dirty="0"/>
              <a:t>):</a:t>
            </a:r>
          </a:p>
          <a:p>
            <a:r>
              <a:rPr lang="en-US" altLang="zh-TW" dirty="0">
                <a:hlinkClick r:id="rId2"/>
              </a:rPr>
              <a:t>https://colab.research.google.com/github/hirotomusiker/schwert_colab_data_storage/blob/master/notebook/Vision_Transformer_Tutorial.ipynb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 err="1"/>
              <a:t>Swin</a:t>
            </a:r>
            <a:r>
              <a:rPr lang="en-US" altLang="zh-TW" dirty="0"/>
              <a:t>-Transformer:</a:t>
            </a:r>
          </a:p>
          <a:p>
            <a:r>
              <a:rPr lang="en-US" altLang="zh-TW" dirty="0">
                <a:hlinkClick r:id="rId3"/>
              </a:rPr>
              <a:t>https://colab.research.google.com/github/keras-team/keras-io/blob/master/examples/vision/ipynb/swin_transformers.ipynb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893077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121FDF-7691-4602-B0D0-50375BF366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Task :</a:t>
            </a:r>
            <a:br>
              <a:rPr lang="en-US" altLang="zh-TW" dirty="0"/>
            </a:br>
            <a:r>
              <a:rPr lang="en-US" altLang="zh-TW" dirty="0"/>
              <a:t>Object Detection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F33F39E-2C16-4320-864B-CEF32DB44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Something math about Object Detection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503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34220"/>
            <a:ext cx="10515600" cy="1015267"/>
          </a:xfrm>
        </p:spPr>
        <p:txBody>
          <a:bodyPr/>
          <a:lstStyle/>
          <a:p>
            <a:pPr algn="ctr"/>
            <a:r>
              <a:rPr lang="en-US" altLang="zh-TW" dirty="0"/>
              <a:t>Loss function : Cross Entropy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325316" y="1749487"/>
                <a:ext cx="11711353" cy="4796571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2400" dirty="0"/>
                  <a:t>Step.2 : 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Prove the sum of the convex function is convex, </a:t>
                </a:r>
              </a:p>
              <a:p>
                <a:pPr marL="0" indent="0">
                  <a:buNone/>
                </a:pPr>
                <a:r>
                  <a:rPr lang="en-US" altLang="zh-TW" sz="2400" dirty="0"/>
                  <a:t>   .</a:t>
                </a:r>
                <a:r>
                  <a:rPr lang="en-US" altLang="zh-TW" sz="2400" dirty="0" err="1"/>
                  <a:t>i.e</a:t>
                </a:r>
                <a:r>
                  <a:rPr lang="en-US" altLang="zh-TW" sz="2400" dirty="0"/>
                  <a:t>  prove </a:t>
                </a:r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altLang="zh-TW" sz="2400" dirty="0"/>
                  <a:t> is convex if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dirty="0"/>
                  <a:t> is convex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By the definition of convex function : </a:t>
                </a:r>
              </a:p>
              <a:p>
                <a:pPr marL="0" indent="0">
                  <a:buNone/>
                </a:pPr>
                <a:r>
                  <a:rPr lang="zh-TW" altLang="en-US" sz="2000" dirty="0">
                    <a:solidFill>
                      <a:srgbClr val="FF0000"/>
                    </a:solidFill>
                  </a:rPr>
                  <a:t>   </a:t>
                </a:r>
                <a:r>
                  <a:rPr lang="en-US" altLang="zh-TW" sz="20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zh-TW" alt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∀</m:t>
                        </m:r>
                      </m:e>
                      <m:sub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zh-TW" alt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∈[0,1]</m:t>
                        </m:r>
                      </m:sub>
                    </m:sSub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000" dirty="0">
                    <a:solidFill>
                      <a:srgbClr val="FF0000"/>
                    </a:solidFill>
                  </a:rPr>
                  <a:t> is convex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:r>
                  <a:rPr lang="en-US" altLang="zh-TW" sz="2000" dirty="0">
                    <a:sym typeface="Wingdings" panose="05000000000000000000" pitchFamily="2" charset="2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00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TW" sz="2000" dirty="0"/>
                  <a:t> at </a:t>
                </a:r>
                <a:r>
                  <a:rPr lang="en-US" altLang="zh-TW" sz="2000" dirty="0" err="1"/>
                  <a:t>i-th</a:t>
                </a:r>
                <a:r>
                  <a:rPr lang="en-US" altLang="zh-TW" sz="2000" dirty="0"/>
                  <a:t> class, so it is convex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000" dirty="0"/>
                  <a:t> </a:t>
                </a:r>
              </a:p>
              <a:p>
                <a:pPr>
                  <a:buFont typeface="Wingdings" panose="05000000000000000000" pitchFamily="2" charset="2"/>
                  <a:buChar char="à"/>
                </a:pP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zh-TW" altLang="en-US" sz="20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altLang="zh-TW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altLang="zh-TW" sz="2000" dirty="0"/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0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altLang="zh-TW" sz="2000" dirty="0"/>
                  <a:t>) 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altLang="zh-TW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+…+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zh-TW" sz="2000" dirty="0"/>
                  <a:t>)</a:t>
                </a:r>
              </a:p>
              <a:p>
                <a:pPr marL="0" indent="0">
                  <a:buNone/>
                </a:pPr>
                <a:r>
                  <a:rPr lang="en-US" altLang="zh-TW" sz="2000" dirty="0"/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en-US" sz="20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zh-TW" alt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000" dirty="0"/>
                  <a:t>    </a:t>
                </a:r>
                <a:r>
                  <a:rPr lang="en-US" altLang="zh-TW" sz="2000" dirty="0">
                    <a:sym typeface="Wingdings" panose="05000000000000000000" pitchFamily="2" charset="2"/>
                  </a:rPr>
                  <a:t> the sum of convex function is also convex</a:t>
                </a:r>
              </a:p>
              <a:p>
                <a:pPr marL="0" indent="0">
                  <a:buNone/>
                </a:pPr>
                <a:r>
                  <a:rPr lang="en-US" altLang="zh-TW" sz="2000" dirty="0">
                    <a:sym typeface="Wingdings" panose="05000000000000000000" pitchFamily="2" charset="2"/>
                  </a:rPr>
                  <a:t> By step.1 and step.2, the cross entropy is a convex function</a:t>
                </a:r>
                <a:endParaRPr lang="en-US" altLang="zh-TW" sz="20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5316" y="1749487"/>
                <a:ext cx="11711353" cy="4796571"/>
              </a:xfrm>
              <a:blipFill>
                <a:blip r:embed="rId2"/>
                <a:stretch>
                  <a:fillRect l="-676" t="-177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071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18160"/>
            <a:ext cx="10515600" cy="1122816"/>
          </a:xfrm>
        </p:spPr>
        <p:txBody>
          <a:bodyPr/>
          <a:lstStyle/>
          <a:p>
            <a:pPr algn="ctr"/>
            <a:r>
              <a:rPr lang="en-US" altLang="zh-TW" dirty="0"/>
              <a:t>Object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6187" y="1240976"/>
            <a:ext cx="11217613" cy="5600869"/>
          </a:xfrm>
        </p:spPr>
        <p:txBody>
          <a:bodyPr/>
          <a:lstStyle/>
          <a:p>
            <a:r>
              <a:rPr lang="en-US" altLang="zh-TW" dirty="0"/>
              <a:t>Object Detection Milestone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11" y="1814875"/>
            <a:ext cx="10417837" cy="521668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38200" y="6808324"/>
            <a:ext cx="4423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 : </a:t>
            </a:r>
            <a:r>
              <a:rPr lang="en-US" altLang="zh-TW" dirty="0">
                <a:hlinkClick r:id="rId3"/>
              </a:rPr>
              <a:t>https://arxiv.org/abs/1905.05055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9057669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Object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Object Detection Application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07" y="2543190"/>
            <a:ext cx="7366514" cy="444811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38200" y="6808324"/>
            <a:ext cx="663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 : </a:t>
            </a:r>
            <a:r>
              <a:rPr lang="en-US" altLang="zh-TW" dirty="0">
                <a:hlinkClick r:id="rId3"/>
              </a:rPr>
              <a:t>https://ieeexplore.ieee.org/abstract/document/8627998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66805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8"/>
            <a:ext cx="10515600" cy="821258"/>
          </a:xfrm>
        </p:spPr>
        <p:txBody>
          <a:bodyPr/>
          <a:lstStyle/>
          <a:p>
            <a:pPr algn="ctr"/>
            <a:r>
              <a:rPr lang="en-US" altLang="zh-TW" dirty="0"/>
              <a:t>Object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42417"/>
            <a:ext cx="10515600" cy="5499428"/>
          </a:xfrm>
        </p:spPr>
        <p:txBody>
          <a:bodyPr/>
          <a:lstStyle/>
          <a:p>
            <a:r>
              <a:rPr lang="en-US" altLang="zh-TW" dirty="0"/>
              <a:t>Different Domain Object Detection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1779"/>
            <a:ext cx="4143740" cy="236128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23" y="1849205"/>
            <a:ext cx="4290465" cy="23738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972" y="4504207"/>
            <a:ext cx="3942215" cy="26592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9" y="4684758"/>
            <a:ext cx="3861601" cy="2478731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79269" y="7176541"/>
            <a:ext cx="406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(c). Face detection (Multi-Scale Adaption)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419687" y="7176541"/>
            <a:ext cx="545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(d). Pedestrian detection (Multi-feature Boosting Forest)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711999" y="4141478"/>
            <a:ext cx="239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(a). Image Classification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019393" y="4141478"/>
            <a:ext cx="3863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(b). Generic detection</a:t>
            </a:r>
            <a:r>
              <a:rPr lang="zh-TW" altLang="en-US" dirty="0"/>
              <a:t> </a:t>
            </a:r>
            <a:r>
              <a:rPr lang="en-US" altLang="zh-TW" dirty="0"/>
              <a:t>(Boxing Method)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87252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Object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Salient Object Detection (SOD) 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顯著目標檢測</a:t>
            </a:r>
            <a:r>
              <a:rPr lang="en-US" altLang="zh-TW" dirty="0"/>
              <a:t>):</a:t>
            </a:r>
            <a:r>
              <a:rPr lang="zh-TW" altLang="en-US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將影像中顯著目標擷取出來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137" y="2983680"/>
            <a:ext cx="4571838" cy="456219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378120" y="7009193"/>
            <a:ext cx="564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(e). Salient Object detection (Local contrast segmentation)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0107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957445"/>
          </a:xfrm>
        </p:spPr>
        <p:txBody>
          <a:bodyPr/>
          <a:lstStyle/>
          <a:p>
            <a:pPr algn="ctr"/>
            <a:r>
              <a:rPr lang="en-US" altLang="zh-TW" dirty="0"/>
              <a:t>Object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515310"/>
            <a:ext cx="10515600" cy="5326535"/>
          </a:xfrm>
        </p:spPr>
        <p:txBody>
          <a:bodyPr/>
          <a:lstStyle/>
          <a:p>
            <a:r>
              <a:rPr lang="en-US" altLang="zh-TW" dirty="0"/>
              <a:t>Object Detection Flow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019" y="1928153"/>
            <a:ext cx="9783513" cy="503690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807085" y="7088264"/>
            <a:ext cx="6632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 : </a:t>
            </a:r>
            <a:r>
              <a:rPr lang="en-US" altLang="zh-TW" dirty="0">
                <a:hlinkClick r:id="rId3"/>
              </a:rPr>
              <a:t>https://ieeexplore.ieee.org/abstract/document/8627998</a:t>
            </a:r>
            <a:endParaRPr lang="en-US" altLang="zh-TW" dirty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217615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1468" y="0"/>
            <a:ext cx="10515600" cy="723981"/>
          </a:xfrm>
        </p:spPr>
        <p:txBody>
          <a:bodyPr/>
          <a:lstStyle/>
          <a:p>
            <a:pPr algn="ctr"/>
            <a:r>
              <a:rPr lang="en-US" altLang="zh-TW" dirty="0"/>
              <a:t>Object Detection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3165" y="723981"/>
            <a:ext cx="11828835" cy="4819712"/>
          </a:xfrm>
        </p:spPr>
        <p:txBody>
          <a:bodyPr>
            <a:norm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Two-Stage: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先進行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Boxing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生成</a:t>
            </a:r>
            <a:r>
              <a:rPr lang="zh-TW" altLang="en-US" sz="2000" dirty="0"/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(Region Proposal )(RP)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再通過神經網絡進行分類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步驟 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:</a:t>
            </a: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Feature extraction</a:t>
            </a: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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產生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RP</a:t>
            </a: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  <a:sym typeface="Wingdings" panose="05000000000000000000" pitchFamily="2" charset="2"/>
              </a:rPr>
              <a:t> 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Classification and Regression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常見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Network : R-CNN</a:t>
            </a: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、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SPP-Net</a:t>
            </a: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、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Fast-R-CNN</a:t>
            </a: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 、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Faster-R-CNN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One-Stage: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不用進行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Boxing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生成，直接在網絡提取特徵進行分類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步驟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Feature extraction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 Classification and Regression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常見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Network : YOLO</a:t>
            </a: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、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Retina-Net</a:t>
            </a:r>
            <a:endParaRPr lang="en-US" altLang="zh-TW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455" y="2436401"/>
            <a:ext cx="5314545" cy="478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395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0469" y="404427"/>
            <a:ext cx="11013331" cy="850441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評估標準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0469" y="1439694"/>
            <a:ext cx="11770468" cy="540215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預測</a:t>
            </a:r>
            <a:r>
              <a:rPr lang="en-US" altLang="zh-TW" dirty="0"/>
              <a:t>Array :</a:t>
            </a:r>
          </a:p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5801395" y="3061732"/>
                <a:ext cx="5215402" cy="1492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TW" altLang="en-US" sz="2000" b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輸出結果</a:t>
                </a:r>
                <a:r>
                  <a:rPr lang="en-US" altLang="zh-TW" sz="2000" b="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𝑔𝑟𝑜𝑢𝑛𝑑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𝑡𝑟𝑢𝑡h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40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80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1, 0</m:t>
                              </m:r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TW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0.88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4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4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8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2,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59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0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.01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0.95,</m:t>
                              </m:r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  <m:t>0.04</m:t>
                              </m:r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395" y="3061732"/>
                <a:ext cx="5215402" cy="1492140"/>
              </a:xfrm>
              <a:prstGeom prst="rect">
                <a:avLst/>
              </a:prstGeom>
              <a:blipFill>
                <a:blip r:embed="rId2"/>
                <a:stretch>
                  <a:fillRect l="-1053" t="-2041"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6546715" y="47179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5353296" y="5177940"/>
                <a:ext cx="6927153" cy="10398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為預測概率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分別為左上角的</a:t>
                </a:r>
                <a:r>
                  <a:rPr lang="en-US" altLang="zh-TW" sz="2000" dirty="0"/>
                  <a:t>x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座標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</a:t>
                </a:r>
                <a:r>
                  <a:rPr lang="en-US" altLang="zh-TW" sz="2000" dirty="0"/>
                  <a:t> y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座標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寬度</a:t>
                </a:r>
                <a:r>
                  <a:rPr lang="en-US" altLang="zh-TW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, 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高度值</a:t>
                </a:r>
                <a:endPara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sz="20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zh-TW" altLang="en-US" sz="2000" i="1">
                        <a:latin typeface="Cambria Math" panose="02040503050406030204" pitchFamily="18" charset="0"/>
                      </a:rPr>
                      <m:t>分別代表</m:t>
                    </m:r>
                  </m:oMath>
                </a14:m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類別</a:t>
                </a: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296" y="5177940"/>
                <a:ext cx="6927153" cy="1039836"/>
              </a:xfrm>
              <a:prstGeom prst="rect">
                <a:avLst/>
              </a:prstGeom>
              <a:blipFill>
                <a:blip r:embed="rId3"/>
                <a:stretch>
                  <a:fillRect l="-792" t="-2924" b="-935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群組 24"/>
          <p:cNvGrpSpPr/>
          <p:nvPr/>
        </p:nvGrpSpPr>
        <p:grpSpPr>
          <a:xfrm>
            <a:off x="320918" y="2502281"/>
            <a:ext cx="5201655" cy="4041219"/>
            <a:chOff x="232983" y="2395277"/>
            <a:chExt cx="5201655" cy="4041219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69" y="2949355"/>
              <a:ext cx="4720671" cy="2676669"/>
            </a:xfrm>
            <a:prstGeom prst="rect">
              <a:avLst/>
            </a:prstGeom>
          </p:spPr>
        </p:pic>
        <p:cxnSp>
          <p:nvCxnSpPr>
            <p:cNvPr id="9" name="直線單箭頭接點 8"/>
            <p:cNvCxnSpPr/>
            <p:nvPr/>
          </p:nvCxnSpPr>
          <p:spPr>
            <a:xfrm>
              <a:off x="402260" y="2949355"/>
              <a:ext cx="46588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單箭頭接點 11"/>
            <p:cNvCxnSpPr/>
            <p:nvPr/>
          </p:nvCxnSpPr>
          <p:spPr>
            <a:xfrm>
              <a:off x="402260" y="2949355"/>
              <a:ext cx="0" cy="308179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字方塊 12"/>
            <p:cNvSpPr txBox="1"/>
            <p:nvPr/>
          </p:nvSpPr>
          <p:spPr>
            <a:xfrm>
              <a:off x="5096084" y="260400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32983" y="5974831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字方塊 15"/>
                <p:cNvSpPr txBox="1"/>
                <p:nvPr/>
              </p:nvSpPr>
              <p:spPr>
                <a:xfrm>
                  <a:off x="1041530" y="3700798"/>
                  <a:ext cx="2091726" cy="3912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)=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41,46</m:t>
                            </m:r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16" name="文字方塊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530" y="3700798"/>
                  <a:ext cx="2091726" cy="391261"/>
                </a:xfrm>
                <a:prstGeom prst="rect">
                  <a:avLst/>
                </a:prstGeom>
                <a:blipFill>
                  <a:blip r:embed="rId5"/>
                  <a:stretch>
                    <a:fillRect b="-781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橢圓 16"/>
            <p:cNvSpPr/>
            <p:nvPr/>
          </p:nvSpPr>
          <p:spPr>
            <a:xfrm>
              <a:off x="2087393" y="4092059"/>
              <a:ext cx="195630" cy="19563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9" name="直線單箭頭接點 18"/>
            <p:cNvCxnSpPr/>
            <p:nvPr/>
          </p:nvCxnSpPr>
          <p:spPr>
            <a:xfrm>
              <a:off x="2185208" y="5729591"/>
              <a:ext cx="139457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/>
            <p:nvPr/>
          </p:nvCxnSpPr>
          <p:spPr>
            <a:xfrm>
              <a:off x="3832698" y="4189874"/>
              <a:ext cx="0" cy="114088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文字方塊 21"/>
                <p:cNvSpPr txBox="1"/>
                <p:nvPr/>
              </p:nvSpPr>
              <p:spPr>
                <a:xfrm>
                  <a:off x="2350071" y="5810850"/>
                  <a:ext cx="10648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=82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22" name="文字方塊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0071" y="5810850"/>
                  <a:ext cx="106484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字方塊 22"/>
                <p:cNvSpPr txBox="1"/>
                <p:nvPr/>
              </p:nvSpPr>
              <p:spPr>
                <a:xfrm>
                  <a:off x="3813198" y="4533249"/>
                  <a:ext cx="10311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=59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23" name="文字方塊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3198" y="4533249"/>
                  <a:ext cx="103118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文字方塊 23"/>
            <p:cNvSpPr txBox="1"/>
            <p:nvPr/>
          </p:nvSpPr>
          <p:spPr>
            <a:xfrm>
              <a:off x="232983" y="2395277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zh-TW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2013626" y="2334638"/>
            <a:ext cx="168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紅色是預測</a:t>
            </a:r>
            <a:r>
              <a:rPr lang="en-US" altLang="zh-TW" dirty="0">
                <a:solidFill>
                  <a:srgbClr val="FF0000"/>
                </a:solidFill>
              </a:rPr>
              <a:t>Box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051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0196" y="404427"/>
            <a:ext cx="11003604" cy="1015811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評估標準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0196" y="1702340"/>
            <a:ext cx="11003604" cy="513950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評估標準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/>
              <a:t>Intersection Over Union (IOU)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9" y="2460507"/>
            <a:ext cx="6042660" cy="466344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71" y="2659367"/>
            <a:ext cx="5129663" cy="38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72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0196" y="404427"/>
            <a:ext cx="11003604" cy="1015811"/>
          </a:xfrm>
        </p:spPr>
        <p:txBody>
          <a:bodyPr/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評估標準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0196" y="1702340"/>
            <a:ext cx="11003604" cy="5139505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評估標準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/>
              <a:t>Intersection Over Union (IOU)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96" y="2596466"/>
            <a:ext cx="5437842" cy="419667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99" y="3483221"/>
            <a:ext cx="5829300" cy="242316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696208" y="6200617"/>
            <a:ext cx="5145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92D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綠色是</a:t>
            </a:r>
            <a:r>
              <a:rPr lang="en-US" altLang="zh-TW" dirty="0">
                <a:solidFill>
                  <a:srgbClr val="92D050"/>
                </a:solidFill>
              </a:rPr>
              <a:t>Ground Truth Bounding box</a:t>
            </a:r>
          </a:p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紅色是</a:t>
            </a:r>
            <a:r>
              <a:rPr lang="en-US" altLang="zh-TW" dirty="0">
                <a:solidFill>
                  <a:srgbClr val="FF0000"/>
                </a:solidFill>
              </a:rPr>
              <a:t>Predicted Bounding box</a:t>
            </a:r>
          </a:p>
          <a:p>
            <a:r>
              <a:rPr lang="en-US" altLang="zh-TW" dirty="0"/>
              <a:t>&lt;Note&gt;: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一般</a:t>
            </a:r>
            <a:r>
              <a:rPr lang="en-US" altLang="zh-TW" dirty="0"/>
              <a:t>IOU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大於</a:t>
            </a:r>
            <a:r>
              <a:rPr lang="en-US" altLang="zh-TW" dirty="0"/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以上算是</a:t>
            </a:r>
            <a:r>
              <a:rPr lang="en-US" altLang="zh-TW" dirty="0"/>
              <a:t>OK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/>
              <a:t>Performance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07492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Non-Maximum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Supression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(NMS):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Non-Maximum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Supression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(NMS):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因為在偵測物體邊框時，有可能會出現多重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，此時要選擇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IOU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最大的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，去掉其他非最大值的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Box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15" y="3929791"/>
            <a:ext cx="5212404" cy="291205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466135" y="4774211"/>
            <a:ext cx="5240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三個</a:t>
            </a:r>
            <a:r>
              <a:rPr lang="en-US" altLang="zh-TW" sz="2000" dirty="0"/>
              <a:t>IOU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值分別為</a:t>
            </a:r>
            <a:r>
              <a:rPr lang="en-US" altLang="zh-TW" sz="2000" dirty="0"/>
              <a:t>0.8, 0.9, 0.95 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;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經過</a:t>
            </a:r>
            <a:r>
              <a:rPr lang="en-US" altLang="zh-TW" sz="2000" dirty="0"/>
              <a:t>NMS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,</a:t>
            </a:r>
            <a:r>
              <a:rPr lang="en-US" altLang="zh-TW" sz="2000" dirty="0"/>
              <a:t> </a:t>
            </a: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會保留</a:t>
            </a:r>
            <a:r>
              <a:rPr lang="en-US" altLang="zh-TW" sz="2000" dirty="0"/>
              <a:t>0.95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這個</a:t>
            </a:r>
            <a:r>
              <a:rPr lang="en-US" altLang="zh-TW" sz="2000" dirty="0"/>
              <a:t>Box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預測的</a:t>
            </a:r>
            <a:r>
              <a:rPr lang="en-US" altLang="zh-TW" sz="2000" dirty="0"/>
              <a:t>IOU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9992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A85CEC8-942F-3BB2-F22B-0A8E3F97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95" y="-105473"/>
            <a:ext cx="10515600" cy="1468245"/>
          </a:xfrm>
        </p:spPr>
        <p:txBody>
          <a:bodyPr/>
          <a:lstStyle/>
          <a:p>
            <a:pPr algn="ctr"/>
            <a:r>
              <a:rPr lang="en-US" altLang="zh-TW" dirty="0"/>
              <a:t>Image Classification concept</a:t>
            </a:r>
            <a:endParaRPr lang="zh-TW" altLang="en-US" dirty="0"/>
          </a:p>
        </p:txBody>
      </p:sp>
      <p:pic>
        <p:nvPicPr>
          <p:cNvPr id="4" name="Google Shape;920;p54">
            <a:extLst>
              <a:ext uri="{FF2B5EF4-FFF2-40B4-BE49-F238E27FC236}">
                <a16:creationId xmlns:a16="http://schemas.microsoft.com/office/drawing/2014/main" id="{DE73AB90-DC7C-F9CA-D12D-7896AF1D3D0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919" t="13185" b="34052"/>
          <a:stretch/>
        </p:blipFill>
        <p:spPr>
          <a:xfrm>
            <a:off x="1059179" y="2473591"/>
            <a:ext cx="1344743" cy="1356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21;p54">
            <a:extLst>
              <a:ext uri="{FF2B5EF4-FFF2-40B4-BE49-F238E27FC236}">
                <a16:creationId xmlns:a16="http://schemas.microsoft.com/office/drawing/2014/main" id="{412186FA-C61F-553C-321D-26758F21C01B}"/>
              </a:ext>
            </a:extLst>
          </p:cNvPr>
          <p:cNvSpPr txBox="1"/>
          <p:nvPr/>
        </p:nvSpPr>
        <p:spPr>
          <a:xfrm>
            <a:off x="4630565" y="2127236"/>
            <a:ext cx="6115414" cy="3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" sz="2100" dirty="0"/>
              <a:t>Want to interpret raw classifier scores as </a:t>
            </a:r>
            <a:r>
              <a:rPr lang="en" sz="2100" b="1" dirty="0"/>
              <a:t>probabilities</a:t>
            </a:r>
            <a:endParaRPr sz="2100" b="1" dirty="0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88FEC5FF-4262-2B0A-7A81-08E5AFF7A785}"/>
              </a:ext>
            </a:extLst>
          </p:cNvPr>
          <p:cNvSpPr txBox="1"/>
          <p:nvPr/>
        </p:nvSpPr>
        <p:spPr>
          <a:xfrm>
            <a:off x="3356279" y="4399635"/>
            <a:ext cx="7184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b="1" dirty="0"/>
              <a:t>3.2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12ECD0D2-10F7-EFCD-D014-ED5727958280}"/>
              </a:ext>
            </a:extLst>
          </p:cNvPr>
          <p:cNvSpPr txBox="1"/>
          <p:nvPr/>
        </p:nvSpPr>
        <p:spPr>
          <a:xfrm>
            <a:off x="3356279" y="5000068"/>
            <a:ext cx="71846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dirty="0"/>
              <a:t>5.1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5326DF52-15EA-3318-8E25-DBC5039F6828}"/>
              </a:ext>
            </a:extLst>
          </p:cNvPr>
          <p:cNvSpPr txBox="1"/>
          <p:nvPr/>
        </p:nvSpPr>
        <p:spPr>
          <a:xfrm>
            <a:off x="3233249" y="5600500"/>
            <a:ext cx="846707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/>
              <a:t>-1.7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4E5348A9-0ED8-3EBC-B38B-55715F9D8172}"/>
              </a:ext>
            </a:extLst>
          </p:cNvPr>
          <p:cNvSpPr txBox="1"/>
          <p:nvPr/>
        </p:nvSpPr>
        <p:spPr>
          <a:xfrm>
            <a:off x="4958559" y="4399634"/>
            <a:ext cx="104263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b="1" dirty="0"/>
              <a:t>24.5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5D41B251-7BC1-9FD6-A4AD-FDA83A6DF846}"/>
              </a:ext>
            </a:extLst>
          </p:cNvPr>
          <p:cNvSpPr txBox="1"/>
          <p:nvPr/>
        </p:nvSpPr>
        <p:spPr>
          <a:xfrm>
            <a:off x="4958558" y="5000067"/>
            <a:ext cx="115027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dirty="0"/>
              <a:t>164.0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C476C3FC-B7D4-FE92-2259-E726CE5D9CB9}"/>
              </a:ext>
            </a:extLst>
          </p:cNvPr>
          <p:cNvSpPr txBox="1"/>
          <p:nvPr/>
        </p:nvSpPr>
        <p:spPr>
          <a:xfrm>
            <a:off x="4958559" y="5610708"/>
            <a:ext cx="1042632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/>
              <a:t>0.18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FC0C1DFC-AE6F-E7BA-9C84-BA7B88FD1AAF}"/>
              </a:ext>
            </a:extLst>
          </p:cNvPr>
          <p:cNvSpPr txBox="1"/>
          <p:nvPr/>
        </p:nvSpPr>
        <p:spPr>
          <a:xfrm>
            <a:off x="7088869" y="4399634"/>
            <a:ext cx="112493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9900FF"/>
                </a:solidFill>
              </a:rPr>
              <a:t>0.13</a:t>
            </a: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F7904130-58DF-7BA9-F9BC-FFABE8D6BD34}"/>
              </a:ext>
            </a:extLst>
          </p:cNvPr>
          <p:cNvSpPr txBox="1"/>
          <p:nvPr/>
        </p:nvSpPr>
        <p:spPr>
          <a:xfrm>
            <a:off x="7030798" y="5000068"/>
            <a:ext cx="124107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dirty="0"/>
              <a:t>0.87</a:t>
            </a: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910D09D5-8DEC-1731-A2AD-8265E08B1B9E}"/>
              </a:ext>
            </a:extLst>
          </p:cNvPr>
          <p:cNvSpPr txBox="1"/>
          <p:nvPr/>
        </p:nvSpPr>
        <p:spPr>
          <a:xfrm>
            <a:off x="7088869" y="5610708"/>
            <a:ext cx="1124937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dirty="0"/>
              <a:t>0.00</a:t>
            </a:r>
          </a:p>
        </p:txBody>
      </p:sp>
      <p:sp>
        <p:nvSpPr>
          <p:cNvPr id="15" name="Google Shape;1031;p58">
            <a:extLst>
              <a:ext uri="{FF2B5EF4-FFF2-40B4-BE49-F238E27FC236}">
                <a16:creationId xmlns:a16="http://schemas.microsoft.com/office/drawing/2014/main" id="{90F8C987-8B20-1204-D940-5BCF4A82578C}"/>
              </a:ext>
            </a:extLst>
          </p:cNvPr>
          <p:cNvSpPr/>
          <p:nvPr/>
        </p:nvSpPr>
        <p:spPr>
          <a:xfrm>
            <a:off x="3184199" y="4445915"/>
            <a:ext cx="1062623" cy="1669965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endParaRPr sz="1865"/>
          </a:p>
        </p:txBody>
      </p:sp>
      <p:sp>
        <p:nvSpPr>
          <p:cNvPr id="16" name="Google Shape;1014;p58">
            <a:extLst>
              <a:ext uri="{FF2B5EF4-FFF2-40B4-BE49-F238E27FC236}">
                <a16:creationId xmlns:a16="http://schemas.microsoft.com/office/drawing/2014/main" id="{E505497B-4141-C1D9-8304-1CFEE80AF4A2}"/>
              </a:ext>
            </a:extLst>
          </p:cNvPr>
          <p:cNvSpPr/>
          <p:nvPr/>
        </p:nvSpPr>
        <p:spPr>
          <a:xfrm>
            <a:off x="4932713" y="4449378"/>
            <a:ext cx="1173619" cy="1669965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endParaRPr sz="1865"/>
          </a:p>
        </p:txBody>
      </p:sp>
      <p:sp>
        <p:nvSpPr>
          <p:cNvPr id="17" name="Google Shape;1018;p58">
            <a:extLst>
              <a:ext uri="{FF2B5EF4-FFF2-40B4-BE49-F238E27FC236}">
                <a16:creationId xmlns:a16="http://schemas.microsoft.com/office/drawing/2014/main" id="{19641E33-F929-FF61-6381-686B0F8DF525}"/>
              </a:ext>
            </a:extLst>
          </p:cNvPr>
          <p:cNvSpPr/>
          <p:nvPr/>
        </p:nvSpPr>
        <p:spPr>
          <a:xfrm>
            <a:off x="7120303" y="4449378"/>
            <a:ext cx="1062623" cy="1669965"/>
          </a:xfrm>
          <a:prstGeom prst="rect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endParaRPr sz="1865"/>
          </a:p>
        </p:txBody>
      </p:sp>
      <p:cxnSp>
        <p:nvCxnSpPr>
          <p:cNvPr id="18" name="Google Shape;1022;p58">
            <a:extLst>
              <a:ext uri="{FF2B5EF4-FFF2-40B4-BE49-F238E27FC236}">
                <a16:creationId xmlns:a16="http://schemas.microsoft.com/office/drawing/2014/main" id="{9113C219-498C-879F-093B-341F90E098F0}"/>
              </a:ext>
            </a:extLst>
          </p:cNvPr>
          <p:cNvCxnSpPr/>
          <p:nvPr/>
        </p:nvCxnSpPr>
        <p:spPr>
          <a:xfrm>
            <a:off x="4294494" y="5277066"/>
            <a:ext cx="588747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" name="Google Shape;1022;p58">
            <a:extLst>
              <a:ext uri="{FF2B5EF4-FFF2-40B4-BE49-F238E27FC236}">
                <a16:creationId xmlns:a16="http://schemas.microsoft.com/office/drawing/2014/main" id="{EF2BFCBC-5F60-60DF-8E2A-006044DB3B9D}"/>
              </a:ext>
            </a:extLst>
          </p:cNvPr>
          <p:cNvCxnSpPr/>
          <p:nvPr/>
        </p:nvCxnSpPr>
        <p:spPr>
          <a:xfrm>
            <a:off x="6238710" y="5284361"/>
            <a:ext cx="588747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" name="Google Shape;1027;p58">
            <a:extLst>
              <a:ext uri="{FF2B5EF4-FFF2-40B4-BE49-F238E27FC236}">
                <a16:creationId xmlns:a16="http://schemas.microsoft.com/office/drawing/2014/main" id="{08711A91-64B4-DB80-043D-6DE37623705F}"/>
              </a:ext>
            </a:extLst>
          </p:cNvPr>
          <p:cNvSpPr txBox="1"/>
          <p:nvPr/>
        </p:nvSpPr>
        <p:spPr>
          <a:xfrm>
            <a:off x="4727819" y="3773742"/>
            <a:ext cx="1733274" cy="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" dirty="0">
                <a:solidFill>
                  <a:srgbClr val="FF0000"/>
                </a:solidFill>
              </a:rPr>
              <a:t>Probabilities must be &gt;= 0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1" name="Google Shape;1028;p58">
            <a:extLst>
              <a:ext uri="{FF2B5EF4-FFF2-40B4-BE49-F238E27FC236}">
                <a16:creationId xmlns:a16="http://schemas.microsoft.com/office/drawing/2014/main" id="{25135AF5-D8B5-C508-EE23-95F2BD349741}"/>
              </a:ext>
            </a:extLst>
          </p:cNvPr>
          <p:cNvSpPr txBox="1"/>
          <p:nvPr/>
        </p:nvSpPr>
        <p:spPr>
          <a:xfrm>
            <a:off x="6598751" y="3773742"/>
            <a:ext cx="1643978" cy="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" dirty="0">
                <a:solidFill>
                  <a:srgbClr val="38761D"/>
                </a:solidFill>
              </a:rPr>
              <a:t>Probabilities must sum to 1</a:t>
            </a:r>
            <a:endParaRPr dirty="0">
              <a:solidFill>
                <a:srgbClr val="38761D"/>
              </a:solidFill>
            </a:endParaRP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F9B47899-26FC-2FC2-B565-064A9D210EDC}"/>
              </a:ext>
            </a:extLst>
          </p:cNvPr>
          <p:cNvSpPr txBox="1"/>
          <p:nvPr/>
        </p:nvSpPr>
        <p:spPr>
          <a:xfrm>
            <a:off x="4321827" y="4815401"/>
            <a:ext cx="6174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sz="2100" dirty="0"/>
              <a:t>exp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F3735DC9-7407-E097-6399-2E44F8721C92}"/>
              </a:ext>
            </a:extLst>
          </p:cNvPr>
          <p:cNvSpPr txBox="1"/>
          <p:nvPr/>
        </p:nvSpPr>
        <p:spPr>
          <a:xfrm>
            <a:off x="6042470" y="482560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dirty="0"/>
              <a:t>normalize</a:t>
            </a:r>
          </a:p>
        </p:txBody>
      </p:sp>
      <p:pic>
        <p:nvPicPr>
          <p:cNvPr id="24" name="Google Shape;1011;p58">
            <a:extLst>
              <a:ext uri="{FF2B5EF4-FFF2-40B4-BE49-F238E27FC236}">
                <a16:creationId xmlns:a16="http://schemas.microsoft.com/office/drawing/2014/main" id="{BBD3B934-656E-576C-D52B-C7BE9BFFF9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66" y="3138482"/>
            <a:ext cx="1784433" cy="355408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" name="Google Shape;1012;p58">
            <a:extLst>
              <a:ext uri="{FF2B5EF4-FFF2-40B4-BE49-F238E27FC236}">
                <a16:creationId xmlns:a16="http://schemas.microsoft.com/office/drawing/2014/main" id="{72A8220B-8657-0D92-A730-A78B5A4DBD0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2806" y="3006413"/>
            <a:ext cx="2885825" cy="492109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77350E0B-8501-81D5-FDA4-232C0A51C51B}"/>
              </a:ext>
            </a:extLst>
          </p:cNvPr>
          <p:cNvSpPr txBox="1"/>
          <p:nvPr/>
        </p:nvSpPr>
        <p:spPr>
          <a:xfrm>
            <a:off x="10369086" y="2922396"/>
            <a:ext cx="1177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sz="2100" dirty="0" err="1"/>
              <a:t>Softmax</a:t>
            </a:r>
            <a:r>
              <a:rPr lang="en-US" sz="2100" dirty="0"/>
              <a:t> function</a:t>
            </a:r>
          </a:p>
        </p:txBody>
      </p:sp>
      <p:pic>
        <p:nvPicPr>
          <p:cNvPr id="27" name="Google Shape;1105;p60">
            <a:extLst>
              <a:ext uri="{FF2B5EF4-FFF2-40B4-BE49-F238E27FC236}">
                <a16:creationId xmlns:a16="http://schemas.microsoft.com/office/drawing/2014/main" id="{D450E4A6-B331-9C6B-EFDC-99FE1A95A5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0" b="-10"/>
          <a:stretch/>
        </p:blipFill>
        <p:spPr>
          <a:xfrm>
            <a:off x="8184856" y="3951425"/>
            <a:ext cx="3268888" cy="380262"/>
          </a:xfrm>
          <a:prstGeom prst="rect">
            <a:avLst/>
          </a:prstGeom>
          <a:noFill/>
          <a:ln w="12700">
            <a:solidFill>
              <a:srgbClr val="666666"/>
            </a:solidFill>
          </a:ln>
        </p:spPr>
      </p:pic>
      <p:sp>
        <p:nvSpPr>
          <p:cNvPr id="28" name="Google Shape;1138;p61">
            <a:extLst>
              <a:ext uri="{FF2B5EF4-FFF2-40B4-BE49-F238E27FC236}">
                <a16:creationId xmlns:a16="http://schemas.microsoft.com/office/drawing/2014/main" id="{E168712F-5CA5-F328-EE92-703DC8806D82}"/>
              </a:ext>
            </a:extLst>
          </p:cNvPr>
          <p:cNvSpPr txBox="1"/>
          <p:nvPr/>
        </p:nvSpPr>
        <p:spPr>
          <a:xfrm>
            <a:off x="4654534" y="6050030"/>
            <a:ext cx="1618979" cy="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" sz="1799">
                <a:solidFill>
                  <a:srgbClr val="FF0000"/>
                </a:solidFill>
              </a:rPr>
              <a:t>unnormalized</a:t>
            </a:r>
            <a:r>
              <a:rPr lang="en" sz="1799" dirty="0">
                <a:solidFill>
                  <a:srgbClr val="FF0000"/>
                </a:solidFill>
              </a:rPr>
              <a:t> probabilities</a:t>
            </a:r>
            <a:endParaRPr sz="1799" dirty="0">
              <a:solidFill>
                <a:srgbClr val="FF0000"/>
              </a:solidFill>
            </a:endParaRPr>
          </a:p>
        </p:txBody>
      </p:sp>
      <p:sp>
        <p:nvSpPr>
          <p:cNvPr id="29" name="Google Shape;1141;p61">
            <a:extLst>
              <a:ext uri="{FF2B5EF4-FFF2-40B4-BE49-F238E27FC236}">
                <a16:creationId xmlns:a16="http://schemas.microsoft.com/office/drawing/2014/main" id="{1268188F-7005-A9BD-9A3C-4DE8BCC1676D}"/>
              </a:ext>
            </a:extLst>
          </p:cNvPr>
          <p:cNvSpPr txBox="1"/>
          <p:nvPr/>
        </p:nvSpPr>
        <p:spPr>
          <a:xfrm>
            <a:off x="6827458" y="6195887"/>
            <a:ext cx="1409730" cy="434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" sz="1799" dirty="0">
                <a:solidFill>
                  <a:srgbClr val="38761D"/>
                </a:solidFill>
              </a:rPr>
              <a:t>probabilities</a:t>
            </a:r>
            <a:endParaRPr sz="1799" dirty="0">
              <a:solidFill>
                <a:srgbClr val="38761D"/>
              </a:solidFill>
            </a:endParaRPr>
          </a:p>
        </p:txBody>
      </p:sp>
      <p:sp>
        <p:nvSpPr>
          <p:cNvPr id="30" name="Google Shape;1142;p61">
            <a:extLst>
              <a:ext uri="{FF2B5EF4-FFF2-40B4-BE49-F238E27FC236}">
                <a16:creationId xmlns:a16="http://schemas.microsoft.com/office/drawing/2014/main" id="{B5D027FF-CB0F-B8C6-EA0B-2ABC23DFF3FE}"/>
              </a:ext>
            </a:extLst>
          </p:cNvPr>
          <p:cNvSpPr txBox="1"/>
          <p:nvPr/>
        </p:nvSpPr>
        <p:spPr>
          <a:xfrm>
            <a:off x="2776486" y="6084102"/>
            <a:ext cx="1878048" cy="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" sz="1600" dirty="0" err="1">
                <a:solidFill>
                  <a:srgbClr val="0000FF"/>
                </a:solidFill>
              </a:rPr>
              <a:t>Unnormalized</a:t>
            </a:r>
            <a:r>
              <a:rPr lang="en" sz="1600" dirty="0">
                <a:solidFill>
                  <a:srgbClr val="0000FF"/>
                </a:solidFill>
              </a:rPr>
              <a:t> log-probabilities / logits</a:t>
            </a:r>
            <a:endParaRPr sz="1600" dirty="0">
              <a:solidFill>
                <a:srgbClr val="0000FF"/>
              </a:solidFill>
            </a:endParaRPr>
          </a:p>
        </p:txBody>
      </p:sp>
      <p:sp>
        <p:nvSpPr>
          <p:cNvPr id="31" name="TextBox 46">
            <a:extLst>
              <a:ext uri="{FF2B5EF4-FFF2-40B4-BE49-F238E27FC236}">
                <a16:creationId xmlns:a16="http://schemas.microsoft.com/office/drawing/2014/main" id="{509A4480-A9D2-A4C0-31FB-BAF6B736DE74}"/>
              </a:ext>
            </a:extLst>
          </p:cNvPr>
          <p:cNvSpPr txBox="1"/>
          <p:nvPr/>
        </p:nvSpPr>
        <p:spPr>
          <a:xfrm>
            <a:off x="10396355" y="4401081"/>
            <a:ext cx="103037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b="1" dirty="0">
                <a:solidFill>
                  <a:srgbClr val="9900FF"/>
                </a:solidFill>
              </a:rPr>
              <a:t>1.00</a:t>
            </a: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5B43D2A4-862D-713D-08FB-657D6320B9F5}"/>
              </a:ext>
            </a:extLst>
          </p:cNvPr>
          <p:cNvSpPr txBox="1"/>
          <p:nvPr/>
        </p:nvSpPr>
        <p:spPr>
          <a:xfrm>
            <a:off x="10343166" y="5001515"/>
            <a:ext cx="113675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dirty="0"/>
              <a:t>0.00</a:t>
            </a:r>
          </a:p>
        </p:txBody>
      </p:sp>
      <p:sp>
        <p:nvSpPr>
          <p:cNvPr id="33" name="TextBox 48">
            <a:extLst>
              <a:ext uri="{FF2B5EF4-FFF2-40B4-BE49-F238E27FC236}">
                <a16:creationId xmlns:a16="http://schemas.microsoft.com/office/drawing/2014/main" id="{EA218ED8-56AB-0F57-F067-2B7F5B58DA68}"/>
              </a:ext>
            </a:extLst>
          </p:cNvPr>
          <p:cNvSpPr txBox="1"/>
          <p:nvPr/>
        </p:nvSpPr>
        <p:spPr>
          <a:xfrm>
            <a:off x="10396355" y="5612155"/>
            <a:ext cx="1030378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-US" sz="3000" dirty="0"/>
              <a:t>0.00</a:t>
            </a:r>
          </a:p>
        </p:txBody>
      </p:sp>
      <p:sp>
        <p:nvSpPr>
          <p:cNvPr id="34" name="Google Shape;1018;p58">
            <a:extLst>
              <a:ext uri="{FF2B5EF4-FFF2-40B4-BE49-F238E27FC236}">
                <a16:creationId xmlns:a16="http://schemas.microsoft.com/office/drawing/2014/main" id="{9E8E55FE-673F-F209-39C7-302C3638A09E}"/>
              </a:ext>
            </a:extLst>
          </p:cNvPr>
          <p:cNvSpPr/>
          <p:nvPr/>
        </p:nvSpPr>
        <p:spPr>
          <a:xfrm>
            <a:off x="10424186" y="4450826"/>
            <a:ext cx="982176" cy="1669965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1" tIns="91401" rIns="91401" bIns="91401" anchor="ctr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endParaRPr sz="1865"/>
          </a:p>
        </p:txBody>
      </p:sp>
      <p:sp>
        <p:nvSpPr>
          <p:cNvPr id="35" name="Google Shape;1149;p61">
            <a:extLst>
              <a:ext uri="{FF2B5EF4-FFF2-40B4-BE49-F238E27FC236}">
                <a16:creationId xmlns:a16="http://schemas.microsoft.com/office/drawing/2014/main" id="{9FCB8BAE-6F34-643D-BFE2-8CC1312556CC}"/>
              </a:ext>
            </a:extLst>
          </p:cNvPr>
          <p:cNvSpPr txBox="1"/>
          <p:nvPr/>
        </p:nvSpPr>
        <p:spPr>
          <a:xfrm>
            <a:off x="10401413" y="6050029"/>
            <a:ext cx="982176" cy="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" sz="1799" dirty="0">
                <a:solidFill>
                  <a:srgbClr val="9900FF"/>
                </a:solidFill>
              </a:rPr>
              <a:t>Correct </a:t>
            </a:r>
            <a:endParaRPr sz="1799" dirty="0">
              <a:solidFill>
                <a:srgbClr val="9900FF"/>
              </a:solidFill>
            </a:endParaRPr>
          </a:p>
          <a:p>
            <a:pPr algn="ctr"/>
            <a:r>
              <a:rPr lang="en" sz="1799" dirty="0" err="1">
                <a:solidFill>
                  <a:srgbClr val="9900FF"/>
                </a:solidFill>
              </a:rPr>
              <a:t>probs</a:t>
            </a:r>
            <a:endParaRPr sz="1799" dirty="0">
              <a:solidFill>
                <a:srgbClr val="9900FF"/>
              </a:solidFill>
            </a:endParaRPr>
          </a:p>
        </p:txBody>
      </p:sp>
      <p:cxnSp>
        <p:nvCxnSpPr>
          <p:cNvPr id="36" name="Google Shape;1022;p58">
            <a:extLst>
              <a:ext uri="{FF2B5EF4-FFF2-40B4-BE49-F238E27FC236}">
                <a16:creationId xmlns:a16="http://schemas.microsoft.com/office/drawing/2014/main" id="{7B47FFBB-8E58-D850-4786-17CD39405B0E}"/>
              </a:ext>
            </a:extLst>
          </p:cNvPr>
          <p:cNvCxnSpPr/>
          <p:nvPr/>
        </p:nvCxnSpPr>
        <p:spPr>
          <a:xfrm>
            <a:off x="8242728" y="4676633"/>
            <a:ext cx="324944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" name="Google Shape;1022;p58">
            <a:extLst>
              <a:ext uri="{FF2B5EF4-FFF2-40B4-BE49-F238E27FC236}">
                <a16:creationId xmlns:a16="http://schemas.microsoft.com/office/drawing/2014/main" id="{1D00BF86-C5FF-C63B-77D9-98E28A35DB62}"/>
              </a:ext>
            </a:extLst>
          </p:cNvPr>
          <p:cNvCxnSpPr/>
          <p:nvPr/>
        </p:nvCxnSpPr>
        <p:spPr>
          <a:xfrm>
            <a:off x="9985169" y="4676633"/>
            <a:ext cx="324944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38" name="TextBox 53">
            <a:extLst>
              <a:ext uri="{FF2B5EF4-FFF2-40B4-BE49-F238E27FC236}">
                <a16:creationId xmlns:a16="http://schemas.microsoft.com/office/drawing/2014/main" id="{B92F98BF-3736-E8DB-1E23-885625DF7E15}"/>
              </a:ext>
            </a:extLst>
          </p:cNvPr>
          <p:cNvSpPr txBox="1"/>
          <p:nvPr/>
        </p:nvSpPr>
        <p:spPr>
          <a:xfrm>
            <a:off x="8762078" y="4456928"/>
            <a:ext cx="12891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sz="2100"/>
              <a:t>Compare</a:t>
            </a:r>
            <a:endParaRPr lang="en-US" sz="2100" dirty="0"/>
          </a:p>
        </p:txBody>
      </p:sp>
      <p:sp>
        <p:nvSpPr>
          <p:cNvPr id="39" name="Google Shape;1246;p63">
            <a:extLst>
              <a:ext uri="{FF2B5EF4-FFF2-40B4-BE49-F238E27FC236}">
                <a16:creationId xmlns:a16="http://schemas.microsoft.com/office/drawing/2014/main" id="{E5D88764-FD27-9126-B1F3-432D0E2B4D4A}"/>
              </a:ext>
            </a:extLst>
          </p:cNvPr>
          <p:cNvSpPr txBox="1"/>
          <p:nvPr/>
        </p:nvSpPr>
        <p:spPr>
          <a:xfrm>
            <a:off x="8523967" y="5099319"/>
            <a:ext cx="1798828" cy="412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91401" rIns="91401" bIns="91401" anchor="t" anchorCtr="0">
            <a:no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 algn="ctr"/>
            <a:r>
              <a:rPr lang="en" sz="1865" i="1" dirty="0"/>
              <a:t>Cross Entropy</a:t>
            </a:r>
            <a:endParaRPr sz="1865" i="1" dirty="0"/>
          </a:p>
        </p:txBody>
      </p:sp>
      <p:pic>
        <p:nvPicPr>
          <p:cNvPr id="40" name="Google Shape;1249;p63">
            <a:extLst>
              <a:ext uri="{FF2B5EF4-FFF2-40B4-BE49-F238E27FC236}">
                <a16:creationId xmlns:a16="http://schemas.microsoft.com/office/drawing/2014/main" id="{1A97E0CC-A518-7AEC-EF1B-F91F5C21ED6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62605"/>
          <a:stretch/>
        </p:blipFill>
        <p:spPr>
          <a:xfrm>
            <a:off x="8289387" y="5634527"/>
            <a:ext cx="1444247" cy="44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250;p63">
            <a:extLst>
              <a:ext uri="{FF2B5EF4-FFF2-40B4-BE49-F238E27FC236}">
                <a16:creationId xmlns:a16="http://schemas.microsoft.com/office/drawing/2014/main" id="{CB0C3B28-1820-6EE9-CC44-EBDE801FC1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7272"/>
          <a:stretch/>
        </p:blipFill>
        <p:spPr>
          <a:xfrm>
            <a:off x="8289387" y="6087539"/>
            <a:ext cx="2077763" cy="37908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5B4A9231-4A90-19EE-EFD1-CEF30A9ADF97}"/>
              </a:ext>
            </a:extLst>
          </p:cNvPr>
          <p:cNvSpPr/>
          <p:nvPr/>
        </p:nvSpPr>
        <p:spPr>
          <a:xfrm>
            <a:off x="808042" y="4456929"/>
            <a:ext cx="1710134" cy="161962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1D150E0D-7DBE-6719-58E2-C94E89A9B68A}"/>
              </a:ext>
            </a:extLst>
          </p:cNvPr>
          <p:cNvSpPr txBox="1"/>
          <p:nvPr/>
        </p:nvSpPr>
        <p:spPr>
          <a:xfrm>
            <a:off x="461760" y="4971613"/>
            <a:ext cx="2428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/>
              <a:t>Model</a:t>
            </a:r>
            <a:endParaRPr lang="zh-TW" altLang="en-US" sz="3200" dirty="0"/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E711F973-EAC0-F803-75C6-49B4FB578AAE}"/>
              </a:ext>
            </a:extLst>
          </p:cNvPr>
          <p:cNvSpPr txBox="1"/>
          <p:nvPr/>
        </p:nvSpPr>
        <p:spPr>
          <a:xfrm>
            <a:off x="11449506" y="4361498"/>
            <a:ext cx="697628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dirty="0"/>
              <a:t>cat</a:t>
            </a:r>
          </a:p>
        </p:txBody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9FD0BCC6-8BE3-FB19-0F1F-A9C49B6E4E8C}"/>
              </a:ext>
            </a:extLst>
          </p:cNvPr>
          <p:cNvSpPr txBox="1"/>
          <p:nvPr/>
        </p:nvSpPr>
        <p:spPr>
          <a:xfrm>
            <a:off x="11439306" y="4961931"/>
            <a:ext cx="718029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/>
              <a:t>car</a:t>
            </a:r>
          </a:p>
        </p:txBody>
      </p:sp>
      <p:sp>
        <p:nvSpPr>
          <p:cNvPr id="46" name="TextBox 15">
            <a:extLst>
              <a:ext uri="{FF2B5EF4-FFF2-40B4-BE49-F238E27FC236}">
                <a16:creationId xmlns:a16="http://schemas.microsoft.com/office/drawing/2014/main" id="{A7917082-3A10-26B4-5A52-C6E79E4A148F}"/>
              </a:ext>
            </a:extLst>
          </p:cNvPr>
          <p:cNvSpPr txBox="1"/>
          <p:nvPr/>
        </p:nvSpPr>
        <p:spPr>
          <a:xfrm>
            <a:off x="11389807" y="5562362"/>
            <a:ext cx="856493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/>
              <a:t>frog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79DA7F4-0583-D751-57FE-333AD1C3AC8A}"/>
              </a:ext>
            </a:extLst>
          </p:cNvPr>
          <p:cNvSpPr txBox="1"/>
          <p:nvPr/>
        </p:nvSpPr>
        <p:spPr>
          <a:xfrm>
            <a:off x="461761" y="1225923"/>
            <a:ext cx="1138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sz="2400" dirty="0"/>
              <a:t>SoftMax : Enlarge the probability difference for the predicted output of model</a:t>
            </a:r>
            <a:endParaRPr lang="zh-TW" altLang="en-US" sz="2400" dirty="0"/>
          </a:p>
        </p:txBody>
      </p:sp>
      <p:cxnSp>
        <p:nvCxnSpPr>
          <p:cNvPr id="48" name="Google Shape;1022;p58">
            <a:extLst>
              <a:ext uri="{FF2B5EF4-FFF2-40B4-BE49-F238E27FC236}">
                <a16:creationId xmlns:a16="http://schemas.microsoft.com/office/drawing/2014/main" id="{058C78E9-306E-CB5F-8B7D-C7E497E319B9}"/>
              </a:ext>
            </a:extLst>
          </p:cNvPr>
          <p:cNvCxnSpPr/>
          <p:nvPr/>
        </p:nvCxnSpPr>
        <p:spPr>
          <a:xfrm>
            <a:off x="2555161" y="5306516"/>
            <a:ext cx="588747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1022;p58">
            <a:extLst>
              <a:ext uri="{FF2B5EF4-FFF2-40B4-BE49-F238E27FC236}">
                <a16:creationId xmlns:a16="http://schemas.microsoft.com/office/drawing/2014/main" id="{B4CD26D9-C200-8BB3-371D-39DE4D172FF4}"/>
              </a:ext>
            </a:extLst>
          </p:cNvPr>
          <p:cNvCxnSpPr>
            <a:cxnSpLocks/>
          </p:cNvCxnSpPr>
          <p:nvPr/>
        </p:nvCxnSpPr>
        <p:spPr>
          <a:xfrm>
            <a:off x="1308905" y="4236841"/>
            <a:ext cx="588747" cy="0"/>
          </a:xfrm>
          <a:prstGeom prst="straightConnector1">
            <a:avLst/>
          </a:prstGeom>
          <a:noFill/>
          <a:ln w="635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>
              <a:rot lat="0" lon="0" rev="16200000"/>
            </a:camera>
            <a:lightRig rig="threePt" dir="t"/>
          </a:scene3d>
        </p:spPr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A4B97C2B-E8F9-0198-B10F-559B5CE8D753}"/>
              </a:ext>
            </a:extLst>
          </p:cNvPr>
          <p:cNvSpPr txBox="1"/>
          <p:nvPr/>
        </p:nvSpPr>
        <p:spPr>
          <a:xfrm>
            <a:off x="1013500" y="1989953"/>
            <a:ext cx="14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Input Image</a:t>
            </a:r>
            <a:endParaRPr lang="zh-TW" altLang="en-US" sz="2000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F43A4692-72BB-4C8F-04AE-71395DE0172B}"/>
              </a:ext>
            </a:extLst>
          </p:cNvPr>
          <p:cNvSpPr txBox="1"/>
          <p:nvPr/>
        </p:nvSpPr>
        <p:spPr>
          <a:xfrm>
            <a:off x="4812758" y="6875758"/>
            <a:ext cx="7422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KL-divergence</a:t>
            </a:r>
          </a:p>
          <a:p>
            <a:r>
              <a:rPr lang="en-US" altLang="zh-TW" dirty="0"/>
              <a:t>&lt;ref&gt; : https://zh.wikipedia.org/zh-tw/%E7%9B%B8%E5%AF%B9%E7%86%B5</a:t>
            </a:r>
            <a:endParaRPr lang="zh-TW" altLang="en-US" dirty="0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CF60EA9A-1F25-C224-8860-9B38B5965578}"/>
              </a:ext>
            </a:extLst>
          </p:cNvPr>
          <p:cNvSpPr txBox="1"/>
          <p:nvPr/>
        </p:nvSpPr>
        <p:spPr>
          <a:xfrm>
            <a:off x="7381337" y="2648116"/>
            <a:ext cx="253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X : input feature ; Y: label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43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2013" y="161236"/>
            <a:ext cx="10515600" cy="723982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Bounding Box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963038"/>
            <a:ext cx="10515600" cy="5878807"/>
          </a:xfrm>
        </p:spPr>
        <p:txBody>
          <a:bodyPr>
            <a:normAutofit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Bounding Box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如何生成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法一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Window shift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通過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滑窗法流程可以很清晰理解其主要思路：首先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對輸入影像進行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不同窗口大小的滑窗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進行從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左往右、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從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上到下的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滑動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。每次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滑動時候對當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前窗口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執行分類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器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分類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器是事先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訓練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好的</a:t>
            </a:r>
            <a:r>
              <a:rPr lang="en-US" altLang="zh-CN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。如果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當前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窗口得到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較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分類機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率，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則認為偵測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到了物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體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。但是不同窗口大小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進行影像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search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導致效率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低下，而且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設計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窗口大小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時候還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需要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考慮物體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長寬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比。所以</a:t>
            </a:r>
            <a:r>
              <a:rPr lang="zh-CN" altLang="en-US" sz="2400" dirty="0"/>
              <a:t>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對於</a:t>
            </a:r>
            <a:r>
              <a:rPr lang="en-US" altLang="zh-TW" sz="2400" dirty="0"/>
              <a:t>Real Time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要求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較高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分類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器，不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推薦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Window shift </a:t>
            </a:r>
            <a:r>
              <a:rPr lang="zh-CN" altLang="en-US" sz="2400" dirty="0"/>
              <a:t>。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89" y="3688682"/>
            <a:ext cx="5180822" cy="364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14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8"/>
            <a:ext cx="10515600" cy="733590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Bounding Box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274323"/>
            <a:ext cx="10515600" cy="5567522"/>
          </a:xfrm>
        </p:spPr>
        <p:txBody>
          <a:bodyPr/>
          <a:lstStyle/>
          <a:p>
            <a:r>
              <a:rPr lang="en-US" altLang="zh-TW" dirty="0"/>
              <a:t>Bounding 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如何生成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法二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選擇性搜索 </a:t>
            </a:r>
            <a:r>
              <a:rPr lang="en-US" altLang="zh-TW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(Selective Search)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理論概念就是使用圖像分割</a:t>
            </a:r>
            <a:r>
              <a:rPr lang="zh-TW" altLang="en-US" dirty="0"/>
              <a:t>（</a:t>
            </a:r>
            <a:r>
              <a:rPr lang="en-US" altLang="zh-TW" dirty="0"/>
              <a:t>segmentation</a:t>
            </a:r>
            <a:r>
              <a:rPr lang="zh-TW" altLang="en-US" dirty="0"/>
              <a:t>）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後的結果，套用階層群聚演算法</a:t>
            </a:r>
            <a:r>
              <a:rPr lang="zh-TW" altLang="en-US" dirty="0"/>
              <a:t>（</a:t>
            </a:r>
            <a:r>
              <a:rPr lang="en-US" altLang="zh-TW" dirty="0"/>
              <a:t>hierarchical grouping algorithm</a:t>
            </a:r>
            <a:r>
              <a:rPr lang="zh-TW" altLang="en-US" dirty="0"/>
              <a:t>），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產生物體的候選區域</a:t>
            </a:r>
            <a:r>
              <a:rPr lang="zh-TW" altLang="en-US" dirty="0"/>
              <a:t>（</a:t>
            </a:r>
            <a:r>
              <a:rPr lang="en-US" altLang="zh-TW" dirty="0"/>
              <a:t>object proposal</a:t>
            </a:r>
            <a:r>
              <a:rPr lang="zh-TW" altLang="en-US" dirty="0"/>
              <a:t>），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最後再用 </a:t>
            </a:r>
            <a:r>
              <a:rPr lang="en-US" altLang="zh-TW" dirty="0"/>
              <a:t>SVM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辨識物體。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0" y="3649522"/>
            <a:ext cx="5654040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633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53186"/>
            <a:ext cx="10515600" cy="733590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Bounding Box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060315"/>
            <a:ext cx="10515600" cy="5781530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Bounding Box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如何生成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法二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選擇性搜索 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(Selective Search)</a:t>
            </a: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理論概念就是使用圖像分割</a:t>
            </a:r>
            <a:r>
              <a:rPr lang="zh-TW" altLang="en-US" sz="2400" dirty="0"/>
              <a:t>（</a:t>
            </a:r>
            <a:r>
              <a:rPr lang="en-US" altLang="zh-TW" sz="2400" dirty="0"/>
              <a:t>segmentation</a:t>
            </a:r>
            <a:r>
              <a:rPr lang="zh-TW" altLang="en-US" sz="2400" dirty="0"/>
              <a:t>）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後的結果，套用階層群聚演算法</a:t>
            </a:r>
            <a:r>
              <a:rPr lang="zh-TW" altLang="en-US" sz="2400" dirty="0"/>
              <a:t>（</a:t>
            </a:r>
            <a:r>
              <a:rPr lang="en-US" altLang="zh-TW" sz="2400" dirty="0"/>
              <a:t>hierarchical grouping algorithm</a:t>
            </a:r>
            <a:r>
              <a:rPr lang="zh-TW" altLang="en-US" sz="2400" dirty="0"/>
              <a:t>），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產生物體的候選區域</a:t>
            </a:r>
            <a:r>
              <a:rPr lang="zh-TW" altLang="en-US" sz="2400" dirty="0"/>
              <a:t>（</a:t>
            </a:r>
            <a:r>
              <a:rPr lang="en-US" altLang="zh-TW" sz="2400" dirty="0"/>
              <a:t>object proposal</a:t>
            </a:r>
            <a:r>
              <a:rPr lang="zh-TW" altLang="en-US" sz="2400" dirty="0"/>
              <a:t>），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最後再用 </a:t>
            </a:r>
            <a:r>
              <a:rPr lang="en-US" altLang="zh-TW" sz="2400" dirty="0"/>
              <a:t>SVM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辨識物體。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優點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計算效率優於</a:t>
            </a:r>
            <a:r>
              <a:rPr lang="en-US" altLang="zh-TW" sz="2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Window shift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法</a:t>
            </a:r>
            <a:r>
              <a:rPr lang="zh-TW" altLang="en-US" sz="2400" dirty="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合併相似性高的分割物體增加偵測到的機率、採用分割並合併子區域方法可適應在不同大小的物體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341" y="3951080"/>
            <a:ext cx="3589506" cy="355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710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12598"/>
            <a:ext cx="10515600" cy="57806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RCNN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821" y="612843"/>
            <a:ext cx="11275979" cy="6828817"/>
          </a:xfrm>
        </p:spPr>
        <p:txBody>
          <a:bodyPr>
            <a:normAutofit lnSpcReduction="10000"/>
          </a:bodyPr>
          <a:lstStyle/>
          <a:p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Phase: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使用選擇性搜索對未知區域進行提取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    目標區域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AutoNum type="arabicPeriod" startAt="2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從影像中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Resize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Warping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成相同大小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2000" dirty="0"/>
              <a:t>    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區域作為輸入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(augmentation)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       </a:t>
            </a:r>
            <a:r>
              <a:rPr lang="en-US" altLang="zh-TW" sz="2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ImageNet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等大型數據對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/>
              <a:t>       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Pre-training</a:t>
            </a: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然後對訓練好的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CNN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進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</a:rPr>
              <a:t>   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行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Fine-tuning.</a:t>
            </a:r>
          </a:p>
          <a:p>
            <a:pPr marL="457200" indent="-457200">
              <a:buAutoNum type="arabicPeriod" startAt="3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將已做好選擇性搜索的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Feature map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作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  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為輸入，對一系列的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SVM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做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Training.</a:t>
            </a:r>
          </a:p>
          <a:p>
            <a:pPr marL="0" indent="0">
              <a:buNone/>
            </a:pP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自行設定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IOU</a:t>
            </a: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臨界值判斷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Background</a:t>
            </a:r>
          </a:p>
          <a:p>
            <a:pPr marL="0" indent="0">
              <a:buNone/>
            </a:pP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Fore-ground</a:t>
            </a:r>
            <a:r>
              <a:rPr lang="en-US" altLang="zh-TW" sz="2000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AutoNum type="arabicPeriod" startAt="4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藉由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Regression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Bounding box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框選出來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Testing Phase: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data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進行選擇性搜索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餵進訓練好的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得到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餵進訓練好的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SVM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進行分類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將目標物進行框選</a:t>
            </a:r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(Bounding Box)</a:t>
            </a:r>
          </a:p>
          <a:p>
            <a:pPr marL="514350" indent="-514350">
              <a:buFont typeface="+mj-lt"/>
              <a:buAutoNum type="arabicPeriod"/>
            </a:pPr>
            <a:endParaRPr lang="zh-TW" altLang="en-US" sz="2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3" y="933856"/>
            <a:ext cx="7408907" cy="664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08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41780"/>
            <a:ext cx="10515600" cy="1025539"/>
          </a:xfrm>
        </p:spPr>
        <p:txBody>
          <a:bodyPr/>
          <a:lstStyle/>
          <a:p>
            <a:pPr algn="ctr"/>
            <a:r>
              <a:rPr lang="en-US" altLang="zh-TW" dirty="0"/>
              <a:t>RCNN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009" y="1079770"/>
            <a:ext cx="11770468" cy="5762075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RCNN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缺點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每計算一個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都需經過一個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CNN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提取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Feature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 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重複計算耗用資源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CNN</a:t>
            </a:r>
            <a:r>
              <a:rPr lang="zh-TW" alt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feature extract</a:t>
            </a:r>
            <a:r>
              <a:rPr lang="zh-TW" alt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SVM classification</a:t>
            </a:r>
            <a:r>
              <a:rPr lang="zh-TW" altLang="en-US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、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Regression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是分別訓練的，占用時間長和儲存空間大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>
                <a:latin typeface="PMingLiU" panose="02020500000000000000" pitchFamily="18" charset="-120"/>
                <a:ea typeface="PMingLiU" panose="02020500000000000000" pitchFamily="18" charset="-120"/>
              </a:rPr>
              <a:t>3.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  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Testing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速度慢，都需經過一個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CNN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提取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Feature</a:t>
            </a:r>
            <a:r>
              <a:rPr lang="zh-TW" altLang="en-US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3" y="4228185"/>
            <a:ext cx="9265920" cy="261366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76655" y="7062281"/>
            <a:ext cx="4253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3"/>
              </a:rPr>
              <a:t>https://arxiv.org/abs/1311.2524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67253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0651" y="112597"/>
            <a:ext cx="10515600" cy="1132543"/>
          </a:xfrm>
        </p:spPr>
        <p:txBody>
          <a:bodyPr/>
          <a:lstStyle/>
          <a:p>
            <a:pPr algn="ctr"/>
            <a:r>
              <a:rPr lang="en-US" altLang="zh-TW" dirty="0"/>
              <a:t>RCNN</a:t>
            </a:r>
            <a:r>
              <a:rPr lang="zh-TW" altLang="en-US" dirty="0"/>
              <a:t> </a:t>
            </a:r>
            <a:r>
              <a:rPr lang="en-US" altLang="zh-TW" dirty="0"/>
              <a:t>Flowchart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38" y="1245140"/>
            <a:ext cx="9862226" cy="3169496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1" y="4414636"/>
            <a:ext cx="4057812" cy="309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600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51507"/>
            <a:ext cx="10515600" cy="830987"/>
          </a:xfrm>
        </p:spPr>
        <p:txBody>
          <a:bodyPr/>
          <a:lstStyle/>
          <a:p>
            <a:pPr algn="ctr"/>
            <a:r>
              <a:rPr lang="en-US" altLang="zh-TW" dirty="0"/>
              <a:t>Fast-RCNN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070043"/>
            <a:ext cx="10515600" cy="5771802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直接把整張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取特徵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然後以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Selective search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框選</a:t>
            </a:r>
            <a:r>
              <a:rPr lang="en-US" altLang="zh-TW" dirty="0"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Bounding 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進行比對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94" y="3510519"/>
            <a:ext cx="9698411" cy="3075106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38136" y="6949857"/>
            <a:ext cx="437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3"/>
              </a:rPr>
              <a:t>https://arxiv.org/abs/1504.08083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25055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Fast-RCNN</a:t>
            </a:r>
            <a:r>
              <a:rPr lang="zh-TW" altLang="en-US" dirty="0"/>
              <a:t> </a:t>
            </a:r>
            <a:r>
              <a:rPr lang="en-US" altLang="zh-TW" dirty="0"/>
              <a:t>Flowchart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77" y="2604303"/>
            <a:ext cx="11055846" cy="3595910"/>
          </a:xfrm>
        </p:spPr>
      </p:pic>
    </p:spTree>
    <p:extLst>
      <p:ext uri="{BB962C8B-B14F-4D97-AF65-F5344CB8AC3E}">
        <p14:creationId xmlns:p14="http://schemas.microsoft.com/office/powerpoint/2010/main" val="29563374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9603"/>
            <a:ext cx="10515600" cy="879624"/>
          </a:xfrm>
        </p:spPr>
        <p:txBody>
          <a:bodyPr/>
          <a:lstStyle/>
          <a:p>
            <a:pPr algn="ctr"/>
            <a:r>
              <a:rPr lang="en-US" altLang="zh-TW" dirty="0"/>
              <a:t>Faster-RCNN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177047"/>
            <a:ext cx="10515600" cy="5664798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加入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RPN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(Region Proposal Network)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來做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Bounding box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70" y="2619809"/>
            <a:ext cx="9595627" cy="407578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138136" y="6949857"/>
            <a:ext cx="437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3"/>
              </a:rPr>
              <a:t>https://arxiv.org/abs/1506.01497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696966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404427"/>
            <a:ext cx="10515600" cy="782347"/>
          </a:xfrm>
        </p:spPr>
        <p:txBody>
          <a:bodyPr/>
          <a:lstStyle/>
          <a:p>
            <a:pPr algn="ctr"/>
            <a:r>
              <a:rPr lang="en-US" altLang="zh-TW" dirty="0"/>
              <a:t>RCNN Loss function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52146"/>
                <a:ext cx="10515600" cy="6011692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altLang="zh-TW" dirty="0"/>
                  <a:t>Loss function</a:t>
                </a:r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𝑐𝑙𝑠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𝑐𝑙𝑠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e>
                    </m:nary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b="0" i="1" smtClean="0">
                        <a:latin typeface="Cambria Math" panose="02040503050406030204" pitchFamily="18" charset="0"/>
                      </a:rPr>
                      <m:t>𝜆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𝑟𝑒𝑔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Sup>
                          <m:sSubSup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𝑟𝑒𝑔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</m:e>
                        </m:d>
                      </m:e>
                    </m:nary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altLang="zh-TW" dirty="0"/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一個</a:t>
                </a:r>
                <a:r>
                  <a:rPr lang="en-US" altLang="zh-TW" dirty="0"/>
                  <a:t>mini-batch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中</a:t>
                </a:r>
                <a:r>
                  <a:rPr lang="en-US" altLang="zh-TW" dirty="0"/>
                  <a:t>ancho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</a:t>
                </a:r>
                <a:r>
                  <a:rPr lang="en-US" altLang="zh-TW" dirty="0"/>
                  <a:t>Index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dirty="0"/>
                  <a:t>:Anchor I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為目標的預測機率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TW" dirty="0"/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:r>
                  <a:rPr lang="en-US" altLang="zh-TW" dirty="0"/>
                  <a:t>Ground Truth, 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設為</a:t>
                </a:r>
                <a:r>
                  <a:rPr lang="en-US" altLang="zh-TW" dirty="0"/>
                  <a:t>1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；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如過為負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就為</a:t>
                </a:r>
                <a:r>
                  <a:rPr lang="en-US" altLang="zh-TW" dirty="0"/>
                  <a:t>0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dirty="0"/>
                  <a:t>: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為一個向量</a:t>
                </a:r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，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代表</a:t>
                </a:r>
                <a:r>
                  <a:rPr lang="en-US" altLang="zh-TW" dirty="0">
                    <a:latin typeface="Times New Roman" panose="02020603050405020304" pitchFamily="18" charset="0"/>
                    <a:ea typeface="PMingLiU" panose="02020500000000000000" pitchFamily="18" charset="-120"/>
                    <a:cs typeface="Times New Roman" panose="02020603050405020304" pitchFamily="18" charset="0"/>
                  </a:rPr>
                  <a:t>Bounding Box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的參數座標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𝑐𝑙𝑠</m:t>
                        </m:r>
                      </m:sub>
                    </m:sSub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為與正</a:t>
                </a:r>
                <a:r>
                  <a:rPr lang="en-US" altLang="zh-TW" dirty="0"/>
                  <a:t>Anchor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對應的</a:t>
                </a:r>
                <a:r>
                  <a:rPr lang="en-US" altLang="zh-TW" dirty="0"/>
                  <a:t>Ground truth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的數量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𝑐𝑙𝑠</m:t>
                        </m:r>
                      </m:sub>
                    </m:sSub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</a:t>
                </a:r>
                <a:r>
                  <a:rPr lang="en-US" altLang="zh-TW" dirty="0"/>
                  <a:t>Anchor</a:t>
                </a:r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位置的數量</a:t>
                </a:r>
                <a:r>
                  <a:rPr lang="en-US" altLang="zh-TW" dirty="0"/>
                  <a:t>,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zh-TW" altLang="en-US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為權重參數</a:t>
                </a:r>
                <a:endParaRPr lang="en-US" altLang="zh-TW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r>
                  <a:rPr lang="en-US" altLang="zh-TW" sz="2400" dirty="0"/>
                  <a:t>Cross Entropy for classification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𝑐𝑙𝑠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altLang="zh-TW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Sup>
                                  <m:sSubSup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d>
                            <m:d>
                              <m:d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altLang="zh-TW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altLang="zh-TW" dirty="0"/>
              </a:p>
              <a:p>
                <a:r>
                  <a:rPr lang="en-US" altLang="zh-TW" sz="2400" dirty="0"/>
                  <a:t>Position loss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𝑟𝑒𝑔</m:t>
                        </m:r>
                      </m:sub>
                    </m:sSub>
                    <m:d>
                      <m:dPr>
                        <m:ctrlPr>
                          <a:rPr lang="en-US" altLang="zh-TW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en-US" altLang="zh-TW" dirty="0"/>
              </a:p>
              <a:p>
                <a14:m>
                  <m:oMath xmlns:m="http://schemas.openxmlformats.org/officeDocument/2006/math">
                    <m:r>
                      <a:rPr lang="en-US" altLang="zh-TW" sz="2400" i="1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0.5</m:t>
                            </m:r>
                            <m:sSup>
                              <m:sSupPr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,  |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|&lt;1</m:t>
                            </m:r>
                          </m:e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−0.5,  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</m:e>
                        </m:eqArr>
                      </m:e>
                    </m:d>
                  </m:oMath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52146"/>
                <a:ext cx="10515600" cy="6011692"/>
              </a:xfrm>
              <a:blipFill>
                <a:blip r:embed="rId2"/>
                <a:stretch>
                  <a:fillRect l="-1043" t="-23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234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CCA58C-6D98-B2AB-CFDE-39F80F88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Back-propagation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EDD0FB-9005-FF41-E50B-93CCBCE08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Forward propagation and Back-propagation: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5DD87D6-2BC9-6BF9-6013-566D4B462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44" y="3798094"/>
            <a:ext cx="10275755" cy="2299138"/>
          </a:xfrm>
          <a:prstGeom prst="rect">
            <a:avLst/>
          </a:prstGeom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7E90E754-6A3D-E940-0EB3-4E6558FFA2C7}"/>
              </a:ext>
            </a:extLst>
          </p:cNvPr>
          <p:cNvSpPr/>
          <p:nvPr/>
        </p:nvSpPr>
        <p:spPr>
          <a:xfrm>
            <a:off x="1313793" y="3258207"/>
            <a:ext cx="9364717" cy="39042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26C30ECB-3E47-9EDE-6506-39887A79E40E}"/>
              </a:ext>
            </a:extLst>
          </p:cNvPr>
          <p:cNvSpPr/>
          <p:nvPr/>
        </p:nvSpPr>
        <p:spPr>
          <a:xfrm>
            <a:off x="1313792" y="6287071"/>
            <a:ext cx="9364717" cy="390426"/>
          </a:xfrm>
          <a:prstGeom prst="rightArrow">
            <a:avLst/>
          </a:prstGeom>
          <a:solidFill>
            <a:schemeClr val="tx1"/>
          </a:solidFill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CBFD9E1-E4CB-0DF5-C5DB-F919F89FA7CE}"/>
              </a:ext>
            </a:extLst>
          </p:cNvPr>
          <p:cNvSpPr txBox="1"/>
          <p:nvPr/>
        </p:nvSpPr>
        <p:spPr>
          <a:xfrm>
            <a:off x="3668111" y="2798548"/>
            <a:ext cx="529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/>
              <a:t>Forward propagation : Predict the results</a:t>
            </a:r>
            <a:endParaRPr lang="zh-TW" altLang="en-US" sz="24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7398366-C69A-EE83-1E62-8F2CB8BCCF9F}"/>
              </a:ext>
            </a:extLst>
          </p:cNvPr>
          <p:cNvSpPr txBox="1"/>
          <p:nvPr/>
        </p:nvSpPr>
        <p:spPr>
          <a:xfrm>
            <a:off x="2514977" y="6654176"/>
            <a:ext cx="74002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400" dirty="0"/>
              <a:t>Backward propagation : Using for loss function. </a:t>
            </a:r>
          </a:p>
          <a:p>
            <a:pPr algn="ctr"/>
            <a:r>
              <a:rPr lang="en-US" altLang="zh-TW" sz="2400" dirty="0"/>
              <a:t>Calculate the difference of predicted results and real label</a:t>
            </a:r>
            <a:endParaRPr lang="zh-TW" altLang="en-US" sz="24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E10E098-5C79-3567-4413-EE8CE37F9ACE}"/>
              </a:ext>
            </a:extLst>
          </p:cNvPr>
          <p:cNvSpPr txBox="1"/>
          <p:nvPr/>
        </p:nvSpPr>
        <p:spPr>
          <a:xfrm>
            <a:off x="5310036" y="5992097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err="1"/>
              <a:t>loss.backward</a:t>
            </a:r>
            <a:r>
              <a:rPr lang="en-US" altLang="zh-TW" sz="2000" dirty="0"/>
              <a:t>()</a:t>
            </a:r>
            <a:endParaRPr lang="zh-TW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6252B88-D669-1EFE-A41B-5F3D0FCEF4CF}"/>
                  </a:ext>
                </a:extLst>
              </p:cNvPr>
              <p:cNvSpPr txBox="1"/>
              <p:nvPr/>
            </p:nvSpPr>
            <p:spPr>
              <a:xfrm>
                <a:off x="10106830" y="2762456"/>
                <a:ext cx="16864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endParaRPr lang="zh-TW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6252B88-D669-1EFE-A41B-5F3D0FCEF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6830" y="2762456"/>
                <a:ext cx="1686424" cy="523220"/>
              </a:xfrm>
              <a:prstGeom prst="rect">
                <a:avLst/>
              </a:prstGeom>
              <a:blipFill>
                <a:blip r:embed="rId3"/>
                <a:stretch>
                  <a:fillRect l="-7581" t="-11628" b="-31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AAD2A6-6439-3D0C-E535-C33A86565D3F}"/>
              </a:ext>
            </a:extLst>
          </p:cNvPr>
          <p:cNvSpPr txBox="1"/>
          <p:nvPr/>
        </p:nvSpPr>
        <p:spPr>
          <a:xfrm>
            <a:off x="703998" y="2833567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: x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3094349-6C99-011D-CBBC-247145F13788}"/>
                  </a:ext>
                </a:extLst>
              </p:cNvPr>
              <p:cNvSpPr txBox="1"/>
              <p:nvPr/>
            </p:nvSpPr>
            <p:spPr>
              <a:xfrm>
                <a:off x="10018011" y="5835622"/>
                <a:ext cx="20542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 : L(y,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TW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altLang="zh-TW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3094349-6C99-011D-CBBC-247145F13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8011" y="5835622"/>
                <a:ext cx="2054217" cy="523220"/>
              </a:xfrm>
              <a:prstGeom prst="rect">
                <a:avLst/>
              </a:prstGeom>
              <a:blipFill>
                <a:blip r:embed="rId4"/>
                <a:stretch>
                  <a:fillRect l="-5935" t="-11628" r="-4154" b="-313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>
            <a:extLst>
              <a:ext uri="{FF2B5EF4-FFF2-40B4-BE49-F238E27FC236}">
                <a16:creationId xmlns:a16="http://schemas.microsoft.com/office/drawing/2014/main" id="{093C5E87-48C0-D584-0810-E9FB7FBD181D}"/>
              </a:ext>
            </a:extLst>
          </p:cNvPr>
          <p:cNvSpPr txBox="1"/>
          <p:nvPr/>
        </p:nvSpPr>
        <p:spPr>
          <a:xfrm>
            <a:off x="450134" y="5842344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loss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3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93142"/>
            <a:ext cx="10515600" cy="743437"/>
          </a:xfrm>
        </p:spPr>
        <p:txBody>
          <a:bodyPr/>
          <a:lstStyle/>
          <a:p>
            <a:pPr algn="ctr"/>
            <a:r>
              <a:rPr lang="en-US" altLang="zh-TW" dirty="0"/>
              <a:t>YOLO(You Only Look Once)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330740" y="836579"/>
                <a:ext cx="11023060" cy="6005266"/>
              </a:xfrm>
            </p:spPr>
            <p:txBody>
              <a:bodyPr/>
              <a:lstStyle/>
              <a:p>
                <a:r>
                  <a:rPr lang="en-US" altLang="zh-TW" sz="2000" dirty="0"/>
                  <a:t>Concept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2000" i="1" dirty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𝑜𝑛𝑓𝑖𝑑𝑒𝑛𝑐𝑒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 dirty="0">
                                <a:latin typeface="Cambria Math" panose="02040503050406030204" pitchFamily="18" charset="0"/>
                              </a:rPr>
                              <m:t>𝐶𝑙𝑎𝑠𝑠</m:t>
                            </m:r>
                          </m:e>
                          <m:sub>
                            <m:r>
                              <a:rPr lang="en-US" altLang="zh-TW" sz="20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000" i="1" dirty="0">
                            <a:latin typeface="Cambria Math" panose="02040503050406030204" pitchFamily="18" charset="0"/>
                          </a:rPr>
                          <m:t>𝑂𝑏𝑗𝑒𝑐𝑡</m:t>
                        </m:r>
                      </m:e>
                    </m:d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𝑂𝑏𝑗𝑒𝑐𝑡</m:t>
                        </m:r>
                      </m:e>
                    </m:d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𝐼𝑂𝑈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000" i="1" dirty="0">
                                <a:latin typeface="Cambria Math" panose="02040503050406030204" pitchFamily="18" charset="0"/>
                              </a:rPr>
                              <m:t>𝐶𝑙𝑎𝑠𝑠</m:t>
                            </m:r>
                          </m:e>
                          <m:sub>
                            <m:r>
                              <a:rPr lang="en-US" altLang="zh-TW" sz="20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𝐼𝑂𝑈</m:t>
                    </m:r>
                  </m:oMath>
                </a14:m>
                <a:endParaRPr lang="en-US" altLang="zh-TW" sz="2000" dirty="0"/>
              </a:p>
              <a:p>
                <a:r>
                  <a:rPr lang="en-US" altLang="zh-TW" sz="2000" dirty="0"/>
                  <a:t>IOU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如第</a:t>
                </a:r>
                <a:r>
                  <a:rPr lang="en-US" altLang="zh-TW" sz="2000" dirty="0"/>
                  <a:t>80</a:t>
                </a:r>
                <a:r>
                  <a:rPr lang="zh-TW" altLang="en-US" sz="20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頁定義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740" y="836579"/>
                <a:ext cx="11023060" cy="6005266"/>
              </a:xfrm>
              <a:blipFill>
                <a:blip r:embed="rId2"/>
                <a:stretch>
                  <a:fillRect l="-498" t="-101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788" y="2522111"/>
            <a:ext cx="8465984" cy="5151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394214" y="6457783"/>
                <a:ext cx="30684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將影像分成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zh-TW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個格子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(Grid)</a:t>
                </a:r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214" y="6457783"/>
                <a:ext cx="3068469" cy="369332"/>
              </a:xfrm>
              <a:prstGeom prst="rect">
                <a:avLst/>
              </a:prstGeom>
              <a:blipFill>
                <a:blip r:embed="rId4"/>
                <a:stretch>
                  <a:fillRect l="-1789" t="-8197" r="-1193" b="-245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>
          <a:xfrm>
            <a:off x="4558654" y="1580016"/>
            <a:ext cx="63395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對每個格子都預測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bounding boxes,</a:t>
            </a:r>
          </a:p>
          <a:p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Bounding box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都含有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個預測值</a:t>
            </a:r>
            <a:r>
              <a:rPr lang="en-US" altLang="zh-TW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x,y,w,h,C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(confidence)</a:t>
            </a:r>
          </a:p>
          <a:p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):bounding box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中心座標</a:t>
            </a:r>
            <a:endParaRPr lang="en-US" altLang="zh-TW" sz="1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w,h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):box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相對整張圖的比例</a:t>
            </a:r>
            <a:r>
              <a:rPr lang="en-US" altLang="zh-TW" sz="1600" dirty="0">
                <a:solidFill>
                  <a:srgbClr val="FF0000"/>
                </a:solidFill>
              </a:rPr>
              <a:t>(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Normalize</a:t>
            </a:r>
            <a:r>
              <a:rPr lang="en-US" altLang="zh-TW" sz="1600" dirty="0">
                <a:solidFill>
                  <a:srgbClr val="FF0000"/>
                </a:solidFill>
              </a:rPr>
              <a:t>: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最後除以影像的寬度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和高度</a:t>
            </a:r>
            <a:r>
              <a:rPr lang="en-US" altLang="zh-TW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TW" sz="1600" dirty="0">
                <a:solidFill>
                  <a:srgbClr val="FF0000"/>
                </a:solidFill>
              </a:rPr>
              <a:t>)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7803000" y="6319284"/>
                <a:ext cx="38171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最後生成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Tensor</a:t>
                </a:r>
                <a:r>
                  <a:rPr lang="zh-TW" altLang="en-US" dirty="0">
                    <a:solidFill>
                      <a:srgbClr val="FF0000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的維度為</a:t>
                </a:r>
                <a:endParaRPr lang="en-US" altLang="zh-TW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×(5×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𝑐𝑙𝑎𝑠𝑠</m:t>
                      </m:r>
                      <m:r>
                        <a:rPr lang="en-US" altLang="zh-TW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zh-TW" altLang="en-US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TW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000" y="6319284"/>
                <a:ext cx="3817199" cy="646331"/>
              </a:xfrm>
              <a:prstGeom prst="rect">
                <a:avLst/>
              </a:prstGeom>
              <a:blipFill>
                <a:blip r:embed="rId5"/>
                <a:stretch>
                  <a:fillRect l="-1278" t="-5660"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/>
          <p:cNvSpPr txBox="1"/>
          <p:nvPr/>
        </p:nvSpPr>
        <p:spPr>
          <a:xfrm>
            <a:off x="4988830" y="6457783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dog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08549" y="5481774"/>
            <a:ext cx="47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car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703393" y="6088451"/>
            <a:ext cx="574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Bike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5429182" y="7030546"/>
            <a:ext cx="133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Dining Table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8109076" y="6950480"/>
            <a:ext cx="320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</a:t>
            </a:r>
            <a:r>
              <a:rPr lang="en-US" altLang="zh-TW" dirty="0">
                <a:solidFill>
                  <a:srgbClr val="FF0000"/>
                </a:solidFill>
              </a:rPr>
              <a:t>Bounding box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個預測值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360504" y="7035043"/>
            <a:ext cx="437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Reference: </a:t>
            </a:r>
            <a:r>
              <a:rPr lang="en-US" altLang="zh-TW" dirty="0">
                <a:hlinkClick r:id="rId6"/>
              </a:rPr>
              <a:t>https://arxiv.org/abs/1506.02640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571906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29330"/>
            <a:ext cx="10515600" cy="986628"/>
          </a:xfrm>
        </p:spPr>
        <p:txBody>
          <a:bodyPr/>
          <a:lstStyle/>
          <a:p>
            <a:pPr algn="ctr"/>
            <a:r>
              <a:rPr lang="en-US" altLang="zh-TW" dirty="0"/>
              <a:t>YOLO Output tensor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49421"/>
            <a:ext cx="10515600" cy="5392424"/>
          </a:xfrm>
        </p:spPr>
        <p:txBody>
          <a:bodyPr/>
          <a:lstStyle/>
          <a:p>
            <a:r>
              <a:rPr lang="en-US" altLang="zh-TW" dirty="0"/>
              <a:t>Tensor expansion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2" y="3261662"/>
            <a:ext cx="2606121" cy="2557317"/>
          </a:xfrm>
          <a:prstGeom prst="rect">
            <a:avLst/>
          </a:prstGeom>
        </p:spPr>
      </p:pic>
      <p:sp>
        <p:nvSpPr>
          <p:cNvPr id="6" name="立方體 5"/>
          <p:cNvSpPr/>
          <p:nvPr/>
        </p:nvSpPr>
        <p:spPr>
          <a:xfrm>
            <a:off x="5795205" y="3778782"/>
            <a:ext cx="1605064" cy="1260303"/>
          </a:xfrm>
          <a:prstGeom prst="cube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/>
          <p:nvPr/>
        </p:nvCxnSpPr>
        <p:spPr>
          <a:xfrm>
            <a:off x="5795204" y="4264914"/>
            <a:ext cx="186973" cy="1440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5964867" y="4354358"/>
            <a:ext cx="0" cy="2664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 flipV="1">
            <a:off x="5795205" y="4436220"/>
            <a:ext cx="169662" cy="1845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 flipV="1">
            <a:off x="5795205" y="4299784"/>
            <a:ext cx="0" cy="321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5964867" y="4354358"/>
            <a:ext cx="1435402" cy="266439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6315793" y="4468370"/>
            <a:ext cx="5046510" cy="241047"/>
          </a:xfrm>
          <a:prstGeom prst="rect">
            <a:avLst/>
          </a:prstGeom>
          <a:noFill/>
          <a:ln w="28575">
            <a:solidFill>
              <a:srgbClr val="92D050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8" name="直線單箭頭接點 27"/>
          <p:cNvCxnSpPr/>
          <p:nvPr/>
        </p:nvCxnSpPr>
        <p:spPr>
          <a:xfrm>
            <a:off x="9423623" y="2072150"/>
            <a:ext cx="0" cy="12354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>
            <a:off x="9423623" y="3307563"/>
            <a:ext cx="0" cy="12354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>
            <a:off x="9423623" y="4528508"/>
            <a:ext cx="0" cy="258257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3804089" y="434026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7</a:t>
            </a:r>
            <a:endParaRPr lang="zh-TW" altLang="en-US" sz="2000" dirty="0"/>
          </a:p>
        </p:txBody>
      </p:sp>
      <p:sp>
        <p:nvSpPr>
          <p:cNvPr id="33" name="文字方塊 32"/>
          <p:cNvSpPr txBox="1"/>
          <p:nvPr/>
        </p:nvSpPr>
        <p:spPr>
          <a:xfrm>
            <a:off x="2182170" y="583119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7</a:t>
            </a:r>
            <a:endParaRPr lang="zh-TW" altLang="en-US" sz="2000" dirty="0"/>
          </a:p>
        </p:txBody>
      </p:sp>
      <p:sp>
        <p:nvSpPr>
          <p:cNvPr id="34" name="文字方塊 33"/>
          <p:cNvSpPr txBox="1"/>
          <p:nvPr/>
        </p:nvSpPr>
        <p:spPr>
          <a:xfrm>
            <a:off x="9617295" y="248980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5</a:t>
            </a:r>
            <a:endParaRPr lang="zh-TW" altLang="en-US" sz="2000" dirty="0"/>
          </a:p>
        </p:txBody>
      </p:sp>
      <p:sp>
        <p:nvSpPr>
          <p:cNvPr id="35" name="文字方塊 34"/>
          <p:cNvSpPr txBox="1"/>
          <p:nvPr/>
        </p:nvSpPr>
        <p:spPr>
          <a:xfrm>
            <a:off x="9617295" y="370961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5</a:t>
            </a:r>
            <a:endParaRPr lang="zh-TW" altLang="en-US" sz="2000" dirty="0"/>
          </a:p>
        </p:txBody>
      </p:sp>
      <p:sp>
        <p:nvSpPr>
          <p:cNvPr id="36" name="文字方塊 35"/>
          <p:cNvSpPr txBox="1"/>
          <p:nvPr/>
        </p:nvSpPr>
        <p:spPr>
          <a:xfrm>
            <a:off x="9617295" y="5488125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/>
              <a:t>Number of class</a:t>
            </a:r>
            <a:r>
              <a:rPr lang="zh-TW" altLang="en-US" sz="2000" dirty="0"/>
              <a:t> </a:t>
            </a:r>
            <a:r>
              <a:rPr lang="en-US" altLang="zh-TW" sz="2000" dirty="0"/>
              <a:t>N</a:t>
            </a:r>
            <a:endParaRPr lang="zh-TW" altLang="en-US" sz="2000" dirty="0"/>
          </a:p>
        </p:txBody>
      </p:sp>
      <p:cxnSp>
        <p:nvCxnSpPr>
          <p:cNvPr id="38" name="直線接點 37"/>
          <p:cNvCxnSpPr/>
          <p:nvPr/>
        </p:nvCxnSpPr>
        <p:spPr>
          <a:xfrm>
            <a:off x="8717452" y="3307563"/>
            <a:ext cx="243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8717452" y="4531475"/>
            <a:ext cx="2431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/>
          <p:cNvSpPr txBox="1"/>
          <p:nvPr/>
        </p:nvSpPr>
        <p:spPr>
          <a:xfrm>
            <a:off x="8697021" y="198603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x</a:t>
            </a:r>
            <a:endParaRPr lang="zh-TW" altLang="en-US" dirty="0"/>
          </a:p>
        </p:txBody>
      </p:sp>
      <p:sp>
        <p:nvSpPr>
          <p:cNvPr id="41" name="文字方塊 40"/>
          <p:cNvSpPr txBox="1"/>
          <p:nvPr/>
        </p:nvSpPr>
        <p:spPr>
          <a:xfrm>
            <a:off x="8701909" y="221695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42" name="文字方塊 41"/>
          <p:cNvSpPr txBox="1"/>
          <p:nvPr/>
        </p:nvSpPr>
        <p:spPr>
          <a:xfrm>
            <a:off x="8697021" y="248165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43" name="文字方塊 42"/>
          <p:cNvSpPr txBox="1"/>
          <p:nvPr/>
        </p:nvSpPr>
        <p:spPr>
          <a:xfrm>
            <a:off x="8677684" y="2722013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w</a:t>
            </a:r>
            <a:endParaRPr lang="zh-TW" altLang="en-US" dirty="0"/>
          </a:p>
        </p:txBody>
      </p:sp>
      <p:sp>
        <p:nvSpPr>
          <p:cNvPr id="44" name="文字方塊 43"/>
          <p:cNvSpPr txBox="1"/>
          <p:nvPr/>
        </p:nvSpPr>
        <p:spPr>
          <a:xfrm>
            <a:off x="8677410" y="299317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</a:t>
            </a:r>
            <a:endParaRPr lang="zh-TW" altLang="en-US" dirty="0"/>
          </a:p>
        </p:txBody>
      </p:sp>
      <p:sp>
        <p:nvSpPr>
          <p:cNvPr id="45" name="文字方塊 44"/>
          <p:cNvSpPr txBox="1"/>
          <p:nvPr/>
        </p:nvSpPr>
        <p:spPr>
          <a:xfrm>
            <a:off x="8697021" y="323991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x</a:t>
            </a:r>
            <a:endParaRPr lang="zh-TW" altLang="en-US" dirty="0"/>
          </a:p>
        </p:txBody>
      </p:sp>
      <p:sp>
        <p:nvSpPr>
          <p:cNvPr id="46" name="文字方塊 45"/>
          <p:cNvSpPr txBox="1"/>
          <p:nvPr/>
        </p:nvSpPr>
        <p:spPr>
          <a:xfrm>
            <a:off x="8701909" y="347083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y</a:t>
            </a:r>
            <a:endParaRPr lang="zh-TW" altLang="en-US" dirty="0"/>
          </a:p>
        </p:txBody>
      </p:sp>
      <p:sp>
        <p:nvSpPr>
          <p:cNvPr id="47" name="文字方塊 46"/>
          <p:cNvSpPr txBox="1"/>
          <p:nvPr/>
        </p:nvSpPr>
        <p:spPr>
          <a:xfrm>
            <a:off x="8697021" y="3735535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48" name="文字方塊 47"/>
          <p:cNvSpPr txBox="1"/>
          <p:nvPr/>
        </p:nvSpPr>
        <p:spPr>
          <a:xfrm>
            <a:off x="8677684" y="3975893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w</a:t>
            </a:r>
            <a:endParaRPr lang="zh-TW" altLang="en-US" dirty="0"/>
          </a:p>
        </p:txBody>
      </p:sp>
      <p:sp>
        <p:nvSpPr>
          <p:cNvPr id="49" name="文字方塊 48"/>
          <p:cNvSpPr txBox="1"/>
          <p:nvPr/>
        </p:nvSpPr>
        <p:spPr>
          <a:xfrm>
            <a:off x="8677410" y="4247057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49"/>
              <p:cNvSpPr txBox="1"/>
              <p:nvPr/>
            </p:nvSpPr>
            <p:spPr>
              <a:xfrm>
                <a:off x="8619179" y="4542771"/>
                <a:ext cx="439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0" name="文字方塊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179" y="4542771"/>
                <a:ext cx="43973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50"/>
              <p:cNvSpPr txBox="1"/>
              <p:nvPr/>
            </p:nvSpPr>
            <p:spPr>
              <a:xfrm>
                <a:off x="8658742" y="4832562"/>
                <a:ext cx="3011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1" name="文字方塊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742" y="4832562"/>
                <a:ext cx="301118" cy="369332"/>
              </a:xfrm>
              <a:prstGeom prst="rect">
                <a:avLst/>
              </a:prstGeom>
              <a:blipFill>
                <a:blip r:embed="rId4"/>
                <a:stretch>
                  <a:fillRect r="-14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字方塊 51"/>
              <p:cNvSpPr txBox="1"/>
              <p:nvPr/>
            </p:nvSpPr>
            <p:spPr>
              <a:xfrm>
                <a:off x="8619179" y="6705976"/>
                <a:ext cx="477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2" name="文字方塊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179" y="6705976"/>
                <a:ext cx="47782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字方塊 52"/>
              <p:cNvSpPr txBox="1"/>
              <p:nvPr/>
            </p:nvSpPr>
            <p:spPr>
              <a:xfrm>
                <a:off x="8693997" y="5547058"/>
                <a:ext cx="3097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altLang="zh-TW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u="sng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zh-TW" altLang="en-US" u="sng" dirty="0"/>
              </a:p>
            </p:txBody>
          </p:sp>
        </mc:Choice>
        <mc:Fallback xmlns="">
          <p:sp>
            <p:nvSpPr>
              <p:cNvPr id="53" name="文字方塊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997" y="5547058"/>
                <a:ext cx="309700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文字方塊 53"/>
          <p:cNvSpPr txBox="1"/>
          <p:nvPr/>
        </p:nvSpPr>
        <p:spPr>
          <a:xfrm>
            <a:off x="4200525" y="3794123"/>
            <a:ext cx="99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Network</a:t>
            </a:r>
            <a:endParaRPr lang="zh-TW" altLang="en-US" dirty="0"/>
          </a:p>
        </p:txBody>
      </p:sp>
      <p:sp>
        <p:nvSpPr>
          <p:cNvPr id="55" name="文字方塊 54"/>
          <p:cNvSpPr txBox="1"/>
          <p:nvPr/>
        </p:nvSpPr>
        <p:spPr>
          <a:xfrm>
            <a:off x="5911747" y="2829047"/>
            <a:ext cx="13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Feature map</a:t>
            </a:r>
            <a:endParaRPr lang="zh-TW" altLang="en-US" dirty="0"/>
          </a:p>
        </p:txBody>
      </p:sp>
      <p:sp>
        <p:nvSpPr>
          <p:cNvPr id="56" name="文字方塊 55"/>
          <p:cNvSpPr txBox="1"/>
          <p:nvPr/>
        </p:nvSpPr>
        <p:spPr>
          <a:xfrm>
            <a:off x="8372925" y="1473448"/>
            <a:ext cx="151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Output tensor</a:t>
            </a:r>
            <a:endParaRPr lang="zh-TW" altLang="en-US" dirty="0"/>
          </a:p>
        </p:txBody>
      </p:sp>
      <p:cxnSp>
        <p:nvCxnSpPr>
          <p:cNvPr id="58" name="直線單箭頭接點 57"/>
          <p:cNvCxnSpPr>
            <a:stCxn id="32" idx="3"/>
          </p:cNvCxnSpPr>
          <p:nvPr/>
        </p:nvCxnSpPr>
        <p:spPr>
          <a:xfrm>
            <a:off x="4118599" y="4540320"/>
            <a:ext cx="132889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7480411" y="4493585"/>
            <a:ext cx="1070202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24949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12599"/>
            <a:ext cx="10515600" cy="821257"/>
          </a:xfrm>
        </p:spPr>
        <p:txBody>
          <a:bodyPr/>
          <a:lstStyle/>
          <a:p>
            <a:pPr algn="ctr"/>
            <a:r>
              <a:rPr lang="en-US" altLang="zh-TW" dirty="0"/>
              <a:t>YOLO Network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933856"/>
            <a:ext cx="10515600" cy="5907989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Network Architecture</a:t>
            </a:r>
          </a:p>
          <a:p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利用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整張影像作為</a:t>
            </a:r>
            <a:r>
              <a:rPr lang="en-US" altLang="zh-TW" sz="2400" dirty="0"/>
              <a:t>Network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輸入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，直接在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影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像的多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回歸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出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這個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目標邊框</a:t>
            </a:r>
            <a:r>
              <a:rPr lang="en-US" altLang="zh-TW" sz="2400" dirty="0"/>
              <a:t>(Bounding box)</a:t>
            </a:r>
            <a:r>
              <a:rPr lang="zh-CN" altLang="en-US" sz="2400" dirty="0"/>
              <a:t>，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以及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目標所屬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别</a:t>
            </a:r>
            <a:r>
              <a:rPr lang="en-US" altLang="zh-TW" sz="2400" dirty="0"/>
              <a:t>(Class)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卷積層用來抽取影像</a:t>
            </a:r>
            <a:r>
              <a:rPr lang="en-US" altLang="zh-TW" sz="2400" dirty="0"/>
              <a:t>Feature</a:t>
            </a:r>
            <a:r>
              <a:rPr lang="zh-CN" altLang="en-US" sz="2400" dirty="0"/>
              <a:t>，</a:t>
            </a:r>
            <a:r>
              <a:rPr lang="en-US" altLang="zh-TW" sz="2400" dirty="0"/>
              <a:t>Fully connected layer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用來預測影像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位置和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别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機</a:t>
            </a:r>
            <a:r>
              <a:rPr lang="zh-CN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率值。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55" y="3011955"/>
            <a:ext cx="10530922" cy="43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199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9834" y="58144"/>
            <a:ext cx="10515600" cy="857473"/>
          </a:xfrm>
        </p:spPr>
        <p:txBody>
          <a:bodyPr/>
          <a:lstStyle/>
          <a:p>
            <a:pPr algn="ctr"/>
            <a:r>
              <a:rPr lang="en-US" altLang="zh-TW" dirty="0"/>
              <a:t>YOLO Loss function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321013" y="915618"/>
                <a:ext cx="11032787" cy="5926228"/>
              </a:xfrm>
            </p:spPr>
            <p:txBody>
              <a:bodyPr/>
              <a:lstStyle/>
              <a:p>
                <a:r>
                  <a:rPr lang="en-US" altLang="zh-TW" dirty="0"/>
                  <a:t>Loss function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𝑜𝑛𝑓𝑖𝑑𝑒𝑛𝑐𝑒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𝐶𝑙𝑎𝑠𝑠</m:t>
                            </m:r>
                          </m:e>
                          <m:sub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𝑂𝑏𝑗𝑒𝑐𝑡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𝑂𝑏𝑗𝑒𝑐𝑡</m:t>
                        </m:r>
                      </m:e>
                    </m:d>
                    <m:r>
                      <a:rPr lang="en-US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𝐼𝑂𝑈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𝐶𝑙𝑎𝑠𝑠</m:t>
                            </m:r>
                          </m:e>
                          <m:sub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TW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𝐼𝑂𝑈</m:t>
                    </m:r>
                  </m:oMath>
                </a14:m>
                <a:endParaRPr lang="en-US" altLang="zh-TW" sz="2400" dirty="0"/>
              </a:p>
              <a:p>
                <a:r>
                  <a:rPr lang="en-US" altLang="zh-TW" sz="2400" dirty="0"/>
                  <a:t>IOU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如第</a:t>
                </a:r>
                <a:r>
                  <a:rPr lang="en-US" altLang="zh-TW" sz="2400" dirty="0"/>
                  <a:t>80</a:t>
                </a:r>
                <a:r>
                  <a:rPr lang="zh-TW" altLang="en-US" sz="2400" dirty="0">
                    <a:latin typeface="標楷體" panose="03000509000000000000" pitchFamily="65" charset="-120"/>
                    <a:ea typeface="標楷體" panose="03000509000000000000" pitchFamily="65" charset="-120"/>
                  </a:rPr>
                  <a:t>頁定義</a:t>
                </a: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1013" y="915618"/>
                <a:ext cx="11032787" cy="5926228"/>
              </a:xfrm>
              <a:blipFill>
                <a:blip r:embed="rId2"/>
                <a:stretch>
                  <a:fillRect l="-994" t="-164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042" y="2273706"/>
            <a:ext cx="7774629" cy="49921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26477" y="6245157"/>
            <a:ext cx="4289897" cy="10992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2188207" y="6614503"/>
            <a:ext cx="2880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判斷是否有</a:t>
            </a:r>
            <a:r>
              <a:rPr lang="en-US" altLang="zh-TW" dirty="0"/>
              <a:t>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中心落在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網格</a:t>
            </a:r>
            <a:r>
              <a:rPr lang="en-US" altLang="zh-TW" dirty="0"/>
              <a:t>(Grid)</a:t>
            </a:r>
            <a:r>
              <a:rPr lang="zh-TW" altLang="en-US" dirty="0"/>
              <a:t>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</a:p>
        </p:txBody>
      </p:sp>
      <p:sp>
        <p:nvSpPr>
          <p:cNvPr id="7" name="矩形 6"/>
          <p:cNvSpPr/>
          <p:nvPr/>
        </p:nvSpPr>
        <p:spPr>
          <a:xfrm>
            <a:off x="4348264" y="5301573"/>
            <a:ext cx="4121284" cy="8650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8635926" y="5357280"/>
            <a:ext cx="206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不含</a:t>
            </a:r>
            <a:r>
              <a:rPr lang="en-US" altLang="zh-TW" dirty="0"/>
              <a:t>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/>
              <a:t>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Confidence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預測</a:t>
            </a:r>
          </a:p>
        </p:txBody>
      </p:sp>
      <p:sp>
        <p:nvSpPr>
          <p:cNvPr id="10" name="矩形 9"/>
          <p:cNvSpPr/>
          <p:nvPr/>
        </p:nvSpPr>
        <p:spPr>
          <a:xfrm>
            <a:off x="4704945" y="4357989"/>
            <a:ext cx="3038272" cy="8650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863289" y="4396899"/>
            <a:ext cx="1834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含</a:t>
            </a:r>
            <a:r>
              <a:rPr lang="en-US" altLang="zh-TW" dirty="0"/>
              <a:t>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/>
              <a:t>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/>
              <a:t>Confidence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預測</a:t>
            </a:r>
          </a:p>
        </p:txBody>
      </p:sp>
      <p:sp>
        <p:nvSpPr>
          <p:cNvPr id="12" name="矩形 11"/>
          <p:cNvSpPr/>
          <p:nvPr/>
        </p:nvSpPr>
        <p:spPr>
          <a:xfrm>
            <a:off x="2274042" y="2308993"/>
            <a:ext cx="7054784" cy="197044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9473727" y="692304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類別預測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96046" y="2832552"/>
            <a:ext cx="1962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判斷第</a:t>
            </a:r>
            <a:r>
              <a:rPr lang="en-US" altLang="zh-TW" dirty="0" err="1"/>
              <a:t>i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個網格中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的第</a:t>
            </a:r>
            <a:r>
              <a:rPr lang="en-US" altLang="zh-TW" dirty="0"/>
              <a:t>j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dirty="0"/>
              <a:t>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是否有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這個</a:t>
            </a:r>
            <a:r>
              <a:rPr lang="en-US" altLang="zh-TW" dirty="0"/>
              <a:t>object</a:t>
            </a:r>
            <a:endParaRPr lang="zh-TW" altLang="en-US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9378504" y="34889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座標預測</a:t>
            </a:r>
          </a:p>
        </p:txBody>
      </p:sp>
      <p:sp>
        <p:nvSpPr>
          <p:cNvPr id="16" name="橢圓 15"/>
          <p:cNvSpPr/>
          <p:nvPr/>
        </p:nvSpPr>
        <p:spPr>
          <a:xfrm>
            <a:off x="3803515" y="2568102"/>
            <a:ext cx="457200" cy="603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4445540" y="3556722"/>
            <a:ext cx="488005" cy="603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6224081" y="6443680"/>
            <a:ext cx="488005" cy="603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1791257" y="5289644"/>
            <a:ext cx="1962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判斷第</a:t>
            </a:r>
            <a:r>
              <a:rPr lang="en-US" altLang="zh-TW" dirty="0" err="1"/>
              <a:t>i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個網格中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的第</a:t>
            </a:r>
            <a:r>
              <a:rPr lang="en-US" altLang="zh-TW" dirty="0"/>
              <a:t>j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</a:t>
            </a:r>
            <a:r>
              <a:rPr lang="en-US" altLang="zh-TW" dirty="0"/>
              <a:t>box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是否沒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有這個</a:t>
            </a:r>
            <a:r>
              <a:rPr lang="en-US" altLang="zh-TW" dirty="0"/>
              <a:t>object</a:t>
            </a:r>
            <a:endParaRPr lang="zh-TW" altLang="en-US" dirty="0"/>
          </a:p>
        </p:txBody>
      </p:sp>
      <p:sp>
        <p:nvSpPr>
          <p:cNvPr id="20" name="橢圓 19"/>
          <p:cNvSpPr/>
          <p:nvPr/>
        </p:nvSpPr>
        <p:spPr>
          <a:xfrm>
            <a:off x="5801434" y="5515583"/>
            <a:ext cx="657732" cy="603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單箭頭接點 21"/>
          <p:cNvCxnSpPr>
            <a:stCxn id="16" idx="3"/>
            <a:endCxn id="14" idx="3"/>
          </p:cNvCxnSpPr>
          <p:nvPr/>
        </p:nvCxnSpPr>
        <p:spPr>
          <a:xfrm flipH="1">
            <a:off x="2158763" y="3082893"/>
            <a:ext cx="1711707" cy="211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/>
          <p:cNvCxnSpPr>
            <a:stCxn id="17" idx="0"/>
            <a:endCxn id="14" idx="3"/>
          </p:cNvCxnSpPr>
          <p:nvPr/>
        </p:nvCxnSpPr>
        <p:spPr>
          <a:xfrm flipH="1" flipV="1">
            <a:off x="2158763" y="3294217"/>
            <a:ext cx="2530780" cy="2625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>
            <a:endCxn id="19" idx="3"/>
          </p:cNvCxnSpPr>
          <p:nvPr/>
        </p:nvCxnSpPr>
        <p:spPr>
          <a:xfrm flipH="1">
            <a:off x="3753974" y="5637531"/>
            <a:ext cx="2102327" cy="1137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flipH="1">
            <a:off x="4931525" y="6682099"/>
            <a:ext cx="1304042" cy="46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8230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YOLO</a:t>
            </a:r>
            <a:r>
              <a:rPr lang="zh-TW" altLang="en-US" dirty="0"/>
              <a:t> </a:t>
            </a:r>
            <a:r>
              <a:rPr lang="en-US" altLang="zh-TW" dirty="0"/>
              <a:t>Code Simulation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https://colab.research.google.com/drive/1EA0x98UdBqCzbW25aPUkxZkZPMRJHlsz</a:t>
            </a:r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309849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YOLO Result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1872671"/>
            <a:ext cx="3343007" cy="501451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715" y="1872672"/>
            <a:ext cx="7620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798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YOLO Result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48" y="1960221"/>
            <a:ext cx="6426200" cy="4819650"/>
          </a:xfrm>
        </p:spPr>
      </p:pic>
    </p:spTree>
    <p:extLst>
      <p:ext uri="{BB962C8B-B14F-4D97-AF65-F5344CB8AC3E}">
        <p14:creationId xmlns:p14="http://schemas.microsoft.com/office/powerpoint/2010/main" val="28070662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YOLO Result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41" y="1872672"/>
            <a:ext cx="762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5365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YOLO Result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09" y="1872672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18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/>
              <a:t>Comparison</a:t>
            </a:r>
            <a:endParaRPr lang="zh-TW" altLang="en-US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039781"/>
              </p:ext>
            </p:extLst>
          </p:nvPr>
        </p:nvGraphicFramePr>
        <p:xfrm>
          <a:off x="838200" y="1710625"/>
          <a:ext cx="10852232" cy="5557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6529">
                  <a:extLst>
                    <a:ext uri="{9D8B030D-6E8A-4147-A177-3AD203B41FA5}">
                      <a16:colId xmlns:a16="http://schemas.microsoft.com/office/drawing/2014/main" val="67657965"/>
                    </a:ext>
                  </a:extLst>
                </a:gridCol>
                <a:gridCol w="1356529">
                  <a:extLst>
                    <a:ext uri="{9D8B030D-6E8A-4147-A177-3AD203B41FA5}">
                      <a16:colId xmlns:a16="http://schemas.microsoft.com/office/drawing/2014/main" val="303863843"/>
                    </a:ext>
                  </a:extLst>
                </a:gridCol>
                <a:gridCol w="2713058">
                  <a:extLst>
                    <a:ext uri="{9D8B030D-6E8A-4147-A177-3AD203B41FA5}">
                      <a16:colId xmlns:a16="http://schemas.microsoft.com/office/drawing/2014/main" val="797332087"/>
                    </a:ext>
                  </a:extLst>
                </a:gridCol>
                <a:gridCol w="2713058">
                  <a:extLst>
                    <a:ext uri="{9D8B030D-6E8A-4147-A177-3AD203B41FA5}">
                      <a16:colId xmlns:a16="http://schemas.microsoft.com/office/drawing/2014/main" val="4111703956"/>
                    </a:ext>
                  </a:extLst>
                </a:gridCol>
                <a:gridCol w="2713058">
                  <a:extLst>
                    <a:ext uri="{9D8B030D-6E8A-4147-A177-3AD203B41FA5}">
                      <a16:colId xmlns:a16="http://schemas.microsoft.com/office/drawing/2014/main" val="1232692877"/>
                    </a:ext>
                  </a:extLst>
                </a:gridCol>
              </a:tblGrid>
              <a:tr h="402088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RCNN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Fast RCNN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Faster RCNN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YOLO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877341"/>
                  </a:ext>
                </a:extLst>
              </a:tr>
              <a:tr h="694015">
                <a:tc>
                  <a:txBody>
                    <a:bodyPr/>
                    <a:lstStyle/>
                    <a:p>
                      <a:r>
                        <a:rPr lang="zh-TW" altLang="en-US" dirty="0"/>
                        <a:t>來源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2014 ECCV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2015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ICCV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2015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NIPS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2016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CVPR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413546"/>
                  </a:ext>
                </a:extLst>
              </a:tr>
              <a:tr h="694015">
                <a:tc>
                  <a:txBody>
                    <a:bodyPr/>
                    <a:lstStyle/>
                    <a:p>
                      <a:r>
                        <a:rPr lang="zh-TW" altLang="en-US" dirty="0"/>
                        <a:t>提取特徵次數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每個區域都要計算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計算一次</a:t>
                      </a:r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計算一次</a:t>
                      </a:r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變為</a:t>
                      </a:r>
                      <a:r>
                        <a:rPr lang="en-US" altLang="zh-TW" dirty="0"/>
                        <a:t>Regression</a:t>
                      </a:r>
                      <a:r>
                        <a:rPr lang="zh-TW" altLang="en-US" dirty="0"/>
                        <a:t>問題來做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939723"/>
                  </a:ext>
                </a:extLst>
              </a:tr>
              <a:tr h="694015">
                <a:tc>
                  <a:txBody>
                    <a:bodyPr/>
                    <a:lstStyle/>
                    <a:p>
                      <a:r>
                        <a:rPr lang="en-US" altLang="zh-TW" dirty="0"/>
                        <a:t>Bounding box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Selective search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Selective search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RPN Network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3545757"/>
                  </a:ext>
                </a:extLst>
              </a:tr>
              <a:tr h="694015">
                <a:tc>
                  <a:txBody>
                    <a:bodyPr/>
                    <a:lstStyle/>
                    <a:p>
                      <a:r>
                        <a:rPr lang="zh-TW" altLang="en-US" dirty="0"/>
                        <a:t>特徵抽取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CNN+ROI Pooling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CNN+ROI Pooling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287566"/>
                  </a:ext>
                </a:extLst>
              </a:tr>
              <a:tr h="396580">
                <a:tc>
                  <a:txBody>
                    <a:bodyPr/>
                    <a:lstStyle/>
                    <a:p>
                      <a:r>
                        <a:rPr lang="zh-TW" altLang="en-US" dirty="0"/>
                        <a:t>分類器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SVM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686975"/>
                  </a:ext>
                </a:extLst>
              </a:tr>
              <a:tr h="396580">
                <a:tc>
                  <a:txBody>
                    <a:bodyPr/>
                    <a:lstStyle/>
                    <a:p>
                      <a:r>
                        <a:rPr lang="zh-TW" altLang="en-US" dirty="0"/>
                        <a:t>速度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4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3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2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1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081324"/>
                  </a:ext>
                </a:extLst>
              </a:tr>
              <a:tr h="1586319">
                <a:tc>
                  <a:txBody>
                    <a:bodyPr/>
                    <a:lstStyle/>
                    <a:p>
                      <a:r>
                        <a:rPr lang="zh-TW" altLang="en-US" dirty="0"/>
                        <a:t>優缺點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需要把每個框選的</a:t>
                      </a:r>
                      <a:r>
                        <a:rPr lang="en-US" altLang="zh-TW" dirty="0"/>
                        <a:t>Box</a:t>
                      </a:r>
                      <a:r>
                        <a:rPr lang="zh-TW" altLang="en-US" dirty="0"/>
                        <a:t>分別餵進</a:t>
                      </a:r>
                      <a:r>
                        <a:rPr lang="en-US" altLang="zh-TW" dirty="0"/>
                        <a:t>Network,</a:t>
                      </a:r>
                      <a:r>
                        <a:rPr lang="zh-TW" altLang="en-US" dirty="0"/>
                        <a:t>非常耗時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改良版</a:t>
                      </a:r>
                      <a:r>
                        <a:rPr lang="en-US" altLang="zh-TW" dirty="0"/>
                        <a:t>Fast RCNN,</a:t>
                      </a:r>
                      <a:r>
                        <a:rPr lang="zh-TW" altLang="en-US" dirty="0"/>
                        <a:t>將匡選的</a:t>
                      </a:r>
                      <a:r>
                        <a:rPr lang="en-US" altLang="zh-TW" dirty="0"/>
                        <a:t>box</a:t>
                      </a:r>
                      <a:r>
                        <a:rPr lang="zh-TW" altLang="en-US" dirty="0"/>
                        <a:t>從</a:t>
                      </a:r>
                      <a:r>
                        <a:rPr lang="en-US" altLang="zh-TW" dirty="0"/>
                        <a:t>selective search</a:t>
                      </a:r>
                      <a:r>
                        <a:rPr lang="zh-TW" altLang="en-US" dirty="0"/>
                        <a:t>改成</a:t>
                      </a:r>
                      <a:r>
                        <a:rPr lang="en-US" altLang="zh-TW" dirty="0"/>
                        <a:t>Network training, </a:t>
                      </a:r>
                      <a:r>
                        <a:rPr lang="zh-TW" altLang="en-US" dirty="0"/>
                        <a:t>其匹配率比較高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速度快精準高</a:t>
                      </a:r>
                      <a:r>
                        <a:rPr lang="en-US" altLang="zh-TW" dirty="0"/>
                        <a:t>, </a:t>
                      </a:r>
                      <a:r>
                        <a:rPr lang="zh-TW" altLang="en-US" dirty="0"/>
                        <a:t>而且只需做一次的</a:t>
                      </a:r>
                      <a:r>
                        <a:rPr lang="en-US" altLang="zh-TW" dirty="0"/>
                        <a:t>CNN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494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298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11520</TotalTime>
  <Words>14449</Words>
  <Application>Microsoft Office PowerPoint</Application>
  <PresentationFormat>自訂</PresentationFormat>
  <Paragraphs>2165</Paragraphs>
  <Slides>197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197</vt:i4>
      </vt:variant>
    </vt:vector>
  </HeadingPairs>
  <TitlesOfParts>
    <vt:vector size="208" baseType="lpstr">
      <vt:lpstr>-apple-system</vt:lpstr>
      <vt:lpstr>charter</vt:lpstr>
      <vt:lpstr>PMingLiU</vt:lpstr>
      <vt:lpstr>標楷體</vt:lpstr>
      <vt:lpstr>Arial</vt:lpstr>
      <vt:lpstr>Calibri</vt:lpstr>
      <vt:lpstr>Calibri Light</vt:lpstr>
      <vt:lpstr>Cambria Math</vt:lpstr>
      <vt:lpstr>Times New Roman</vt:lpstr>
      <vt:lpstr>Wingdings</vt:lpstr>
      <vt:lpstr>Office 佈景主題</vt:lpstr>
      <vt:lpstr>ML總整理</vt:lpstr>
      <vt:lpstr>Table of Content</vt:lpstr>
      <vt:lpstr>Table of Content</vt:lpstr>
      <vt:lpstr>Task : Image Classification</vt:lpstr>
      <vt:lpstr>Image Classification</vt:lpstr>
      <vt:lpstr>Loss function : Cross Entropy</vt:lpstr>
      <vt:lpstr>Loss function : Cross Entropy</vt:lpstr>
      <vt:lpstr>Image Classification concept</vt:lpstr>
      <vt:lpstr>Back-propagation</vt:lpstr>
      <vt:lpstr>CNN Model</vt:lpstr>
      <vt:lpstr>CNN Model</vt:lpstr>
      <vt:lpstr>CNN Model</vt:lpstr>
      <vt:lpstr>CNN Model</vt:lpstr>
      <vt:lpstr>Activation Functions </vt:lpstr>
      <vt:lpstr>Backpropagation </vt:lpstr>
      <vt:lpstr>Back-propagation</vt:lpstr>
      <vt:lpstr>Back-propagation</vt:lpstr>
      <vt:lpstr>Common performance index for binary class</vt:lpstr>
      <vt:lpstr>Precision and Recall</vt:lpstr>
      <vt:lpstr>Common performance index for multiclass</vt:lpstr>
      <vt:lpstr>Common performance index for multiclass</vt:lpstr>
      <vt:lpstr>CNN : Resnet Unit architecture</vt:lpstr>
      <vt:lpstr>CNN : Efficient Net Model</vt:lpstr>
      <vt:lpstr>CNN : Efficient Net Model</vt:lpstr>
      <vt:lpstr>CNN : Efficient Net Model</vt:lpstr>
      <vt:lpstr>CNN : Efficient Net Model</vt:lpstr>
      <vt:lpstr>CNN : Efficient Net Model</vt:lpstr>
      <vt:lpstr>CNN : Efficient Net Model</vt:lpstr>
      <vt:lpstr>CNN : Efficient Net Model</vt:lpstr>
      <vt:lpstr>Data augmentation</vt:lpstr>
      <vt:lpstr>Flow chart of image classification</vt:lpstr>
      <vt:lpstr>Ensemble learning</vt:lpstr>
      <vt:lpstr>Test-time augmentation</vt:lpstr>
      <vt:lpstr>Task : Image Classification-Transformers</vt:lpstr>
      <vt:lpstr>CNN和Attention機制</vt:lpstr>
      <vt:lpstr>Vision-Transformer (ViT)</vt:lpstr>
      <vt:lpstr>Patch-Position Embeddings</vt:lpstr>
      <vt:lpstr>Position Embedding</vt:lpstr>
      <vt:lpstr>Transformers-Multi-head self attention</vt:lpstr>
      <vt:lpstr>Transformers-Multi-head self attention</vt:lpstr>
      <vt:lpstr>Transformers-Multi-head self attention</vt:lpstr>
      <vt:lpstr>Overview of Vision Transformers (ViT)</vt:lpstr>
      <vt:lpstr>Overview of Transformer encoder</vt:lpstr>
      <vt:lpstr>Performance of ViT</vt:lpstr>
      <vt:lpstr>Task : Image Classification-Transformers</vt:lpstr>
      <vt:lpstr>Architecture of Swin Transformer</vt:lpstr>
      <vt:lpstr>Swin-T優於ViT原因</vt:lpstr>
      <vt:lpstr>Patch with down-sampling size</vt:lpstr>
      <vt:lpstr>ViT和Swin-T在Transformer架構上不同</vt:lpstr>
      <vt:lpstr>Multi Self Attention (MSA)</vt:lpstr>
      <vt:lpstr>Multi Self Attention (MSA)</vt:lpstr>
      <vt:lpstr>ViT和Swin-T在Transformer架構上不同</vt:lpstr>
      <vt:lpstr>W-MSA</vt:lpstr>
      <vt:lpstr>ViT和Swin-T在Transformer架構上不同</vt:lpstr>
      <vt:lpstr>Shifted Window(Swin) Spirit</vt:lpstr>
      <vt:lpstr>Shifted Window(Swin) Spirit</vt:lpstr>
      <vt:lpstr>Patch Merging Block</vt:lpstr>
      <vt:lpstr>Performance</vt:lpstr>
      <vt:lpstr>Swin Transformer計算量分析</vt:lpstr>
      <vt:lpstr>Swin Transformer計算量分析</vt:lpstr>
      <vt:lpstr>Swin Transformer計算量分析</vt:lpstr>
      <vt:lpstr>Swin Transformer計算量分析</vt:lpstr>
      <vt:lpstr>Swin Transformer 的SW-MSA運算機制</vt:lpstr>
      <vt:lpstr>Swin Transformer 的SW-MSA運算機制</vt:lpstr>
      <vt:lpstr>Swin Transformer 的Attention bias機制</vt:lpstr>
      <vt:lpstr>Swin Transformer 的Attention bias機制</vt:lpstr>
      <vt:lpstr>Swin Transformer 的Attention bias機制</vt:lpstr>
      <vt:lpstr>Python Code with ViT and Swin-T</vt:lpstr>
      <vt:lpstr>Task : Object Detection</vt:lpstr>
      <vt:lpstr>Object Detection</vt:lpstr>
      <vt:lpstr>Object Detection</vt:lpstr>
      <vt:lpstr>Object Detection</vt:lpstr>
      <vt:lpstr>Object Detection</vt:lpstr>
      <vt:lpstr>Object Detection</vt:lpstr>
      <vt:lpstr>Object Detection</vt:lpstr>
      <vt:lpstr>評估標準</vt:lpstr>
      <vt:lpstr>評估標準</vt:lpstr>
      <vt:lpstr>評估標準</vt:lpstr>
      <vt:lpstr>Non-Maximum Supression (NMS):</vt:lpstr>
      <vt:lpstr>Bounding Box</vt:lpstr>
      <vt:lpstr>Bounding Box</vt:lpstr>
      <vt:lpstr>Bounding Box</vt:lpstr>
      <vt:lpstr>RCNN</vt:lpstr>
      <vt:lpstr>RCNN</vt:lpstr>
      <vt:lpstr>RCNN Flowchart</vt:lpstr>
      <vt:lpstr>Fast-RCNN</vt:lpstr>
      <vt:lpstr>Fast-RCNN Flowchart</vt:lpstr>
      <vt:lpstr>Faster-RCNN</vt:lpstr>
      <vt:lpstr>RCNN Loss function</vt:lpstr>
      <vt:lpstr>YOLO(You Only Look Once)</vt:lpstr>
      <vt:lpstr>YOLO Output tensor</vt:lpstr>
      <vt:lpstr>YOLO Network</vt:lpstr>
      <vt:lpstr>YOLO Loss function</vt:lpstr>
      <vt:lpstr>YOLO Code Simulation</vt:lpstr>
      <vt:lpstr>YOLO Result</vt:lpstr>
      <vt:lpstr>YOLO Result</vt:lpstr>
      <vt:lpstr>YOLO Result</vt:lpstr>
      <vt:lpstr>YOLO Result</vt:lpstr>
      <vt:lpstr>Comparison</vt:lpstr>
      <vt:lpstr>Object detection with Transformers</vt:lpstr>
      <vt:lpstr>Object detection with Transformer</vt:lpstr>
      <vt:lpstr>Object detection with Transformer</vt:lpstr>
      <vt:lpstr>Object detection with Transformer</vt:lpstr>
      <vt:lpstr>Object detection with Transformer</vt:lpstr>
      <vt:lpstr>Object detection with Transformer</vt:lpstr>
      <vt:lpstr>Object detection with Transformer</vt:lpstr>
      <vt:lpstr>DETR Loss function</vt:lpstr>
      <vt:lpstr>DETR Loss function</vt:lpstr>
      <vt:lpstr>Object detection with Transformer</vt:lpstr>
      <vt:lpstr>Object detection with Transformer</vt:lpstr>
      <vt:lpstr>Object detection with Transformer</vt:lpstr>
      <vt:lpstr>Object detection with Transformer</vt:lpstr>
      <vt:lpstr>Object detection with Transformer</vt:lpstr>
      <vt:lpstr>Object detection with Transformer</vt:lpstr>
      <vt:lpstr>Contribution</vt:lpstr>
      <vt:lpstr>Object detection with Transformer</vt:lpstr>
      <vt:lpstr>Object detection with Transformer</vt:lpstr>
      <vt:lpstr>Contribution</vt:lpstr>
      <vt:lpstr>Object detection with Transformer</vt:lpstr>
      <vt:lpstr>Object detection with Transformer</vt:lpstr>
      <vt:lpstr>Object detection with Transformer</vt:lpstr>
      <vt:lpstr>Object detection with Transformer</vt:lpstr>
      <vt:lpstr>Object detection with Transformer</vt:lpstr>
      <vt:lpstr>Object detection with Transformer</vt:lpstr>
      <vt:lpstr>Contribution</vt:lpstr>
      <vt:lpstr>Task : Speech Analysis</vt:lpstr>
      <vt:lpstr>Attention Mechanism</vt:lpstr>
      <vt:lpstr>Transformer Paper</vt:lpstr>
      <vt:lpstr>Transformer</vt:lpstr>
      <vt:lpstr>Encoder-Embedding</vt:lpstr>
      <vt:lpstr>Encoder-Embedding</vt:lpstr>
      <vt:lpstr>Multi-Head Attention</vt:lpstr>
      <vt:lpstr>Self-Attention</vt:lpstr>
      <vt:lpstr>Self-Attention</vt:lpstr>
      <vt:lpstr>Multi-head Self-attention</vt:lpstr>
      <vt:lpstr>Multi-Head Attention</vt:lpstr>
      <vt:lpstr>Add and Layer Norm</vt:lpstr>
      <vt:lpstr>Batch Norm vs Layer Norm</vt:lpstr>
      <vt:lpstr>Transformer Conclusion</vt:lpstr>
      <vt:lpstr>Conformer</vt:lpstr>
      <vt:lpstr>Convolution Module</vt:lpstr>
      <vt:lpstr>Multi-Headed self-attention (MHSA)</vt:lpstr>
      <vt:lpstr>Feed-forward Module</vt:lpstr>
      <vt:lpstr>Step for Conformer</vt:lpstr>
      <vt:lpstr>CNN,Transformer, Conformer</vt:lpstr>
      <vt:lpstr>Conformer Performance</vt:lpstr>
      <vt:lpstr>Different Attention Mechanism and Transformer</vt:lpstr>
      <vt:lpstr>Deep Learning Math Material</vt:lpstr>
      <vt:lpstr>Principle Component Analysis (PCA)</vt:lpstr>
      <vt:lpstr>Principle Component Analysis (PCA)</vt:lpstr>
      <vt:lpstr>Principle Component Analysis (PCA)</vt:lpstr>
      <vt:lpstr>Principle Component Analysis (PCA)</vt:lpstr>
      <vt:lpstr>Principle Component Analysis (PCA)</vt:lpstr>
      <vt:lpstr>t-SNE (t distributed stochastic neighbor embedding)</vt:lpstr>
      <vt:lpstr>t-SNE (t distributed stochastic neighbor embedding)</vt:lpstr>
      <vt:lpstr>t-SNE (t distributed stochastic neighbor embedding)</vt:lpstr>
      <vt:lpstr>t-SNE (t distributed stochastic neighbor embedding)</vt:lpstr>
      <vt:lpstr>t-SNE (t distributed stochastic neighbor embedding)</vt:lpstr>
      <vt:lpstr>t-SNE (t distributed stochastic neighbor embedding)</vt:lpstr>
      <vt:lpstr>Optimized problem:  2-dimension  -  Uncoupled</vt:lpstr>
      <vt:lpstr>Optimized problem: 2-dimension  -  Uncoupled</vt:lpstr>
      <vt:lpstr>Optimized problem: 2-dimension  -  Uncoupled</vt:lpstr>
      <vt:lpstr>Optimized problem: 2-dimension  -  Uncoupled</vt:lpstr>
      <vt:lpstr>Optimized problem:  2-dimension  -  Coupled</vt:lpstr>
      <vt:lpstr>Optimized problem: 2-dimension  -  Coupled</vt:lpstr>
      <vt:lpstr>Optimized problem: 2-dimension  -  Coupled</vt:lpstr>
      <vt:lpstr>Optimized problem: 2-dimension  -  Coupled</vt:lpstr>
      <vt:lpstr>Optimized problem: 2-dimension  -  Coupled</vt:lpstr>
      <vt:lpstr>Conclusion</vt:lpstr>
      <vt:lpstr>Optimized problem:  3-dimension</vt:lpstr>
      <vt:lpstr>Optimized problem: 3-dimension</vt:lpstr>
      <vt:lpstr>Optimized problem: 3-dimension</vt:lpstr>
      <vt:lpstr>Optimized problem: 3-dimension</vt:lpstr>
      <vt:lpstr>Optimized problem: 3-dimension</vt:lpstr>
      <vt:lpstr>Conclusion</vt:lpstr>
      <vt:lpstr>Deep Learning – Loss function</vt:lpstr>
      <vt:lpstr>Theorem </vt:lpstr>
      <vt:lpstr>Cross Entropy</vt:lpstr>
      <vt:lpstr>Cross Entropy</vt:lpstr>
      <vt:lpstr>Mean square error (MSE), Mean absolute error(MAE)</vt:lpstr>
      <vt:lpstr>Norm L_p </vt:lpstr>
      <vt:lpstr>Global minimum preserves</vt:lpstr>
      <vt:lpstr>Global minimum preserves</vt:lpstr>
      <vt:lpstr>Theorem 1</vt:lpstr>
      <vt:lpstr>Global minimum preserves</vt:lpstr>
      <vt:lpstr>Global  minimum preserves </vt:lpstr>
      <vt:lpstr>Global  minimum preserves </vt:lpstr>
      <vt:lpstr>Global  minimum preserves </vt:lpstr>
      <vt:lpstr>Some homogeneous layers</vt:lpstr>
      <vt:lpstr>Conclusion</vt:lpstr>
      <vt:lpstr>Non-convex Convex</vt:lpstr>
      <vt:lpstr>Subnetwork</vt:lpstr>
      <vt:lpstr>Subnetwork</vt:lpstr>
      <vt:lpstr>Conclusion</vt:lpstr>
      <vt:lpstr>Deep Learning for solving PDE</vt:lpstr>
      <vt:lpstr>Deep Learning for solving PDE</vt:lpstr>
      <vt:lpstr>Deep Learning for solving PDE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md531</dc:creator>
  <cp:lastModifiedBy>md531</cp:lastModifiedBy>
  <cp:revision>508</cp:revision>
  <dcterms:created xsi:type="dcterms:W3CDTF">2022-04-24T08:37:30Z</dcterms:created>
  <dcterms:modified xsi:type="dcterms:W3CDTF">2022-10-04T05:58:17Z</dcterms:modified>
</cp:coreProperties>
</file>